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52" r:id="rId1"/>
    <p:sldMasterId id="2147483653" r:id="rId2"/>
    <p:sldMasterId id="2147483765" r:id="rId3"/>
    <p:sldMasterId id="2147483779" r:id="rId4"/>
  </p:sldMasterIdLst>
  <p:notesMasterIdLst>
    <p:notesMasterId r:id="rId45"/>
  </p:notesMasterIdLst>
  <p:handoutMasterIdLst>
    <p:handoutMasterId r:id="rId46"/>
  </p:handoutMasterIdLst>
  <p:sldIdLst>
    <p:sldId id="1037" r:id="rId5"/>
    <p:sldId id="1246" r:id="rId6"/>
    <p:sldId id="1287" r:id="rId7"/>
    <p:sldId id="1288" r:id="rId8"/>
    <p:sldId id="1289" r:id="rId9"/>
    <p:sldId id="1368" r:id="rId10"/>
    <p:sldId id="1365" r:id="rId11"/>
    <p:sldId id="1315" r:id="rId12"/>
    <p:sldId id="1369" r:id="rId13"/>
    <p:sldId id="1332" r:id="rId14"/>
    <p:sldId id="1333" r:id="rId15"/>
    <p:sldId id="1335" r:id="rId16"/>
    <p:sldId id="1336" r:id="rId17"/>
    <p:sldId id="1342" r:id="rId18"/>
    <p:sldId id="1375" r:id="rId19"/>
    <p:sldId id="1359" r:id="rId20"/>
    <p:sldId id="1317" r:id="rId21"/>
    <p:sldId id="1376" r:id="rId22"/>
    <p:sldId id="1377" r:id="rId23"/>
    <p:sldId id="1320" r:id="rId24"/>
    <p:sldId id="1321" r:id="rId25"/>
    <p:sldId id="1366" r:id="rId26"/>
    <p:sldId id="1344" r:id="rId27"/>
    <p:sldId id="1372" r:id="rId28"/>
    <p:sldId id="1373" r:id="rId29"/>
    <p:sldId id="1374" r:id="rId30"/>
    <p:sldId id="1380" r:id="rId31"/>
    <p:sldId id="1363" r:id="rId32"/>
    <p:sldId id="1350" r:id="rId33"/>
    <p:sldId id="1361" r:id="rId34"/>
    <p:sldId id="1381" r:id="rId35"/>
    <p:sldId id="1382" r:id="rId36"/>
    <p:sldId id="1383" r:id="rId37"/>
    <p:sldId id="1384" r:id="rId38"/>
    <p:sldId id="1385" r:id="rId39"/>
    <p:sldId id="1386" r:id="rId40"/>
    <p:sldId id="1387" r:id="rId41"/>
    <p:sldId id="1388" r:id="rId42"/>
    <p:sldId id="1389" r:id="rId43"/>
    <p:sldId id="1093" r:id="rId44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00FF"/>
    <a:srgbClr val="C02673"/>
    <a:srgbClr val="FFCC00"/>
    <a:srgbClr val="000099"/>
    <a:srgbClr val="DDF2FF"/>
    <a:srgbClr val="E5FFFF"/>
    <a:srgbClr val="FFE2C5"/>
    <a:srgbClr val="FFFF99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710" autoAdjust="0"/>
  </p:normalViewPr>
  <p:slideViewPr>
    <p:cSldViewPr>
      <p:cViewPr>
        <p:scale>
          <a:sx n="70" d="100"/>
          <a:sy n="70" d="100"/>
        </p:scale>
        <p:origin x="-15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728888888888891E-2"/>
          <c:y val="5.6473760601058708E-3"/>
          <c:w val="0.87878787878788012"/>
          <c:h val="0.77210881026239409"/>
        </c:manualLayout>
      </c:layout>
      <c:barChart>
        <c:barDir val="bar"/>
        <c:grouping val="clustered"/>
        <c:varyColors val="1"/>
        <c:ser>
          <c:idx val="0"/>
          <c:order val="0"/>
          <c:spPr>
            <a:solidFill>
              <a:srgbClr val="800080"/>
            </a:solidFill>
            <a:ln w="10078">
              <a:noFill/>
              <a:prstDash val="solid"/>
            </a:ln>
          </c:spPr>
          <c:dPt>
            <c:idx val="0"/>
            <c:spPr>
              <a:solidFill>
                <a:srgbClr val="CC99FF"/>
              </a:solidFill>
              <a:ln w="10078">
                <a:noFill/>
                <a:prstDash val="solid"/>
              </a:ln>
            </c:spPr>
          </c:dPt>
          <c:dPt>
            <c:idx val="1"/>
            <c:spPr>
              <a:solidFill>
                <a:srgbClr val="CC99FF"/>
              </a:solidFill>
              <a:ln w="10078">
                <a:noFill/>
                <a:prstDash val="solid"/>
              </a:ln>
            </c:spPr>
          </c:dPt>
          <c:dPt>
            <c:idx val="2"/>
            <c:spPr>
              <a:solidFill>
                <a:srgbClr val="CC99FF"/>
              </a:solidFill>
              <a:ln w="10078">
                <a:noFill/>
                <a:prstDash val="solid"/>
              </a:ln>
            </c:spPr>
          </c:dPt>
          <c:dPt>
            <c:idx val="3"/>
            <c:spPr>
              <a:solidFill>
                <a:srgbClr val="CC99FF"/>
              </a:solidFill>
              <a:ln w="10078">
                <a:noFill/>
                <a:prstDash val="solid"/>
              </a:ln>
            </c:spPr>
          </c:dPt>
          <c:dPt>
            <c:idx val="4"/>
            <c:spPr>
              <a:solidFill>
                <a:srgbClr val="CC99FF"/>
              </a:solidFill>
              <a:ln w="10078">
                <a:noFill/>
                <a:prstDash val="solid"/>
              </a:ln>
            </c:spPr>
          </c:dPt>
          <c:dPt>
            <c:idx val="5"/>
            <c:spPr>
              <a:solidFill>
                <a:srgbClr val="CC99FF"/>
              </a:solidFill>
              <a:ln w="10078">
                <a:noFill/>
                <a:prstDash val="solid"/>
              </a:ln>
            </c:spPr>
          </c:dPt>
          <c:dPt>
            <c:idx val="6"/>
            <c:spPr>
              <a:solidFill>
                <a:srgbClr val="CC99FF"/>
              </a:solidFill>
              <a:ln w="10078">
                <a:noFill/>
                <a:prstDash val="solid"/>
              </a:ln>
            </c:spPr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altLang="zh-TW" sz="1000"/>
                      <a:t>1</a:t>
                    </a:r>
                    <a:r>
                      <a:rPr lang="en-US" altLang="zh-TW"/>
                      <a:t>,287</a:t>
                    </a:r>
                  </a:p>
                </c:rich>
              </c:tx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zh-TW" sz="1000"/>
                      <a:t>1</a:t>
                    </a:r>
                    <a:r>
                      <a:rPr lang="en-US" altLang="zh-TW"/>
                      <a:t>,624</a:t>
                    </a:r>
                  </a:p>
                </c:rich>
              </c:tx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zh-TW" sz="1000"/>
                      <a:t>2</a:t>
                    </a:r>
                    <a:r>
                      <a:rPr lang="en-US" altLang="zh-TW"/>
                      <a:t>,152</a:t>
                    </a:r>
                  </a:p>
                </c:rich>
              </c:tx>
            </c:dLbl>
            <c:spPr>
              <a:noFill/>
              <a:ln w="20156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val>
            <c:numRef>
              <c:f>Sheet1!$A$1:$A$8</c:f>
              <c:numCache>
                <c:formatCode>General</c:formatCode>
                <c:ptCount val="8"/>
                <c:pt idx="0">
                  <c:v>38</c:v>
                </c:pt>
                <c:pt idx="1">
                  <c:v>166</c:v>
                </c:pt>
                <c:pt idx="2">
                  <c:v>389</c:v>
                </c:pt>
                <c:pt idx="3">
                  <c:v>521</c:v>
                </c:pt>
                <c:pt idx="4">
                  <c:v>973</c:v>
                </c:pt>
                <c:pt idx="5">
                  <c:v>1287</c:v>
                </c:pt>
                <c:pt idx="6">
                  <c:v>1624</c:v>
                </c:pt>
                <c:pt idx="7">
                  <c:v>2152</c:v>
                </c:pt>
              </c:numCache>
            </c:numRef>
          </c:val>
        </c:ser>
        <c:dLbls/>
        <c:axId val="105118336"/>
        <c:axId val="105591168"/>
      </c:barChart>
      <c:catAx>
        <c:axId val="105118336"/>
        <c:scaling>
          <c:orientation val="minMax"/>
        </c:scaling>
        <c:axPos val="l"/>
        <c:majorTickMark val="in"/>
        <c:tickLblPos val="none"/>
        <c:spPr>
          <a:ln w="7558">
            <a:noFill/>
          </a:ln>
        </c:spPr>
        <c:crossAx val="105591168"/>
        <c:crosses val="autoZero"/>
        <c:auto val="1"/>
        <c:lblAlgn val="ctr"/>
        <c:lblOffset val="100"/>
        <c:tickMarkSkip val="1"/>
      </c:catAx>
      <c:valAx>
        <c:axId val="105591168"/>
        <c:scaling>
          <c:orientation val="minMax"/>
        </c:scaling>
        <c:axPos val="b"/>
        <c:majorGridlines>
          <c:spPr>
            <a:ln w="2519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251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118336"/>
        <c:crosses val="autoZero"/>
        <c:crossBetween val="between"/>
      </c:valAx>
      <c:spPr>
        <a:noFill/>
        <a:ln w="10078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3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0936944444444502E-2"/>
          <c:y val="0.113853244565396"/>
          <c:w val="0.87866750000000005"/>
          <c:h val="0.78040540540540604"/>
        </c:manualLayout>
      </c:layout>
      <c:barChart>
        <c:barDir val="bar"/>
        <c:grouping val="clustered"/>
        <c:varyColors val="1"/>
        <c:ser>
          <c:idx val="0"/>
          <c:order val="0"/>
          <c:spPr>
            <a:solidFill>
              <a:srgbClr val="CC99FF"/>
            </a:solidFill>
            <a:ln w="18700">
              <a:noFill/>
            </a:ln>
          </c:spPr>
          <c:dPt>
            <c:idx val="8"/>
            <c:spPr>
              <a:solidFill>
                <a:srgbClr val="800080"/>
              </a:solidFill>
              <a:ln w="18700">
                <a:noFill/>
              </a:ln>
            </c:spPr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altLang="zh-TW" sz="1000"/>
                      <a:t>1</a:t>
                    </a:r>
                    <a:r>
                      <a:rPr lang="en-US" altLang="zh-TW"/>
                      <a:t>,056</a:t>
                    </a:r>
                  </a:p>
                </c:rich>
              </c:tx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zh-TW" sz="1000"/>
                      <a:t>1</a:t>
                    </a:r>
                    <a:r>
                      <a:rPr lang="en-US" altLang="zh-TW"/>
                      <a:t>,189</a:t>
                    </a:r>
                  </a:p>
                </c:rich>
              </c:tx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zh-TW" sz="1000"/>
                      <a:t>1</a:t>
                    </a:r>
                    <a:r>
                      <a:rPr lang="en-US" altLang="zh-TW"/>
                      <a:t>,638</a:t>
                    </a:r>
                  </a:p>
                </c:rich>
              </c:tx>
            </c:dLbl>
            <c:dLbl>
              <c:idx val="8"/>
              <c:tx>
                <c:rich>
                  <a:bodyPr/>
                  <a:lstStyle/>
                  <a:p>
                    <a:r>
                      <a:rPr lang="en-US" altLang="zh-TW" sz="1000"/>
                      <a:t>1</a:t>
                    </a:r>
                    <a:r>
                      <a:rPr lang="en-US" altLang="zh-TW"/>
                      <a:t>,969</a:t>
                    </a:r>
                  </a:p>
                </c:rich>
              </c:tx>
            </c:dLbl>
            <c:spPr>
              <a:noFill/>
              <a:ln w="187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val>
            <c:numRef>
              <c:f>Sheet1!$A$1:$A$9</c:f>
              <c:numCache>
                <c:formatCode>General</c:formatCode>
                <c:ptCount val="9"/>
                <c:pt idx="0">
                  <c:v>48</c:v>
                </c:pt>
                <c:pt idx="1">
                  <c:v>88</c:v>
                </c:pt>
                <c:pt idx="2">
                  <c:v>149</c:v>
                </c:pt>
                <c:pt idx="3">
                  <c:v>499</c:v>
                </c:pt>
                <c:pt idx="4">
                  <c:v>758</c:v>
                </c:pt>
                <c:pt idx="5">
                  <c:v>1056</c:v>
                </c:pt>
                <c:pt idx="6">
                  <c:v>1189</c:v>
                </c:pt>
                <c:pt idx="7">
                  <c:v>1638</c:v>
                </c:pt>
                <c:pt idx="8">
                  <c:v>1969</c:v>
                </c:pt>
              </c:numCache>
            </c:numRef>
          </c:val>
        </c:ser>
        <c:dLbls/>
        <c:axId val="106475520"/>
        <c:axId val="106477056"/>
      </c:barChart>
      <c:catAx>
        <c:axId val="106475520"/>
        <c:scaling>
          <c:orientation val="minMax"/>
        </c:scaling>
        <c:axPos val="l"/>
        <c:majorTickMark val="in"/>
        <c:tickLblPos val="none"/>
        <c:spPr>
          <a:ln w="7013">
            <a:noFill/>
          </a:ln>
        </c:spPr>
        <c:crossAx val="106477056"/>
        <c:crosses val="autoZero"/>
        <c:auto val="1"/>
        <c:lblAlgn val="ctr"/>
        <c:lblOffset val="100"/>
        <c:tickMarkSkip val="1"/>
      </c:catAx>
      <c:valAx>
        <c:axId val="106477056"/>
        <c:scaling>
          <c:orientation val="minMax"/>
        </c:scaling>
        <c:axPos val="b"/>
        <c:majorGridlines>
          <c:spPr>
            <a:ln w="2338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233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6475520"/>
        <c:crosses val="autoZero"/>
        <c:crossBetween val="between"/>
      </c:valAx>
      <c:spPr>
        <a:noFill/>
        <a:ln w="935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28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91FDD-F025-46F0-AE01-E6B26C23010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311557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1F1AA8A-A836-4D8C-A127-C213CF8D418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52665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E30C543-EF2C-4356-92CE-F165347064F4}" type="slidenum">
              <a:rPr lang="en-US" altLang="zh-TW"/>
              <a:pPr eaLnBrk="1" hangingPunct="1"/>
              <a:t>3</a:t>
            </a:fld>
            <a:endParaRPr lang="en-US" altLang="zh-TW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1" tIns="45766" rIns="91531" bIns="45766" anchor="b"/>
          <a:lstStyle>
            <a:lvl1pPr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A483B788-0726-414B-920E-4AF0C62CAFA0}" type="slidenum">
              <a:rPr lang="en-US" altLang="zh-TW" sz="1200"/>
              <a:pPr algn="r" eaLnBrk="1" hangingPunct="1"/>
              <a:t>3</a:t>
            </a:fld>
            <a:endParaRPr lang="en-US" altLang="zh-TW" sz="120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709"/>
            <a:ext cx="5438775" cy="44680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Source: Former VC Lau’s ppt; PVC Cheng’s ppt; VC’s Installation Speech (3</a:t>
            </a:r>
            <a:r>
              <a:rPr lang="en-US" altLang="zh-TW" baseline="30000" smtClean="0"/>
              <a:t>rd</a:t>
            </a:r>
            <a:r>
              <a:rPr lang="en-US" altLang="zh-TW" smtClean="0"/>
              <a:t> bullet point)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D866B16-7ABC-408E-AEE9-FA20573305F7}" type="slidenum">
              <a:rPr lang="en-US" altLang="zh-TW"/>
              <a:pPr eaLnBrk="1" hangingPunct="1"/>
              <a:t>4</a:t>
            </a:fld>
            <a:endParaRPr lang="en-US" altLang="zh-TW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1" tIns="45766" rIns="91531" bIns="45766" anchor="b"/>
          <a:lstStyle>
            <a:lvl1pPr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18BF155F-D5A6-4414-9854-790981A8C734}" type="slidenum">
              <a:rPr lang="en-US" altLang="zh-TW" sz="1200"/>
              <a:pPr algn="r" eaLnBrk="1" hangingPunct="1"/>
              <a:t>4</a:t>
            </a:fld>
            <a:endParaRPr lang="en-US" altLang="zh-TW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709"/>
            <a:ext cx="5438775" cy="44680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Source: Former VC Li; Former VC Lau’s ppt; SCLE website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9826" y="9428309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b"/>
          <a:lstStyle/>
          <a:p>
            <a:pPr algn="r" defTabSz="914679"/>
            <a:fld id="{BDFE02EE-A137-4C7F-97BD-AF3B92E8C94A}" type="slidenum">
              <a:rPr lang="zh-CN" altLang="en-US" sz="1100">
                <a:latin typeface="Tahoma" pitchFamily="34" charset="0"/>
              </a:rPr>
              <a:pPr algn="r" defTabSz="914679"/>
              <a:t>17</a:t>
            </a:fld>
            <a:endParaRPr lang="en-US" altLang="zh-CN" sz="1100" dirty="0">
              <a:latin typeface="Tahoma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BB17-5BD3-42B5-B033-4C7263F31A8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71C5-658B-4FA3-A8F3-82E28D1957C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430213"/>
            <a:ext cx="2071688" cy="6094412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0213"/>
            <a:ext cx="6067425" cy="6094412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7034F-E619-460C-8136-B8D8A44FC9B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213"/>
            <a:ext cx="8229600" cy="10541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484313"/>
            <a:ext cx="4027488" cy="5040312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029075" cy="5040312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AE96-F569-4C0D-8B53-6EDCD7A0180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213"/>
            <a:ext cx="8229600" cy="10541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9750" y="1484313"/>
            <a:ext cx="8208963" cy="504031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58A50-0EC2-4848-B891-5AEF47E3497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80C4-AD2C-4229-B33D-24D27CBA6D8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4CBA4-F4FC-4939-89E0-465B7B130FA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6726B-FA5B-4BCF-9CDD-3DF5A69E9C9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40274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0290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E7F2-754C-4E47-84A8-1746A0A9CEF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BA96A-F3DE-474D-906C-B50DA9BF1CE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AA4-23B0-42E6-84AC-4CCCB7B2B5D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E83B2-12AB-4A5B-AC72-83C722511F5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F148-A57E-4426-A8C7-2289E7162F1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F3983-6F5F-44D7-AD41-950879A04EC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BA22-888C-41A1-BC83-99DF6C42A0B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06B6D-ACC2-46E3-87F6-AA1F1F0BAB0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8575"/>
            <a:ext cx="2071688" cy="649605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"/>
            <a:ext cx="6067425" cy="6496050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86C15-8937-4AF2-AC71-E9ABE0C1F96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noFill/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F5BB17-5BD3-42B5-B033-4C7263F31A8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803136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BC2671"/>
                </a:solidFill>
                <a:effectLst>
                  <a:outerShdw blurRad="50800" dist="25400" dir="8100000" algn="tr" rotWithShape="0">
                    <a:schemeClr val="bg1">
                      <a:lumMod val="65000"/>
                      <a:alpha val="55000"/>
                    </a:scheme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altLang="zh-TW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04000"/>
            <a:ext cx="8183880" cy="4464496"/>
          </a:xfrm>
        </p:spPr>
        <p:txBody>
          <a:bodyPr/>
          <a:lstStyle>
            <a:lvl1pPr>
              <a:buClr>
                <a:schemeClr val="accent1"/>
              </a:buClr>
              <a:buFont typeface="Wingdings 2" pitchFamily="18" charset="2"/>
              <a:buChar char=""/>
              <a:defRPr sz="3000"/>
            </a:lvl1pPr>
            <a:lvl2pPr>
              <a:buClr>
                <a:schemeClr val="accent1"/>
              </a:buClr>
              <a:buSzPct val="45000"/>
              <a:buFont typeface="Wingdings" pitchFamily="2" charset="2"/>
              <a:buChar char="¡"/>
              <a:defRPr sz="2600"/>
            </a:lvl2pPr>
            <a:extLst/>
          </a:lstStyle>
          <a:p>
            <a:pPr lvl="0" eaLnBrk="1" latinLnBrk="0" hangingPunct="1"/>
            <a:r>
              <a:rPr lang="en-US" altLang="zh-TW" dirty="0" smtClean="0"/>
              <a:t>Click to edit Master text styles</a:t>
            </a:r>
          </a:p>
          <a:p>
            <a:pPr lvl="1" eaLnBrk="1" latinLnBrk="0" hangingPunct="1"/>
            <a:r>
              <a:rPr lang="en-US" altLang="zh-TW" dirty="0" smtClean="0"/>
              <a:t>Second level</a:t>
            </a:r>
          </a:p>
          <a:p>
            <a:pPr lvl="2" eaLnBrk="1" latinLnBrk="0" hangingPunct="1"/>
            <a:r>
              <a:rPr lang="en-US" altLang="zh-TW" dirty="0" smtClean="0"/>
              <a:t>Third level</a:t>
            </a:r>
          </a:p>
          <a:p>
            <a:pPr lvl="3" eaLnBrk="1" latinLnBrk="0" hangingPunct="1"/>
            <a:r>
              <a:rPr lang="en-US" altLang="zh-TW" dirty="0" smtClean="0"/>
              <a:t>Fourth level</a:t>
            </a:r>
          </a:p>
          <a:p>
            <a:pPr lvl="4" eaLnBrk="1" latinLnBrk="0" hangingPunct="1"/>
            <a:r>
              <a:rPr lang="en-US" altLang="zh-TW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noFill/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937E47-CA0C-4E26-A96F-488F04E43C6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632168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1632168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68D7CF-187B-4256-8548-0CB3E1E2055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310D8C-BEE7-4969-8CAC-FF171C8E78B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7E47-CA0C-4E26-A96F-488F04E43C6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3033BA-3D29-4A25-83FC-D9DB2071BF9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0714E4-500E-4B39-965E-83615FCCCCE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374386-93A0-4925-ADBB-D8A0FBF24F1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8E1B26-E6EE-4B6A-B7A4-6E5B8D7DF5D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TW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8271C5-658B-4FA3-A8F3-82E28D1957C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B7034F-E619-460C-8136-B8D8A44FC9B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C8B09-9CD3-4B4A-A444-F779E32198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59543815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40274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0290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D7CF-187B-4256-8548-0CB3E1E2055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0D8C-BEE7-4969-8CAC-FF171C8E78B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033BA-3D29-4A25-83FC-D9DB2071BF9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714E4-500E-4B39-965E-83615FCCCCE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4386-93A0-4925-ADBB-D8A0FBF24F1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1B26-E6EE-4B6A-B7A4-6E5B8D7DF5D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0213"/>
            <a:ext cx="8229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82089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8693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693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693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10B1CDE-5348-4537-A70A-9C8F9ABDBC2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69386" name="Freeform 10"/>
          <p:cNvSpPr>
            <a:spLocks noChangeArrowheads="1"/>
          </p:cNvSpPr>
          <p:nvPr/>
        </p:nvSpPr>
        <p:spPr bwMode="auto">
          <a:xfrm>
            <a:off x="381000" y="371475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869387" name="Line 11"/>
          <p:cNvSpPr>
            <a:spLocks noChangeShapeType="1"/>
          </p:cNvSpPr>
          <p:nvPr/>
        </p:nvSpPr>
        <p:spPr bwMode="auto">
          <a:xfrm>
            <a:off x="457200" y="6453188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kumimoji="1" sz="2200">
          <a:solidFill>
            <a:srgbClr val="0000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00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00F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00F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00F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ky-1"/>
          <p:cNvPicPr>
            <a:picLocks noChangeAspect="1" noChangeArrowheads="1"/>
          </p:cNvPicPr>
          <p:nvPr/>
        </p:nvPicPr>
        <p:blipFill>
          <a:blip r:embed="rId13" cstate="print"/>
          <a:srcRect l="18019" t="21759" r="18019" b="18005"/>
          <a:stretch>
            <a:fillRect/>
          </a:stretch>
        </p:blipFill>
        <p:spPr bwMode="auto">
          <a:xfrm>
            <a:off x="0" y="0"/>
            <a:ext cx="91440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03" name="AutoShape 3"/>
          <p:cNvSpPr>
            <a:spLocks noChangeArrowheads="1"/>
          </p:cNvSpPr>
          <p:nvPr/>
        </p:nvSpPr>
        <p:spPr bwMode="gray">
          <a:xfrm>
            <a:off x="179388" y="1125538"/>
            <a:ext cx="8783637" cy="6264275"/>
          </a:xfrm>
          <a:prstGeom prst="roundRect">
            <a:avLst>
              <a:gd name="adj" fmla="val 4639"/>
            </a:avLst>
          </a:prstGeom>
          <a:solidFill>
            <a:srgbClr val="66CCFF">
              <a:alpha val="14999"/>
            </a:srgbClr>
          </a:solidFill>
          <a:ln w="317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870404" name="AutoShape 4"/>
          <p:cNvSpPr>
            <a:spLocks noChangeArrowheads="1"/>
          </p:cNvSpPr>
          <p:nvPr/>
        </p:nvSpPr>
        <p:spPr bwMode="gray">
          <a:xfrm>
            <a:off x="319088" y="1274763"/>
            <a:ext cx="8502650" cy="5915025"/>
          </a:xfrm>
          <a:prstGeom prst="roundRect">
            <a:avLst>
              <a:gd name="adj" fmla="val 3759"/>
            </a:avLst>
          </a:prstGeom>
          <a:solidFill>
            <a:schemeClr val="bg1"/>
          </a:solidFill>
          <a:ln w="63500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8704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575"/>
            <a:ext cx="82296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82089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8704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704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704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14D0BCE-3E15-466C-B885-F3A60F220C5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CC33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CC33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CC33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CC33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CC33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CC33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CC33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CC33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528360"/>
            <a:ext cx="8183880" cy="105156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extLst/>
          </a:lstStyle>
          <a:p>
            <a:r>
              <a:rPr kumimoji="0" lang="en-US" altLang="zh-TW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1608480"/>
            <a:ext cx="8183880" cy="43408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TW" dirty="0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dirty="0" smtClean="0"/>
              <a:t>Second level</a:t>
            </a:r>
          </a:p>
          <a:p>
            <a:pPr lvl="2" eaLnBrk="1" latinLnBrk="0" hangingPunct="1"/>
            <a:r>
              <a:rPr kumimoji="0" lang="en-US" altLang="zh-TW" dirty="0" smtClean="0"/>
              <a:t>Third level</a:t>
            </a:r>
          </a:p>
          <a:p>
            <a:pPr lvl="3" eaLnBrk="1" latinLnBrk="0" hangingPunct="1"/>
            <a:r>
              <a:rPr kumimoji="0" lang="en-US" altLang="zh-TW" dirty="0" smtClean="0"/>
              <a:t>Fourth level</a:t>
            </a:r>
          </a:p>
          <a:p>
            <a:pPr lvl="4" eaLnBrk="1" latinLnBrk="0" hangingPunct="1"/>
            <a:r>
              <a:rPr kumimoji="0" lang="en-US" altLang="zh-TW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10B1CDE-5348-4537-A70A-9C8F9ABDBC2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91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2" descr="Tree_pix_159 -M"/>
          <p:cNvPicPr>
            <a:picLocks noChangeAspect="1" noChangeArrowheads="1"/>
          </p:cNvPicPr>
          <p:nvPr/>
        </p:nvPicPr>
        <p:blipFill>
          <a:blip r:embed="rId13" cstate="print"/>
          <a:srcRect r="11507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3528" y="260648"/>
            <a:ext cx="8424936" cy="5976664"/>
          </a:xfrm>
          <a:prstGeom prst="roundRect">
            <a:avLst>
              <a:gd name="adj" fmla="val 68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hk.edu.hk/cpr/images/091115_3.jpg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cuhk.edu.hk/" TargetMode="Externa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:\Photo - CUHK\CUHK - Pandamic View\CU campus view 2006 -m.jpg"/>
          <p:cNvPicPr>
            <a:picLocks noChangeAspect="1" noChangeArrowheads="1"/>
          </p:cNvPicPr>
          <p:nvPr/>
        </p:nvPicPr>
        <p:blipFill>
          <a:blip r:embed="rId2" cstate="print"/>
          <a:srcRect t="25206" b="13908"/>
          <a:stretch>
            <a:fillRect/>
          </a:stretch>
        </p:blipFill>
        <p:spPr bwMode="auto">
          <a:xfrm>
            <a:off x="308448" y="282420"/>
            <a:ext cx="8532014" cy="3628188"/>
          </a:xfrm>
          <a:prstGeom prst="round2SameRect">
            <a:avLst>
              <a:gd name="adj1" fmla="val 4966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2376" y="4149080"/>
            <a:ext cx="7772400" cy="1440160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dirty="0" smtClean="0">
                <a:solidFill>
                  <a:srgbClr val="BC2671"/>
                </a:solidFill>
              </a:rPr>
              <a:t>Paths to Academic Excellence</a:t>
            </a:r>
            <a:endParaRPr lang="zh-TW" altLang="en-US" sz="2800" dirty="0">
              <a:solidFill>
                <a:srgbClr val="BC2671"/>
              </a:solidFill>
              <a:latin typeface="+mn-lt"/>
            </a:endParaRPr>
          </a:p>
        </p:txBody>
      </p:sp>
      <p:pic>
        <p:nvPicPr>
          <p:cNvPr id="7" name="Picture 12" descr="logo_4c_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801362"/>
            <a:ext cx="735435" cy="57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5BB17-5BD3-42B5-B033-4C7263F31A8F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"/>
          </p:nvPr>
        </p:nvSpPr>
        <p:spPr>
          <a:xfrm>
            <a:off x="755576" y="6060638"/>
            <a:ext cx="6801952" cy="432048"/>
          </a:xfrm>
        </p:spPr>
        <p:txBody>
          <a:bodyPr>
            <a:normAutofit/>
          </a:bodyPr>
          <a:lstStyle/>
          <a:p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Chinese University of Hong Kong</a:t>
            </a:r>
            <a:endParaRPr lang="zh-TW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476672"/>
            <a:ext cx="8183880" cy="1080120"/>
          </a:xfrm>
        </p:spPr>
        <p:txBody>
          <a:bodyPr/>
          <a:lstStyle/>
          <a:p>
            <a:pPr algn="ctr" eaLnBrk="1" hangingPunct="1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Research Focus</a:t>
            </a:r>
            <a:br>
              <a:rPr lang="en-US" altLang="zh-TW" dirty="0" smtClean="0"/>
            </a:br>
            <a:endParaRPr lang="en-US" altLang="zh-TW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1700808"/>
            <a:ext cx="8183880" cy="367240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2800" b="1" dirty="0" smtClean="0"/>
              <a:t>5 Major Focused Areas </a:t>
            </a:r>
          </a:p>
          <a:p>
            <a:pPr marL="586486" indent="-412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Chinese Studies</a:t>
            </a:r>
          </a:p>
          <a:p>
            <a:pPr marL="586486" indent="-412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Biomedical Sciences</a:t>
            </a:r>
          </a:p>
          <a:p>
            <a:pPr marL="586486" indent="-412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Information Sciences</a:t>
            </a:r>
          </a:p>
          <a:p>
            <a:pPr marL="586486" indent="-412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Economics &amp; Finance</a:t>
            </a:r>
          </a:p>
          <a:p>
            <a:pPr marL="586486" indent="-412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Geoinformation &amp; Earth Sciences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11" name="Picture 5" descr="Chinese stud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2" y="5479504"/>
            <a:ext cx="1409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biomedical 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292" y="5479504"/>
            <a:ext cx="1409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Information sci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092" y="5479504"/>
            <a:ext cx="1409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Economics and Finan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2892" y="5479504"/>
            <a:ext cx="1409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Geoinformation and Earth Scien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0692" y="5479504"/>
            <a:ext cx="1409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75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48" y="476672"/>
            <a:ext cx="8183880" cy="803136"/>
          </a:xfrm>
        </p:spPr>
        <p:txBody>
          <a:bodyPr/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Research Focus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0254" y="1339850"/>
            <a:ext cx="8858250" cy="504825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HK Government</a:t>
            </a:r>
            <a:r>
              <a:rPr kumimoji="0" lang="en-US" altLang="zh-TW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Area of Excellence </a:t>
            </a:r>
            <a:r>
              <a:rPr kumimoji="0" lang="en-US" altLang="zh-TW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Programme</a:t>
            </a:r>
            <a:endParaRPr kumimoji="0" lang="en-US" altLang="zh-TW" sz="2800" b="1" dirty="0" smtClean="0">
              <a:latin typeface="+mn-lt"/>
              <a:ea typeface="+mn-ea"/>
            </a:endParaRP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- CUHK leads 6 out</a:t>
            </a:r>
            <a:r>
              <a:rPr kumimoji="0" lang="en-US" altLang="zh-TW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of 15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</p:txBody>
      </p:sp>
      <p:graphicFrame>
        <p:nvGraphicFramePr>
          <p:cNvPr id="5" name="Group 5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975771608"/>
              </p:ext>
            </p:extLst>
          </p:nvPr>
        </p:nvGraphicFramePr>
        <p:xfrm>
          <a:off x="965501" y="2439905"/>
          <a:ext cx="7200850" cy="3051048"/>
        </p:xfrm>
        <a:graphic>
          <a:graphicData uri="http://schemas.openxmlformats.org/drawingml/2006/table">
            <a:tbl>
              <a:tblPr/>
              <a:tblGrid>
                <a:gridCol w="6672620"/>
                <a:gridCol w="528230"/>
              </a:tblGrid>
              <a:tr h="377541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Network Coding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1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Historical Anthropology of Chinese Society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1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Circulating Fetal Nucleic Acids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1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Plant and Agricultural Biotechnology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1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Chinese Medicine Research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1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Information Technology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1">
                <a:tc>
                  <a:txBody>
                    <a:bodyPr/>
                    <a:lstStyle/>
                    <a:p>
                      <a:pPr marL="263525" marR="0" lvl="0" indent="-263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1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05820" y="5122440"/>
            <a:ext cx="8098628" cy="1258888"/>
            <a:chOff x="369664" y="4869160"/>
            <a:chExt cx="8098628" cy="1258888"/>
          </a:xfrm>
        </p:grpSpPr>
        <p:pic>
          <p:nvPicPr>
            <p:cNvPr id="8" name="Picture 40" descr="new_R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1920" y="4869160"/>
              <a:ext cx="1155700" cy="1258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41" descr="091115_3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863" y="4869160"/>
              <a:ext cx="1573212" cy="1258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43" descr="Engineering-1"/>
            <p:cNvPicPr>
              <a:picLocks noChangeAspect="1" noChangeArrowheads="1"/>
            </p:cNvPicPr>
            <p:nvPr/>
          </p:nvPicPr>
          <p:blipFill>
            <a:blip r:embed="rId5" cstate="print"/>
            <a:srcRect b="14992"/>
            <a:stretch>
              <a:fillRect/>
            </a:stretch>
          </p:blipFill>
          <p:spPr bwMode="auto">
            <a:xfrm>
              <a:off x="369664" y="4869160"/>
              <a:ext cx="1970088" cy="1258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45" descr="20080402SKL_2"/>
            <p:cNvPicPr>
              <a:picLocks noChangeAspect="1" noChangeArrowheads="1"/>
            </p:cNvPicPr>
            <p:nvPr/>
          </p:nvPicPr>
          <p:blipFill>
            <a:blip r:embed="rId6" cstate="print"/>
            <a:srcRect l="7579" t="5659" r="5515" b="9047"/>
            <a:stretch>
              <a:fillRect/>
            </a:stretch>
          </p:blipFill>
          <p:spPr bwMode="auto">
            <a:xfrm>
              <a:off x="5004048" y="4869160"/>
              <a:ext cx="1928813" cy="1258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38" descr="IC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87142" y="4869160"/>
              <a:ext cx="1581150" cy="1258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33822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6882" y="404664"/>
            <a:ext cx="8183880" cy="803136"/>
          </a:xfrm>
        </p:spPr>
        <p:txBody>
          <a:bodyPr/>
          <a:lstStyle/>
          <a:p>
            <a:pPr algn="ctr"/>
            <a:r>
              <a:rPr lang="en-US" altLang="zh-TW" dirty="0" smtClean="0"/>
              <a:t>Research Focus</a:t>
            </a:r>
            <a:endParaRPr lang="zh-TW" alt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altLang="zh-TW" sz="2800" b="1" dirty="0" smtClean="0"/>
              <a:t>International &amp; Mainland Collaborations</a:t>
            </a:r>
            <a:endParaRPr lang="en-US" altLang="zh-TW" sz="2800" dirty="0" smtClean="0"/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zh-TW" sz="2800" dirty="0" smtClean="0"/>
              <a:t>Currently 150+ formal institutional research collaborations with overseas institutions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TW" sz="2800" dirty="0" smtClean="0"/>
              <a:t>110+ with institutions in Mainland and Taiwan</a:t>
            </a:r>
          </a:p>
          <a:p>
            <a:pPr lvl="1">
              <a:lnSpc>
                <a:spcPct val="110000"/>
              </a:lnSpc>
            </a:pPr>
            <a:r>
              <a:rPr lang="en-US" altLang="zh-TW" sz="2800" dirty="0" smtClean="0"/>
              <a:t>Over 30 joint research centres &amp; laboratories</a:t>
            </a:r>
            <a:endParaRPr lang="zh-TW" altLang="en-US" sz="2800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BC21E3-5D2F-47A9-BC60-3E148A505864}" type="slidenum">
              <a:rPr lang="en-US" altLang="zh-TW" smtClean="0"/>
              <a:pPr/>
              <a:t>12</a:t>
            </a:fld>
            <a:endParaRPr lang="en-US" altLang="zh-TW" dirty="0" smtClean="0"/>
          </a:p>
        </p:txBody>
      </p:sp>
      <p:pic>
        <p:nvPicPr>
          <p:cNvPr id="8" name="Picture 8" descr="245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467" y="4797152"/>
            <a:ext cx="2495365" cy="16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mmlab.itsc.cuhk.edu.hk/eNewsASP/Photo/thumbnail/5285/98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97152"/>
            <a:ext cx="2512900" cy="16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mmlab.itsc.cuhk.edu.hk/eNewsASP/Photo/5219/50863.jpg"/>
          <p:cNvPicPr>
            <a:picLocks noChangeAspect="1" noChangeArrowheads="1"/>
          </p:cNvPicPr>
          <p:nvPr/>
        </p:nvPicPr>
        <p:blipFill>
          <a:blip r:embed="rId4" cstate="print"/>
          <a:srcRect l="9799" t="17648" r="16726" b="11758"/>
          <a:stretch>
            <a:fillRect/>
          </a:stretch>
        </p:blipFill>
        <p:spPr bwMode="auto">
          <a:xfrm>
            <a:off x="6012160" y="4797336"/>
            <a:ext cx="2587014" cy="16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213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32656"/>
            <a:ext cx="8183563" cy="80327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Research Focus</a:t>
            </a:r>
            <a:endParaRPr lang="zh-TW" altLang="en-US" dirty="0" smtClean="0"/>
          </a:p>
        </p:txBody>
      </p:sp>
      <p:sp>
        <p:nvSpPr>
          <p:cNvPr id="999426" name="Text Box 3"/>
          <p:cNvSpPr txBox="1">
            <a:spLocks noChangeArrowheads="1"/>
          </p:cNvSpPr>
          <p:nvPr/>
        </p:nvSpPr>
        <p:spPr bwMode="auto">
          <a:xfrm>
            <a:off x="395536" y="5427801"/>
            <a:ext cx="27976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1400" b="1" dirty="0" smtClean="0">
                <a:solidFill>
                  <a:srgbClr val="0000FF"/>
                </a:solidFill>
              </a:rPr>
              <a:t>Australian National University: </a:t>
            </a:r>
            <a:r>
              <a:rPr lang="en-US" altLang="zh-TW" sz="1400" b="1" dirty="0" smtClean="0"/>
              <a:t>Research Centre for Human Values</a:t>
            </a:r>
          </a:p>
          <a:p>
            <a:pPr>
              <a:spcBef>
                <a:spcPts val="0"/>
              </a:spcBef>
            </a:pPr>
            <a:endParaRPr lang="zh-TW" altLang="en-US" sz="1400" b="1" dirty="0">
              <a:solidFill>
                <a:srgbClr val="0000FF"/>
              </a:solidFill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41990" name="Picture 6" descr="IMG_0224 -M"/>
          <p:cNvPicPr>
            <a:picLocks noChangeAspect="1" noChangeArrowheads="1"/>
          </p:cNvPicPr>
          <p:nvPr/>
        </p:nvPicPr>
        <p:blipFill>
          <a:blip r:embed="rId2" cstate="print"/>
          <a:srcRect l="5284" r="4896" b="13730"/>
          <a:stretch>
            <a:fillRect/>
          </a:stretch>
        </p:blipFill>
        <p:spPr bwMode="auto">
          <a:xfrm>
            <a:off x="647783" y="3807801"/>
            <a:ext cx="224878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9429" name="Text Box 7"/>
          <p:cNvSpPr txBox="1">
            <a:spLocks noChangeArrowheads="1"/>
          </p:cNvSpPr>
          <p:nvPr/>
        </p:nvSpPr>
        <p:spPr bwMode="auto">
          <a:xfrm>
            <a:off x="3132807" y="5427801"/>
            <a:ext cx="302336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1400" b="1" dirty="0" smtClean="0">
                <a:solidFill>
                  <a:srgbClr val="0000FF"/>
                </a:solidFill>
              </a:rPr>
              <a:t>Memorial Sloan-Kettering Cancer Centre, USA:</a:t>
            </a:r>
            <a:r>
              <a:rPr lang="en-US" altLang="zh-TW" sz="1400" b="1" dirty="0" smtClean="0"/>
              <a:t> International Collaborative Research Centre for Botanical Immunomodulators</a:t>
            </a:r>
          </a:p>
          <a:p>
            <a:pPr>
              <a:spcBef>
                <a:spcPts val="0"/>
              </a:spcBef>
            </a:pPr>
            <a:endParaRPr lang="en-US" altLang="zh-TW" sz="1400" b="1" dirty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41992" name="Picture 8" descr="BotanicalCent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8233" y="3771617"/>
            <a:ext cx="2163887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7E106-2DCC-4527-A41B-048E55D2304B}" type="slidenum">
              <a:rPr lang="en-US" altLang="zh-TW"/>
              <a:pPr>
                <a:defRPr/>
              </a:pPr>
              <a:t>13</a:t>
            </a:fld>
            <a:endParaRPr lang="en-US" altLang="zh-TW" dirty="0"/>
          </a:p>
        </p:txBody>
      </p:sp>
      <p:pic>
        <p:nvPicPr>
          <p:cNvPr id="10" name="Picture 6" descr="100621-2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5725" y="1251337"/>
            <a:ext cx="243073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200904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081" y="3771617"/>
            <a:ext cx="2159514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084168" y="5427801"/>
            <a:ext cx="27363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1400" b="1" dirty="0" smtClean="0">
                <a:solidFill>
                  <a:srgbClr val="0000FF"/>
                </a:solidFill>
                <a:latin typeface="+mn-lt"/>
                <a:ea typeface="SimSun" pitchFamily="2" charset="-122"/>
              </a:rPr>
              <a:t>CNRS and </a:t>
            </a:r>
            <a:r>
              <a:rPr lang="en-US" altLang="zh-TW" sz="1400" b="1" dirty="0" smtClean="0">
                <a:solidFill>
                  <a:srgbClr val="0000FF"/>
                </a:solidFill>
                <a:latin typeface="+mn-lt"/>
                <a:ea typeface="SimSun" pitchFamily="2" charset="-122"/>
              </a:rPr>
              <a:t>ENSCP, France: </a:t>
            </a:r>
            <a:r>
              <a:rPr lang="en-US" altLang="zh-CN" sz="1400" b="1" dirty="0" smtClean="0">
                <a:latin typeface="+mn-lt"/>
                <a:ea typeface="SimSun" pitchFamily="2" charset="-122"/>
              </a:rPr>
              <a:t>Joint Laboratory of Molecules from Traditional Medicine</a:t>
            </a:r>
            <a:endParaRPr lang="zh-TW" altLang="en-US" sz="1400" b="1" dirty="0">
              <a:latin typeface="+mn-lt"/>
              <a:ea typeface="SimSun" pitchFamily="2" charset="-122"/>
            </a:endParaRPr>
          </a:p>
        </p:txBody>
      </p:sp>
      <p:pic>
        <p:nvPicPr>
          <p:cNvPr id="1026" name="Picture 2" descr="C:\Documents and Settings\aliceh_pvc\My Documents\My Pictures\Picture - processed\4dad57f37d79e -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251337"/>
            <a:ext cx="2457499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19064" y="2907521"/>
            <a:ext cx="38529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1400" b="1" dirty="0"/>
              <a:t>Collaborating Centre for </a:t>
            </a:r>
            <a:r>
              <a:rPr lang="en-US" altLang="zh-TW" sz="1400" b="1" dirty="0">
                <a:solidFill>
                  <a:srgbClr val="0000FF"/>
                </a:solidFill>
              </a:rPr>
              <a:t>Oxford University </a:t>
            </a:r>
            <a:r>
              <a:rPr lang="en-US" altLang="zh-TW" sz="1400" b="1" dirty="0" smtClean="0">
                <a:solidFill>
                  <a:srgbClr val="0000FF"/>
                </a:solidFill>
              </a:rPr>
              <a:t>&amp; </a:t>
            </a:r>
            <a:r>
              <a:rPr lang="en-US" altLang="zh-TW" sz="1400" b="1" dirty="0">
                <a:solidFill>
                  <a:srgbClr val="0000FF"/>
                </a:solidFill>
              </a:rPr>
              <a:t>CUHK </a:t>
            </a:r>
            <a:r>
              <a:rPr lang="en-US" altLang="zh-TW" sz="1400" b="1" dirty="0"/>
              <a:t>for Disaster </a:t>
            </a:r>
            <a:r>
              <a:rPr lang="en-US" altLang="zh-TW" sz="1400" b="1" dirty="0" smtClean="0"/>
              <a:t>&amp; </a:t>
            </a:r>
            <a:r>
              <a:rPr lang="en-US" altLang="zh-TW" sz="1400" b="1" dirty="0"/>
              <a:t>Medical Humanitarian </a:t>
            </a:r>
            <a:r>
              <a:rPr lang="en-US" altLang="zh-TW" sz="1400" b="1" dirty="0" smtClean="0"/>
              <a:t>Response</a:t>
            </a:r>
            <a:endParaRPr lang="en-US" altLang="zh-TW" sz="1400" b="1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932040" y="2907521"/>
            <a:ext cx="33843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1400" b="1" dirty="0" smtClean="0">
                <a:solidFill>
                  <a:srgbClr val="0000FF"/>
                </a:solidFill>
              </a:rPr>
              <a:t>Tsinghua – MIT – CUHK </a:t>
            </a:r>
            <a:r>
              <a:rPr lang="en-US" altLang="zh-TW" sz="1400" b="1" dirty="0" smtClean="0"/>
              <a:t>Research Centre for Theoretical Computer Science</a:t>
            </a:r>
            <a:endParaRPr lang="en-US" altLang="zh-TW" sz="1400" b="1" dirty="0"/>
          </a:p>
        </p:txBody>
      </p:sp>
    </p:spTree>
    <p:extLst>
      <p:ext uri="{BB962C8B-B14F-4D97-AF65-F5344CB8AC3E}">
        <p14:creationId xmlns:p14="http://schemas.microsoft.com/office/powerpoint/2010/main" xmlns="" val="24510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Research Focus</a:t>
            </a:r>
            <a:br>
              <a:rPr lang="en-US" altLang="zh-TW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04000"/>
            <a:ext cx="8183880" cy="504933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600" b="1" dirty="0" smtClean="0"/>
              <a:t>State Key Laboratory (SKL)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600" dirty="0" smtClean="0"/>
              <a:t>Est. in 1984 by the </a:t>
            </a:r>
            <a:r>
              <a:rPr lang="en-US" sz="2600" dirty="0"/>
              <a:t>Ministry of Science &amp; Technology of China to enable the </a:t>
            </a:r>
            <a:r>
              <a:rPr lang="en-US" sz="2600" dirty="0" smtClean="0"/>
              <a:t>country’s </a:t>
            </a:r>
            <a:r>
              <a:rPr lang="en-US" sz="2600" dirty="0"/>
              <a:t>most accomplished scientists </a:t>
            </a:r>
            <a:r>
              <a:rPr lang="en-US" sz="2600" dirty="0" smtClean="0"/>
              <a:t>&amp; scholars </a:t>
            </a:r>
            <a:r>
              <a:rPr lang="en-US" sz="2600" dirty="0"/>
              <a:t>to conduct pioneering research to further support China’s technological </a:t>
            </a:r>
            <a:r>
              <a:rPr lang="en-US" sz="2600" dirty="0" smtClean="0"/>
              <a:t>&amp; economic development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600" dirty="0" smtClean="0"/>
              <a:t>4 SKLs at CUHK - statement </a:t>
            </a:r>
            <a:r>
              <a:rPr lang="en-US" sz="2600" dirty="0"/>
              <a:t>of </a:t>
            </a:r>
            <a:r>
              <a:rPr lang="en-US" sz="2600" dirty="0" smtClean="0"/>
              <a:t>national recognition  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200" dirty="0"/>
              <a:t>SKL in Oncology in South </a:t>
            </a:r>
            <a:r>
              <a:rPr lang="en-US" sz="2200" dirty="0" smtClean="0"/>
              <a:t>China</a:t>
            </a:r>
            <a:endParaRPr lang="en-US" sz="2200" dirty="0"/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200" dirty="0"/>
              <a:t>SKL </a:t>
            </a:r>
            <a:r>
              <a:rPr lang="en-US" sz="2200" dirty="0" smtClean="0"/>
              <a:t>of </a:t>
            </a:r>
            <a:r>
              <a:rPr lang="en-US" sz="2200" dirty="0" err="1" smtClean="0"/>
              <a:t>Agrobiotechnology</a:t>
            </a:r>
            <a:endParaRPr lang="en-US" sz="2200" dirty="0"/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200" dirty="0"/>
              <a:t>SKL of </a:t>
            </a:r>
            <a:r>
              <a:rPr lang="en-US" sz="2200" dirty="0" err="1"/>
              <a:t>Phytochemistry</a:t>
            </a:r>
            <a:r>
              <a:rPr lang="en-US" sz="2200" dirty="0"/>
              <a:t> &amp; Plant Resources in West </a:t>
            </a:r>
            <a:r>
              <a:rPr lang="en-US" sz="2200" dirty="0" smtClean="0"/>
              <a:t>China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200" dirty="0" smtClean="0"/>
              <a:t>SKL </a:t>
            </a:r>
            <a:r>
              <a:rPr lang="en-US" sz="2200" dirty="0"/>
              <a:t>on Synthetic </a:t>
            </a:r>
            <a:r>
              <a:rPr lang="en-US" sz="2200" dirty="0" smtClean="0"/>
              <a:t>Chemistry</a:t>
            </a:r>
            <a:endParaRPr lang="en-US" sz="26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6525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936104"/>
          </a:xfrm>
        </p:spPr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Focus</a:t>
            </a:r>
            <a:endParaRPr lang="zh-TW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589240"/>
          </a:xfrm>
        </p:spPr>
        <p:txBody>
          <a:bodyPr>
            <a:noAutofit/>
          </a:bodyPr>
          <a:lstStyle/>
          <a:p>
            <a:pPr marL="265176" indent="-265176" eaLnBrk="1" fontAlgn="auto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altLang="zh-TW" sz="2800" b="1" dirty="0" smtClean="0">
              <a:solidFill>
                <a:srgbClr val="0000FF"/>
              </a:solidFill>
            </a:endParaRPr>
          </a:p>
          <a:p>
            <a:pPr marL="265176" indent="-265176" eaLnBrk="1" fontAlgn="auto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kumimoji="0" lang="en-US" altLang="zh-TW" sz="2800" kern="1200" dirty="0" smtClean="0"/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zh-TW" altLang="en-US" sz="28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60C2EB-12AE-4C16-85D2-118F7B74D590}" type="slidenum">
              <a:rPr lang="en-US" altLang="zh-TW" smtClean="0"/>
              <a:pPr/>
              <a:t>15</a:t>
            </a:fld>
            <a:endParaRPr lang="en-US" altLang="zh-TW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2920" y="1196752"/>
            <a:ext cx="8183880" cy="504933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sz="3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45000"/>
              <a:buFont typeface="Wingdings" pitchFamily="2" charset="2"/>
              <a:buChar char="¡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600" b="1" dirty="0"/>
              <a:t>Landmark </a:t>
            </a:r>
            <a:r>
              <a:rPr lang="en-US" sz="2600" b="1" dirty="0" smtClean="0"/>
              <a:t>Achievements</a:t>
            </a:r>
          </a:p>
          <a:p>
            <a:r>
              <a:rPr lang="en-US" sz="2600" dirty="0" smtClean="0"/>
              <a:t>Non-invasive </a:t>
            </a:r>
            <a:r>
              <a:rPr lang="en-US" sz="2600" dirty="0"/>
              <a:t>prenatal diagnostic services </a:t>
            </a:r>
            <a:r>
              <a:rPr lang="en-US" sz="2600" dirty="0" smtClean="0"/>
              <a:t>by Prof Dennis Lo</a:t>
            </a:r>
          </a:p>
          <a:p>
            <a:pPr marL="573088" lvl="1" indent="-285750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Discovery </a:t>
            </a:r>
            <a:r>
              <a:rPr lang="en-US" sz="2200" dirty="0"/>
              <a:t>of fetal DNA in the plasma of </a:t>
            </a:r>
            <a:endParaRPr lang="en-US" sz="2200" dirty="0" smtClean="0"/>
          </a:p>
          <a:p>
            <a:pPr marL="2873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/>
              <a:t>    pregnant </a:t>
            </a:r>
            <a:r>
              <a:rPr lang="en-US" sz="2200" dirty="0"/>
              <a:t>women 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Rice </a:t>
            </a:r>
            <a:r>
              <a:rPr lang="en-US" sz="2600" dirty="0"/>
              <a:t>and soybean research with improved agricultural output &amp; nutrition by Prof Samuel Sun</a:t>
            </a:r>
          </a:p>
          <a:p>
            <a:pPr marL="573088" lvl="1" indent="-285750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Bill </a:t>
            </a:r>
            <a:r>
              <a:rPr lang="en-US" sz="2200" dirty="0"/>
              <a:t>and Melinda Gates Foundation’s </a:t>
            </a:r>
          </a:p>
          <a:p>
            <a:pPr marL="2873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/>
              <a:t>    Grand </a:t>
            </a:r>
            <a:r>
              <a:rPr lang="en-US" sz="2200" dirty="0"/>
              <a:t>Challenges in Global Health </a:t>
            </a:r>
            <a:endParaRPr lang="en-US" sz="2200" dirty="0" smtClean="0"/>
          </a:p>
          <a:p>
            <a:pPr marL="2873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</a:t>
            </a:r>
            <a:r>
              <a:rPr lang="en-US" sz="2200" dirty="0" smtClean="0"/>
              <a:t>   Grants </a:t>
            </a:r>
            <a:r>
              <a:rPr lang="en-US" sz="2200" dirty="0"/>
              <a:t>– “Golden Rice” project</a:t>
            </a:r>
          </a:p>
          <a:p>
            <a:pPr marL="0" indent="0">
              <a:buFont typeface="Wingdings 2" pitchFamily="18" charset="2"/>
              <a:buNone/>
            </a:pPr>
            <a:endParaRPr lang="en-US" sz="2600" dirty="0"/>
          </a:p>
        </p:txBody>
      </p:sp>
      <p:pic>
        <p:nvPicPr>
          <p:cNvPr id="6" name="Picture 2" descr="R:\VC ppt\dennislo10-11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559" y="2132856"/>
            <a:ext cx="1638446" cy="150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:\VC ppt\samsu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5922" y="4509120"/>
            <a:ext cx="2071720" cy="15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41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Focus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04000"/>
            <a:ext cx="8183880" cy="51933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800" b="1" dirty="0" smtClean="0"/>
              <a:t>Landmark Achievements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dirty="0" smtClean="0"/>
              <a:t>Smallest </a:t>
            </a:r>
            <a:r>
              <a:rPr lang="en-US" sz="2800" dirty="0"/>
              <a:t>Bluetooth communication module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dirty="0"/>
              <a:t>Network coding theory 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dirty="0"/>
              <a:t>Reconstruction &amp; 3D visualization of the world’s hi-res virtual human 1,700 </a:t>
            </a:r>
            <a:r>
              <a:rPr lang="en-US" sz="2800" dirty="0" err="1"/>
              <a:t>GByte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dirty="0"/>
              <a:t>Satellite remote-sensing receiving station in </a:t>
            </a:r>
            <a:br>
              <a:rPr lang="en-US" sz="2800" dirty="0"/>
            </a:br>
            <a:r>
              <a:rPr lang="en-US" sz="2800" dirty="0"/>
              <a:t>SE Asia (one of only two in China)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6889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Excellence into China – </a:t>
            </a:r>
            <a:br>
              <a:rPr lang="en-US" altLang="zh-TW" dirty="0" smtClean="0"/>
            </a:br>
            <a:r>
              <a:rPr lang="en-US" altLang="zh-TW" dirty="0" smtClean="0"/>
              <a:t>Shenzhen Initiative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altLang="zh-CN" b="1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13CFDFD-25DB-4506-ABD6-8EE3C4953170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71600" y="1628800"/>
            <a:ext cx="7488832" cy="4608512"/>
            <a:chOff x="693095" y="1430587"/>
            <a:chExt cx="7949957" cy="4648615"/>
          </a:xfrm>
        </p:grpSpPr>
        <p:pic>
          <p:nvPicPr>
            <p:cNvPr id="13317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 l="2817" t="1617" b="806"/>
            <a:stretch>
              <a:fillRect/>
            </a:stretch>
          </p:blipFill>
          <p:spPr bwMode="auto">
            <a:xfrm>
              <a:off x="693095" y="1430587"/>
              <a:ext cx="7949957" cy="464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AutoShape 32"/>
            <p:cNvSpPr>
              <a:spLocks noChangeArrowheads="1"/>
            </p:cNvSpPr>
            <p:nvPr/>
          </p:nvSpPr>
          <p:spPr bwMode="auto">
            <a:xfrm>
              <a:off x="6703285" y="2438445"/>
              <a:ext cx="1728139" cy="503929"/>
            </a:xfrm>
            <a:prstGeom prst="wedgeRoundRectCallout">
              <a:avLst>
                <a:gd name="adj1" fmla="val -72809"/>
                <a:gd name="adj2" fmla="val 25153"/>
                <a:gd name="adj3" fmla="val 16667"/>
              </a:avLst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altLang="zh-TW" sz="2400" b="1" dirty="0" smtClean="0"/>
                <a:t>CUHK(SZ)</a:t>
              </a:r>
              <a:endParaRPr lang="en-US" altLang="zh-TW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321" name="AutoShape 33"/>
            <p:cNvSpPr>
              <a:spLocks noChangeArrowheads="1"/>
            </p:cNvSpPr>
            <p:nvPr/>
          </p:nvSpPr>
          <p:spPr bwMode="auto">
            <a:xfrm>
              <a:off x="6415262" y="5102069"/>
              <a:ext cx="1296104" cy="431939"/>
            </a:xfrm>
            <a:prstGeom prst="wedgeRoundRectCallout">
              <a:avLst>
                <a:gd name="adj1" fmla="val -67013"/>
                <a:gd name="adj2" fmla="val 124760"/>
                <a:gd name="adj3" fmla="val 16667"/>
              </a:avLst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altLang="zh-TW" sz="2400" b="1" dirty="0">
                  <a:solidFill>
                    <a:schemeClr val="tx1"/>
                  </a:solidFill>
                </a:rPr>
                <a:t>CUHK</a:t>
              </a:r>
              <a:endParaRPr lang="en-GB" altLang="zh-TW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2483768" y="3018724"/>
            <a:ext cx="1151976" cy="432048"/>
          </a:xfrm>
          <a:prstGeom prst="wedgeRoundRectCallout">
            <a:avLst>
              <a:gd name="adj1" fmla="val 42301"/>
              <a:gd name="adj2" fmla="val 115291"/>
              <a:gd name="adj3" fmla="val 16667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altLang="zh-TW" sz="2400" b="1" dirty="0" smtClean="0">
                <a:solidFill>
                  <a:schemeClr val="tx1"/>
                </a:solidFill>
              </a:rPr>
              <a:t>SIAT</a:t>
            </a:r>
            <a:endParaRPr lang="en-GB" altLang="zh-TW" sz="2400" b="1" dirty="0">
              <a:solidFill>
                <a:schemeClr val="tx1"/>
              </a:solidFill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>
            <a:off x="2195736" y="4797152"/>
            <a:ext cx="1151976" cy="432048"/>
          </a:xfrm>
          <a:prstGeom prst="wedgeRoundRectCallout">
            <a:avLst>
              <a:gd name="adj1" fmla="val 53194"/>
              <a:gd name="adj2" fmla="val -123328"/>
              <a:gd name="adj3" fmla="val 16667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altLang="zh-TW" sz="2400" b="1" dirty="0" smtClean="0"/>
              <a:t>SZRI</a:t>
            </a:r>
            <a:endParaRPr lang="en-GB" altLang="zh-TW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6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36004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altLang="zh-TW" sz="2400" b="1" dirty="0" smtClean="0"/>
              <a:t>Shenzhen </a:t>
            </a:r>
            <a:r>
              <a:rPr lang="en-US" altLang="zh-TW" sz="2400" b="1" dirty="0"/>
              <a:t>Institute of Advanced </a:t>
            </a:r>
            <a:r>
              <a:rPr lang="en-US" altLang="zh-TW" sz="2400" b="1" dirty="0" smtClean="0"/>
              <a:t>Technology</a:t>
            </a:r>
            <a:endParaRPr lang="en-US" altLang="zh-CN" sz="2400" b="1" dirty="0"/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zh-CN" sz="2400" dirty="0" smtClean="0"/>
              <a:t>Jointly with CAS and Shenzhen Government (2006)</a:t>
            </a:r>
            <a:endParaRPr lang="en-US" altLang="zh-CN" sz="2400" dirty="0" smtClean="0">
              <a:solidFill>
                <a:srgbClr val="CC0000"/>
              </a:solidFill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lang="en-US" altLang="zh-CN" sz="2400" dirty="0" smtClean="0"/>
              <a:t>First and only national research institute in Shenzhen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lang="en-US" altLang="zh-CN" sz="2400" dirty="0" smtClean="0"/>
              <a:t>Only national research institute with non-mainland organization</a:t>
            </a:r>
          </a:p>
          <a:p>
            <a:pPr>
              <a:lnSpc>
                <a:spcPct val="110000"/>
              </a:lnSpc>
            </a:pPr>
            <a:r>
              <a:rPr lang="en-US" altLang="zh-TW" sz="2400" dirty="0" smtClean="0"/>
              <a:t>3 Research Institutes: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 smtClean="0"/>
              <a:t>Integration Technology Institute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 smtClean="0"/>
              <a:t>Biomedical &amp; Health Engineering </a:t>
            </a:r>
          </a:p>
          <a:p>
            <a:pPr marL="347472" lvl="1" indent="0">
              <a:lnSpc>
                <a:spcPct val="110000"/>
              </a:lnSpc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Institute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 smtClean="0"/>
              <a:t>Digital &amp; Computing Institute</a:t>
            </a:r>
            <a:endParaRPr lang="zh-TW" altLang="en-US" sz="2400" dirty="0"/>
          </a:p>
        </p:txBody>
      </p:sp>
      <p:pic>
        <p:nvPicPr>
          <p:cNvPr id="5" name="Picture 6" descr="si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28737"/>
            <a:ext cx="2881014" cy="184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89" y="332655"/>
            <a:ext cx="81819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08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3600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endParaRPr lang="en-US" altLang="zh-CN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10000" b="1" dirty="0" smtClean="0"/>
              <a:t>CUHK </a:t>
            </a:r>
            <a:r>
              <a:rPr lang="en-US" altLang="zh-TW" sz="10000" b="1" dirty="0"/>
              <a:t>Shenzhen Research Institute</a:t>
            </a:r>
            <a:endParaRPr lang="zh-TW" altLang="en-US" sz="10000" b="1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9600" dirty="0" smtClean="0"/>
              <a:t>Opened in Nov 2011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9600" dirty="0" smtClean="0"/>
              <a:t>Education &amp; training base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9600" dirty="0" smtClean="0"/>
              <a:t>Home for SKL laboratories &amp; important research centres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9600" dirty="0" smtClean="0"/>
              <a:t>Focus Research Areas: Biomedical Sciences; Information Technology; Environment, Energy &amp; Sustainability</a:t>
            </a:r>
            <a:endParaRPr lang="en-US" altLang="zh-CN" sz="9600" dirty="0" smtClean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9600" dirty="0" smtClean="0"/>
              <a:t>Platform for technology transfer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pic>
        <p:nvPicPr>
          <p:cNvPr id="4" name="Picture 4" descr="001e4f9daa870b2d316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31493"/>
            <a:ext cx="2815658" cy="1643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88" y="332654"/>
            <a:ext cx="81819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89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C02673"/>
                </a:solidFill>
              </a:rPr>
              <a:t>CUHK History</a:t>
            </a:r>
            <a:endParaRPr lang="zh-TW" altLang="en-US" dirty="0">
              <a:solidFill>
                <a:srgbClr val="C0267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4644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2800" b="1" dirty="0" smtClean="0"/>
              <a:t>Background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Founded in 1963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altLang="zh-TW" sz="2800" dirty="0" smtClean="0"/>
              <a:t>Student population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FF0066"/>
              </a:buClr>
              <a:buNone/>
            </a:pPr>
            <a:r>
              <a:rPr lang="en-US" altLang="zh-TW" dirty="0" smtClean="0"/>
              <a:t> &gt;15,000 undergraduates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FF0066"/>
              </a:buCl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&gt;12,000 postgraduates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Teaching and Research Staff: &gt; 3,000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Alumni: &gt;126,000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10" name="Picture 9" descr="JEF_5877.JPG"/>
          <p:cNvPicPr>
            <a:picLocks noChangeAspect="1" noChangeArrowheads="1"/>
          </p:cNvPicPr>
          <p:nvPr/>
        </p:nvPicPr>
        <p:blipFill>
          <a:blip r:embed="rId2" cstate="print"/>
          <a:srcRect l="8858"/>
          <a:stretch>
            <a:fillRect/>
          </a:stretch>
        </p:blipFill>
        <p:spPr bwMode="auto">
          <a:xfrm>
            <a:off x="3635896" y="4797152"/>
            <a:ext cx="2107276" cy="153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DSC02615"/>
          <p:cNvPicPr>
            <a:picLocks noChangeAspect="1" noChangeArrowheads="1"/>
          </p:cNvPicPr>
          <p:nvPr/>
        </p:nvPicPr>
        <p:blipFill>
          <a:blip r:embed="rId3" cstate="print"/>
          <a:srcRect l="3897" t="14961" r="10394" b="-708"/>
          <a:stretch>
            <a:fillRect/>
          </a:stretch>
        </p:blipFill>
        <p:spPr bwMode="auto">
          <a:xfrm>
            <a:off x="6228184" y="4797153"/>
            <a:ext cx="2045531" cy="153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IMG_47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97154"/>
            <a:ext cx="2048955" cy="153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00808"/>
            <a:ext cx="7813496" cy="41676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2800" b="1" dirty="0"/>
              <a:t>Collaborations with BGI Genomics Institute, </a:t>
            </a:r>
            <a:r>
              <a:rPr lang="en-US" altLang="zh-TW" sz="2800" b="1" dirty="0" smtClean="0"/>
              <a:t>Shenzhen</a:t>
            </a:r>
            <a:endParaRPr lang="en-US" altLang="zh-TW" sz="2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CUHK-BGI Genome Research Centre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altLang="zh-TW" sz="2400" dirty="0" smtClean="0"/>
              <a:t>Findings of the project ‘Homecoming of Soybeans’ made cover story in </a:t>
            </a:r>
            <a:r>
              <a:rPr lang="en-US" altLang="zh-TW" sz="2400" i="1" dirty="0" smtClean="0"/>
              <a:t>Nature Genetics</a:t>
            </a:r>
            <a:r>
              <a:rPr lang="en-US" altLang="zh-TW" sz="24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TW" sz="2800" dirty="0" smtClean="0"/>
              <a:t>CUHK-BGI Innovation Institute of Trans-omics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TW" sz="2800" dirty="0" smtClean="0"/>
              <a:t>Clinical Genomics Collaboration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3" y="404664"/>
            <a:ext cx="81819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28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64040"/>
            <a:ext cx="8183880" cy="130492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CUHK (Shenzhen) </a:t>
            </a:r>
            <a:r>
              <a:rPr lang="en-US" altLang="zh-TW" dirty="0" smtClean="0"/>
              <a:t>in collaboration with Shenzhen University.  First students in 2013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pic>
        <p:nvPicPr>
          <p:cNvPr id="466946" name="Picture 2" descr="C:\Users\Amy Chan\Desktop\VC S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472608" cy="347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99" y="404664"/>
            <a:ext cx="81819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60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38684" y="260350"/>
            <a:ext cx="8229600" cy="765175"/>
          </a:xfrm>
        </p:spPr>
        <p:txBody>
          <a:bodyPr/>
          <a:lstStyle/>
          <a:p>
            <a:pPr algn="ctr" eaLnBrk="1" hangingPunct="1"/>
            <a:r>
              <a:rPr lang="en-US" altLang="zh-TW" dirty="0" smtClean="0"/>
              <a:t>Teaching Excellence</a:t>
            </a:r>
          </a:p>
        </p:txBody>
      </p:sp>
      <p:graphicFrame>
        <p:nvGraphicFramePr>
          <p:cNvPr id="1375236" name="Group 4"/>
          <p:cNvGraphicFramePr>
            <a:graphicFrameLocks noGrp="1"/>
          </p:cNvGraphicFramePr>
          <p:nvPr>
            <p:ph idx="1"/>
          </p:nvPr>
        </p:nvGraphicFramePr>
        <p:xfrm>
          <a:off x="323528" y="1024548"/>
          <a:ext cx="8496943" cy="5494896"/>
        </p:xfrm>
        <a:graphic>
          <a:graphicData uri="http://schemas.openxmlformats.org/drawingml/2006/table">
            <a:tbl>
              <a:tblPr/>
              <a:tblGrid>
                <a:gridCol w="792088"/>
                <a:gridCol w="177671"/>
                <a:gridCol w="7527184"/>
              </a:tblGrid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Nobel Laureates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Fields Medalist &amp; Wolf Prize Laureate in Mathematics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Turing Award Winner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Fellows of the Royal Society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Fellow of the Royal Society of Edinburgh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Academicians of the Chinese Academy of Sciences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Academicians of the Chinese Academy of Engineering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Academicians of Academia Sinica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15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State Natural Science Awards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15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Awardees of the Croucher Senior Research Fellowship 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Awardees of the Croucher Senior Medical Research Fellowship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28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IEEE Fellows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Members of the US National Academy of Engineering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Fellows of the American Physical Society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Fellows of the Econometric Society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Winners of Cheung Kong Achievement Award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11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Ministry of Education Higher Education Outstanding Scientific Research Output Awards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5846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3" y="548680"/>
            <a:ext cx="8352928" cy="1019160"/>
          </a:xfrm>
        </p:spPr>
        <p:txBody>
          <a:bodyPr/>
          <a:lstStyle/>
          <a:p>
            <a:r>
              <a:rPr lang="en-US" altLang="zh-TW" dirty="0" smtClean="0"/>
              <a:t>Educating Global Citizens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095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General &amp; Whole-person Education</a:t>
            </a:r>
          </a:p>
          <a:p>
            <a:r>
              <a:rPr lang="en-US" sz="2800" dirty="0" smtClean="0"/>
              <a:t>Tradition of general education since inception</a:t>
            </a:r>
          </a:p>
          <a:p>
            <a:r>
              <a:rPr lang="en-US" sz="2800" dirty="0" smtClean="0"/>
              <a:t>Student exchanges started </a:t>
            </a:r>
            <a:r>
              <a:rPr lang="en-US" sz="2800" dirty="0"/>
              <a:t>in </a:t>
            </a:r>
            <a:r>
              <a:rPr lang="en-US" sz="2800" dirty="0" smtClean="0"/>
              <a:t>1965</a:t>
            </a:r>
          </a:p>
          <a:p>
            <a:r>
              <a:rPr lang="en-US" sz="2800" dirty="0" smtClean="0"/>
              <a:t>100</a:t>
            </a:r>
            <a:r>
              <a:rPr lang="en-US" sz="2800" dirty="0"/>
              <a:t>% exchange </a:t>
            </a:r>
            <a:r>
              <a:rPr lang="en-US" sz="2800" dirty="0" smtClean="0"/>
              <a:t>in 4-year curriculum</a:t>
            </a:r>
          </a:p>
          <a:p>
            <a:r>
              <a:rPr lang="en-US" sz="2800" dirty="0" smtClean="0"/>
              <a:t>Global Internship </a:t>
            </a:r>
            <a:r>
              <a:rPr lang="en-US" sz="2800" dirty="0" err="1" smtClean="0"/>
              <a:t>Programme</a:t>
            </a:r>
            <a:endParaRPr lang="en-US" sz="2800" dirty="0"/>
          </a:p>
          <a:p>
            <a:r>
              <a:rPr lang="en-US" sz="2800" dirty="0" smtClean="0"/>
              <a:t>Graduates with critical mind, global outlook, and civic responsibility</a:t>
            </a:r>
            <a:endParaRPr lang="en-US" altLang="zh-TW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pic>
        <p:nvPicPr>
          <p:cNvPr id="6" name="Picture 5" descr="CUHK A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5497273"/>
            <a:ext cx="6991643" cy="78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38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logo_4c_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825" y="3396448"/>
            <a:ext cx="3190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04000"/>
            <a:ext cx="8291264" cy="16649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/>
              <a:t>Admitting </a:t>
            </a:r>
            <a:r>
              <a:rPr lang="en-US" sz="2800" b="1" dirty="0"/>
              <a:t>Top Students </a:t>
            </a:r>
            <a:r>
              <a:rPr lang="en-US" sz="2800" b="1" dirty="0" smtClean="0"/>
              <a:t>– Local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TW" sz="2800" dirty="0"/>
              <a:t>L</a:t>
            </a:r>
            <a:r>
              <a:rPr lang="en-US" altLang="zh-TW" sz="2800" dirty="0" smtClean="0"/>
              <a:t>argest share of first-choice local applicants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8131977"/>
              </p:ext>
            </p:extLst>
          </p:nvPr>
        </p:nvGraphicFramePr>
        <p:xfrm>
          <a:off x="549179" y="3705228"/>
          <a:ext cx="3600000" cy="224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3129077"/>
              </p:ext>
            </p:extLst>
          </p:nvPr>
        </p:nvGraphicFramePr>
        <p:xfrm>
          <a:off x="4769185" y="3524824"/>
          <a:ext cx="3600000" cy="224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12" descr="logo_4c_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9337" y="3418232"/>
            <a:ext cx="3190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1560" y="3356992"/>
            <a:ext cx="38557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b="1" dirty="0" smtClean="0">
                <a:solidFill>
                  <a:schemeClr val="accent1">
                    <a:lumMod val="75000"/>
                  </a:schemeClr>
                </a:solidFill>
              </a:rPr>
              <a:t>JUPAS (HKALE) – 3-year curriculum </a:t>
            </a:r>
            <a:endParaRPr lang="zh-TW" altLang="en-US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3382063"/>
            <a:ext cx="38122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b="1" dirty="0" smtClean="0">
                <a:solidFill>
                  <a:schemeClr val="accent1">
                    <a:lumMod val="75000"/>
                  </a:schemeClr>
                </a:solidFill>
              </a:rPr>
              <a:t>JUPAS (HKDSE) – 4-year curriculum </a:t>
            </a:r>
            <a:endParaRPr lang="zh-TW" altLang="en-US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4973" y="465624"/>
            <a:ext cx="8352928" cy="1019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600" b="1" kern="1200" baseline="0">
                <a:solidFill>
                  <a:srgbClr val="BC2671"/>
                </a:solidFill>
                <a:effectLst>
                  <a:outerShdw blurRad="50800" dist="25400" dir="8100000" algn="tr" rotWithShape="0">
                    <a:schemeClr val="bg1">
                      <a:lumMod val="65000"/>
                      <a:alpha val="55000"/>
                    </a:scheme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r>
              <a:rPr lang="en-US" altLang="zh-TW" dirty="0" smtClean="0"/>
              <a:t>Educating Global 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67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3096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Admitting </a:t>
            </a:r>
            <a:r>
              <a:rPr lang="en-US" b="1" dirty="0"/>
              <a:t>Top Students - </a:t>
            </a:r>
            <a:r>
              <a:rPr lang="en-US" b="1" dirty="0" smtClean="0"/>
              <a:t>Mainland</a:t>
            </a:r>
            <a:endParaRPr lang="en-US" b="1" dirty="0"/>
          </a:p>
          <a:p>
            <a:r>
              <a:rPr lang="en-US" altLang="zh-TW" dirty="0" smtClean="0"/>
              <a:t>National Colleges &amp; Universities Enrolment System</a:t>
            </a:r>
          </a:p>
          <a:p>
            <a:pPr lvl="1">
              <a:spcBef>
                <a:spcPct val="10000"/>
              </a:spcBef>
            </a:pPr>
            <a:r>
              <a:rPr lang="en-US" altLang="zh-TW" sz="2200" dirty="0" smtClean="0"/>
              <a:t>305 admitted from 31 provinces and municipalities in 2012</a:t>
            </a:r>
          </a:p>
          <a:p>
            <a:pPr>
              <a:spcBef>
                <a:spcPct val="30000"/>
              </a:spcBef>
            </a:pPr>
            <a:r>
              <a:rPr lang="en-US" altLang="zh-TW" dirty="0" smtClean="0"/>
              <a:t>Top scorers in 28 provinces/cities</a:t>
            </a:r>
          </a:p>
          <a:p>
            <a:pPr>
              <a:spcBef>
                <a:spcPct val="30000"/>
              </a:spcBef>
            </a:pPr>
            <a:r>
              <a:rPr lang="en-US" altLang="zh-TW" dirty="0" smtClean="0"/>
              <a:t>In the provinces/cities with ranking </a:t>
            </a:r>
          </a:p>
          <a:p>
            <a:pPr lvl="1"/>
            <a:r>
              <a:rPr lang="en-US" altLang="zh-TW" sz="2200" dirty="0" smtClean="0"/>
              <a:t>49 rank among the top 3</a:t>
            </a:r>
          </a:p>
          <a:p>
            <a:pPr lvl="1"/>
            <a:r>
              <a:rPr lang="en-US" altLang="zh-TW" sz="2200" dirty="0" smtClean="0"/>
              <a:t>97% within top 500</a:t>
            </a:r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  <p:pic>
        <p:nvPicPr>
          <p:cNvPr id="7" name="Picture 6" descr="Group Photo_2"/>
          <p:cNvPicPr>
            <a:picLocks noChangeAspect="1" noChangeArrowheads="1"/>
          </p:cNvPicPr>
          <p:nvPr/>
        </p:nvPicPr>
        <p:blipFill>
          <a:blip r:embed="rId2" cstate="print"/>
          <a:srcRect t="16779" b="11855"/>
          <a:stretch>
            <a:fillRect/>
          </a:stretch>
        </p:blipFill>
        <p:spPr bwMode="auto">
          <a:xfrm>
            <a:off x="1547663" y="4292906"/>
            <a:ext cx="6697811" cy="223243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4973" y="321608"/>
            <a:ext cx="8352928" cy="1019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600" b="1" kern="1200" baseline="0">
                <a:solidFill>
                  <a:srgbClr val="BC2671"/>
                </a:solidFill>
                <a:effectLst>
                  <a:outerShdw blurRad="50800" dist="25400" dir="8100000" algn="tr" rotWithShape="0">
                    <a:schemeClr val="bg1">
                      <a:lumMod val="65000"/>
                      <a:alpha val="55000"/>
                    </a:scheme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r>
              <a:rPr lang="en-US" altLang="zh-TW" dirty="0" smtClean="0"/>
              <a:t>Educating Global 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66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48965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/>
              <a:t>Admitting International Students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000" dirty="0" smtClean="0">
                <a:sym typeface="Wingdings" pitchFamily="2" charset="2"/>
              </a:rPr>
              <a:t>&gt; 500 international students admitted in 2012  </a:t>
            </a:r>
            <a:r>
              <a:rPr lang="en-US" altLang="zh-TW" sz="2000" dirty="0" smtClean="0"/>
              <a:t>(Australia, Austria, Bulgaria, Cambodia, Canada, Germany, India, Korea, Malaysia, Netherlands, Nigeria, Russia, Singapore, South Africa, Switzerland, UK and USA)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altLang="zh-TW" sz="2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zh-TW" altLang="en-US" sz="28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  <p:pic>
        <p:nvPicPr>
          <p:cNvPr id="467970" name="Picture 2" descr="C:\Users\Amy Chan\Desktop\int st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5688336" cy="338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4973" y="249600"/>
            <a:ext cx="8352928" cy="1019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600" b="1" kern="1200" baseline="0">
                <a:solidFill>
                  <a:srgbClr val="BC2671"/>
                </a:solidFill>
                <a:effectLst>
                  <a:outerShdw blurRad="50800" dist="25400" dir="8100000" algn="tr" rotWithShape="0">
                    <a:schemeClr val="bg1">
                      <a:lumMod val="65000"/>
                      <a:alpha val="55000"/>
                    </a:scheme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r>
              <a:rPr lang="en-US" altLang="zh-TW" dirty="0" smtClean="0"/>
              <a:t>Educating Global 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4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65175"/>
          </a:xfrm>
        </p:spPr>
        <p:txBody>
          <a:bodyPr/>
          <a:lstStyle/>
          <a:p>
            <a:r>
              <a:rPr lang="en-US" altLang="zh-TW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0"/>
              </a:rPr>
              <a:t>Student Exchange</a:t>
            </a:r>
          </a:p>
        </p:txBody>
      </p:sp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3" y="1346200"/>
            <a:ext cx="72263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651" name="Rectangle 4"/>
          <p:cNvSpPr txBox="1">
            <a:spLocks noChangeArrowheads="1"/>
          </p:cNvSpPr>
          <p:nvPr/>
        </p:nvSpPr>
        <p:spPr bwMode="auto">
          <a:xfrm>
            <a:off x="755650" y="944563"/>
            <a:ext cx="7632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TW" sz="2600" b="1" dirty="0">
                <a:solidFill>
                  <a:srgbClr val="0000FF"/>
                </a:solidFill>
              </a:rPr>
              <a:t>Over </a:t>
            </a:r>
            <a:r>
              <a:rPr lang="en-US" altLang="zh-TW" sz="2600" b="1" dirty="0" smtClean="0">
                <a:solidFill>
                  <a:srgbClr val="0000FF"/>
                </a:solidFill>
              </a:rPr>
              <a:t>230 </a:t>
            </a:r>
            <a:r>
              <a:rPr lang="en-US" altLang="zh-TW" sz="2600" b="1" dirty="0">
                <a:solidFill>
                  <a:srgbClr val="0000FF"/>
                </a:solidFill>
              </a:rPr>
              <a:t>universities in 29 countries/regions</a:t>
            </a:r>
          </a:p>
        </p:txBody>
      </p:sp>
    </p:spTree>
    <p:extLst>
      <p:ext uri="{BB962C8B-B14F-4D97-AF65-F5344CB8AC3E}">
        <p14:creationId xmlns:p14="http://schemas.microsoft.com/office/powerpoint/2010/main" xmlns="" val="37808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Outstanding Students as World </a:t>
            </a:r>
            <a:r>
              <a:rPr lang="en-US" sz="2800" b="1" dirty="0" smtClean="0"/>
              <a:t>Citizens</a:t>
            </a:r>
          </a:p>
          <a:p>
            <a:r>
              <a:rPr lang="en-US" sz="2800" dirty="0" smtClean="0"/>
              <a:t>Rhodes Scholars – 13 elected </a:t>
            </a:r>
            <a:r>
              <a:rPr lang="en-US" sz="2800" dirty="0"/>
              <a:t>to Oxford for further </a:t>
            </a:r>
            <a:r>
              <a:rPr lang="en-US" sz="2800" dirty="0" smtClean="0"/>
              <a:t>studies since 1985</a:t>
            </a:r>
            <a:r>
              <a:rPr lang="en-US" sz="2800" dirty="0"/>
              <a:t>, the </a:t>
            </a:r>
            <a:r>
              <a:rPr lang="en-US" sz="2800" dirty="0" smtClean="0"/>
              <a:t>university </a:t>
            </a:r>
            <a:r>
              <a:rPr lang="en-US" sz="2800" dirty="0"/>
              <a:t>with the most Rhodes </a:t>
            </a:r>
            <a:r>
              <a:rPr lang="en-US" sz="2800" dirty="0" smtClean="0"/>
              <a:t>Scholars in HK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pic>
        <p:nvPicPr>
          <p:cNvPr id="3074" name="Picture 2" descr="R:\VC ppt\rho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682385" cy="339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404664"/>
            <a:ext cx="83581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61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383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I*CARE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ultivate humanistic </a:t>
            </a:r>
            <a:r>
              <a:rPr lang="en-US" sz="2800" dirty="0"/>
              <a:t>spirit </a:t>
            </a:r>
            <a:r>
              <a:rPr lang="en-US" sz="2800" dirty="0" smtClean="0"/>
              <a:t>&amp; enhance social awareness</a:t>
            </a:r>
          </a:p>
          <a:p>
            <a:r>
              <a:rPr lang="en-US" sz="2800" dirty="0"/>
              <a:t>Social &amp; civic engagement </a:t>
            </a:r>
            <a:r>
              <a:rPr lang="en-US" sz="2800" dirty="0" err="1"/>
              <a:t>programmes</a:t>
            </a:r>
            <a:endParaRPr lang="en-US" sz="2800" dirty="0"/>
          </a:p>
          <a:p>
            <a:pPr lvl="1">
              <a:spcBef>
                <a:spcPct val="30000"/>
              </a:spcBef>
            </a:pPr>
            <a:r>
              <a:rPr lang="en-US" sz="2800" dirty="0"/>
              <a:t>Service projects &amp; action-research projects</a:t>
            </a:r>
          </a:p>
          <a:p>
            <a:pPr lvl="1">
              <a:spcBef>
                <a:spcPct val="30000"/>
              </a:spcBef>
            </a:pPr>
            <a:r>
              <a:rPr lang="en-US" sz="2800" dirty="0"/>
              <a:t>Internships in NGOs</a:t>
            </a:r>
          </a:p>
          <a:p>
            <a:pPr lvl="1">
              <a:spcBef>
                <a:spcPct val="30000"/>
              </a:spcBef>
            </a:pPr>
            <a:r>
              <a:rPr lang="en-US" sz="2800" dirty="0"/>
              <a:t>Social enterprises &amp; corporate social responsibility projects</a:t>
            </a:r>
          </a:p>
          <a:p>
            <a:pPr lvl="1">
              <a:spcBef>
                <a:spcPct val="30000"/>
              </a:spcBef>
            </a:pPr>
            <a:r>
              <a:rPr lang="en-US" sz="2800" dirty="0"/>
              <a:t>University lectures on civility, seminars &amp; forums</a:t>
            </a:r>
          </a:p>
          <a:p>
            <a:pPr lvl="1">
              <a:spcBef>
                <a:spcPct val="30000"/>
              </a:spcBef>
            </a:pPr>
            <a:r>
              <a:rPr lang="en-US" sz="2800" dirty="0"/>
              <a:t>Enhancement of students’ mental </a:t>
            </a:r>
            <a:r>
              <a:rPr lang="en-US" sz="2800" dirty="0" smtClean="0"/>
              <a:t>wellness </a:t>
            </a:r>
            <a:endParaRPr lang="en-US" altLang="zh-TW" sz="2800" dirty="0"/>
          </a:p>
          <a:p>
            <a:endParaRPr lang="en-US" sz="2700" dirty="0" smtClean="0"/>
          </a:p>
          <a:p>
            <a:endParaRPr lang="en-US" altLang="zh-TW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  <p:pic>
        <p:nvPicPr>
          <p:cNvPr id="468994" name="Picture 2" descr="C:\Users\Amy Chan\Desktop\logo_ica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05264"/>
            <a:ext cx="29146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404664"/>
            <a:ext cx="83581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22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6AC643-56B3-4842-85FF-2D09DB37A6DB}" type="slidenum">
              <a:rPr lang="en-US" altLang="zh-TW"/>
              <a:pPr eaLnBrk="1" hangingPunct="1"/>
              <a:t>3</a:t>
            </a:fld>
            <a:endParaRPr lang="en-US" altLang="zh-TW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548680"/>
            <a:ext cx="7620000" cy="83671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2673"/>
                </a:solidFill>
                <a:latin typeface="+mn-lt"/>
              </a:rPr>
              <a:t>CUHK Characteristics</a:t>
            </a:r>
            <a:endParaRPr lang="en-US" altLang="zh-TW" dirty="0" smtClean="0">
              <a:latin typeface="+mn-lt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2296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TW" dirty="0" smtClean="0"/>
              <a:t>Comprehensive research university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TW" dirty="0" smtClean="0"/>
              <a:t>Chinese &amp; humanistic heritage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TW" dirty="0" smtClean="0"/>
              <a:t>International character &amp; bilingual traditions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TW" dirty="0"/>
              <a:t>College system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TW" dirty="0" smtClean="0"/>
              <a:t>General and whole-person education</a:t>
            </a:r>
          </a:p>
        </p:txBody>
      </p:sp>
      <p:pic>
        <p:nvPicPr>
          <p:cNvPr id="5" name="Picture 10" descr="DSC02615"/>
          <p:cNvPicPr>
            <a:picLocks noChangeAspect="1" noChangeArrowheads="1"/>
          </p:cNvPicPr>
          <p:nvPr/>
        </p:nvPicPr>
        <p:blipFill>
          <a:blip r:embed="rId3" cstate="print"/>
          <a:srcRect l="3897" t="14961" r="10394" b="-708"/>
          <a:stretch>
            <a:fillRect/>
          </a:stretch>
        </p:blipFill>
        <p:spPr bwMode="auto">
          <a:xfrm>
            <a:off x="6372199" y="4437112"/>
            <a:ext cx="2239962" cy="1681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0" name="Picture 6" descr="chm_2004(3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5" y="4437112"/>
            <a:ext cx="2340293" cy="1753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erg_sem_05(2)"/>
          <p:cNvPicPr>
            <a:picLocks noChangeAspect="1" noChangeArrowheads="1"/>
          </p:cNvPicPr>
          <p:nvPr/>
        </p:nvPicPr>
        <p:blipFill>
          <a:blip r:embed="rId5" cstate="print"/>
          <a:srcRect l="8263"/>
          <a:stretch>
            <a:fillRect/>
          </a:stretch>
        </p:blipFill>
        <p:spPr bwMode="auto">
          <a:xfrm>
            <a:off x="881062" y="4414499"/>
            <a:ext cx="2414448" cy="1753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85072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R:\VC ppt\africa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60" y="1464387"/>
            <a:ext cx="7137577" cy="47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3" y="476672"/>
            <a:ext cx="8352928" cy="80313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I*CARE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30</a:t>
            </a:fld>
            <a:endParaRPr lang="en-US" altLang="zh-TW" dirty="0"/>
          </a:p>
        </p:txBody>
      </p:sp>
      <p:pic>
        <p:nvPicPr>
          <p:cNvPr id="468994" name="Picture 2" descr="C:\Users\Amy Chan\Desktop\logo_ic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61248"/>
            <a:ext cx="29146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R:\VC ppt\africa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2223679" cy="16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:\VC ppt\africa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47759"/>
            <a:ext cx="2664296" cy="177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:\VC ppt\africa3a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97152"/>
            <a:ext cx="2554610" cy="17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90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3" y="845145"/>
            <a:ext cx="9144000" cy="1143000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Contemporary China </a:t>
            </a:r>
            <a:br>
              <a:rPr lang="en-US" altLang="zh-TW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</a:br>
            <a:r>
              <a:rPr lang="en-US" altLang="zh-TW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Studies </a:t>
            </a:r>
            <a:r>
              <a:rPr lang="en-US" altLang="zh-TW" sz="4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Programme</a:t>
            </a:r>
            <a:endParaRPr lang="en-US" altLang="zh-TW" sz="4000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新細明體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194520"/>
            <a:ext cx="7010400" cy="4114800"/>
          </a:xfrm>
        </p:spPr>
        <p:txBody>
          <a:bodyPr/>
          <a:lstStyle/>
          <a:p>
            <a:pPr eaLnBrk="1" hangingPunct="1"/>
            <a:r>
              <a:rPr lang="en-US" altLang="zh-TW" sz="2800">
                <a:latin typeface="Arial" charset="0"/>
                <a:ea typeface="新細明體" charset="0"/>
              </a:rPr>
              <a:t>A 4-year full time interdisciplinary undergraduate programme</a:t>
            </a:r>
          </a:p>
          <a:p>
            <a:pPr eaLnBrk="1" hangingPunct="1"/>
            <a:endParaRPr lang="en-US" altLang="zh-TW" sz="2800">
              <a:latin typeface="Arial" charset="0"/>
              <a:ea typeface="新細明體" charset="0"/>
            </a:endParaRPr>
          </a:p>
          <a:p>
            <a:pPr eaLnBrk="1" hangingPunct="1"/>
            <a:r>
              <a:rPr lang="en-US" altLang="zh-TW" sz="2800">
                <a:latin typeface="Arial" charset="0"/>
                <a:ea typeface="新細明體" charset="0"/>
              </a:rPr>
              <a:t>To be launched: </a:t>
            </a:r>
            <a:r>
              <a:rPr lang="en-US" altLang="zh-TW" sz="2800" b="1">
                <a:solidFill>
                  <a:srgbClr val="FF9900"/>
                </a:solidFill>
                <a:latin typeface="Arial" charset="0"/>
                <a:ea typeface="新細明體" charset="0"/>
              </a:rPr>
              <a:t>2013-2014</a:t>
            </a:r>
          </a:p>
          <a:p>
            <a:pPr eaLnBrk="1" hangingPunct="1"/>
            <a:endParaRPr lang="en-US" altLang="zh-TW" sz="2800" b="1">
              <a:solidFill>
                <a:srgbClr val="FF9900"/>
              </a:solidFill>
              <a:latin typeface="Arial" charset="0"/>
              <a:ea typeface="新細明體" charset="0"/>
            </a:endParaRPr>
          </a:p>
          <a:p>
            <a:pPr eaLnBrk="1" hangingPunct="1"/>
            <a:r>
              <a:rPr lang="en-US" altLang="zh-TW" sz="2800">
                <a:latin typeface="Arial" charset="0"/>
                <a:ea typeface="新細明體" charset="0"/>
              </a:rPr>
              <a:t>Jointly offered by </a:t>
            </a:r>
          </a:p>
          <a:p>
            <a:pPr lvl="1" eaLnBrk="1" hangingPunct="1"/>
            <a:r>
              <a:rPr lang="en-US" altLang="zh-TW">
                <a:latin typeface="Arial" charset="0"/>
                <a:ea typeface="新細明體" charset="0"/>
              </a:rPr>
              <a:t>Faculty of Arts</a:t>
            </a:r>
          </a:p>
          <a:p>
            <a:pPr lvl="1" eaLnBrk="1" hangingPunct="1"/>
            <a:r>
              <a:rPr lang="en-US" altLang="ja-JP">
                <a:latin typeface="Arial" charset="0"/>
                <a:ea typeface="新細明體" charset="0"/>
              </a:rPr>
              <a:t>Faculty of Social Science</a:t>
            </a:r>
            <a:endParaRPr lang="en-US" altLang="zh-TW">
              <a:latin typeface="Arial" charset="0"/>
              <a:ea typeface="新細明體" charset="0"/>
            </a:endParaRPr>
          </a:p>
        </p:txBody>
      </p: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7164288" y="548680"/>
            <a:ext cx="1223963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xmlns="" val="184641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Highlights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新細明體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760"/>
            <a:ext cx="8496300" cy="302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 dirty="0">
                <a:latin typeface="Arial" charset="0"/>
                <a:ea typeface="新細明體" charset="0"/>
              </a:rPr>
              <a:t>It explores China’s politics, economics, society, culture, as well as China’s position in the globalized world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dirty="0">
                <a:latin typeface="Arial" charset="0"/>
                <a:ea typeface="新細明體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latin typeface="Arial" charset="0"/>
                <a:ea typeface="新細明體" charset="0"/>
              </a:rPr>
              <a:t>Taught in English, and targets those whose first language is not Chinese; </a:t>
            </a:r>
            <a:r>
              <a:rPr lang="en-US" altLang="zh-TW" sz="2000" dirty="0">
                <a:solidFill>
                  <a:srgbClr val="FF9900"/>
                </a:solidFill>
                <a:latin typeface="Arial" charset="0"/>
                <a:ea typeface="新細明體" charset="0"/>
              </a:rPr>
              <a:t>no</a:t>
            </a:r>
            <a:r>
              <a:rPr lang="en-US" altLang="ja-JP" sz="2000" dirty="0">
                <a:solidFill>
                  <a:srgbClr val="FF9900"/>
                </a:solidFill>
                <a:latin typeface="Arial" charset="0"/>
                <a:ea typeface="新細明體" charset="0"/>
              </a:rPr>
              <a:t> </a:t>
            </a:r>
            <a:r>
              <a:rPr lang="en-US" altLang="zh-TW" sz="2000" dirty="0">
                <a:solidFill>
                  <a:srgbClr val="FF9900"/>
                </a:solidFill>
                <a:latin typeface="Arial" charset="0"/>
                <a:ea typeface="新細明體" charset="0"/>
              </a:rPr>
              <a:t>knowledge of Chinese is required for entry </a:t>
            </a:r>
          </a:p>
          <a:p>
            <a:pPr>
              <a:lnSpc>
                <a:spcPct val="80000"/>
              </a:lnSpc>
            </a:pPr>
            <a:endParaRPr lang="en-US" altLang="zh-TW" sz="2000" dirty="0">
              <a:solidFill>
                <a:srgbClr val="FF9900"/>
              </a:solidFill>
              <a:latin typeface="Arial" charset="0"/>
              <a:ea typeface="新細明體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>
                <a:latin typeface="Arial" charset="0"/>
                <a:ea typeface="新細明體" charset="0"/>
              </a:rPr>
              <a:t>Students can opt for one of two streams: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dirty="0">
                <a:latin typeface="Arial" charset="0"/>
                <a:ea typeface="新細明體" charset="0"/>
              </a:rPr>
              <a:t>		Humanities (leading to a </a:t>
            </a:r>
            <a:r>
              <a:rPr lang="en-US" altLang="zh-TW" sz="2000" dirty="0">
                <a:solidFill>
                  <a:srgbClr val="FF9900"/>
                </a:solidFill>
                <a:latin typeface="Arial" charset="0"/>
                <a:ea typeface="新細明體" charset="0"/>
              </a:rPr>
              <a:t>Bachelor of Arts degree</a:t>
            </a:r>
            <a:r>
              <a:rPr lang="en-US" altLang="zh-TW" sz="2000" dirty="0">
                <a:latin typeface="Arial" charset="0"/>
                <a:ea typeface="新細明體" charset="0"/>
              </a:rPr>
              <a:t>) ; or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dirty="0">
                <a:latin typeface="Arial" charset="0"/>
                <a:ea typeface="新細明體" charset="0"/>
              </a:rPr>
              <a:t>		Social Science (leading to a </a:t>
            </a:r>
            <a:r>
              <a:rPr lang="en-US" altLang="zh-TW" sz="2000" dirty="0">
                <a:solidFill>
                  <a:srgbClr val="FF9900"/>
                </a:solidFill>
                <a:latin typeface="Arial" charset="0"/>
                <a:ea typeface="新細明體" charset="0"/>
              </a:rPr>
              <a:t>Bachelor of Social Science degree</a:t>
            </a:r>
            <a:r>
              <a:rPr lang="en-US" altLang="zh-TW" sz="2000" dirty="0">
                <a:latin typeface="Arial" charset="0"/>
                <a:ea typeface="新細明體" charset="0"/>
              </a:rPr>
              <a:t>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dirty="0">
                <a:latin typeface="Arial" charset="0"/>
                <a:ea typeface="新細明體" charset="0"/>
              </a:rPr>
              <a:t>			With </a:t>
            </a:r>
            <a:r>
              <a:rPr lang="en-US" altLang="zh-TW" sz="2000" dirty="0" err="1">
                <a:latin typeface="Arial" charset="0"/>
                <a:ea typeface="新細明體" charset="0"/>
              </a:rPr>
              <a:t>specialisation</a:t>
            </a:r>
            <a:r>
              <a:rPr lang="en-US" altLang="zh-TW" sz="2000" dirty="0">
                <a:latin typeface="Arial" charset="0"/>
                <a:ea typeface="新細明體" charset="0"/>
              </a:rPr>
              <a:t> in one of the four concentrations </a:t>
            </a:r>
          </a:p>
        </p:txBody>
      </p:sp>
      <p:pic>
        <p:nvPicPr>
          <p:cNvPr id="5124" name="Picture 4" descr="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75" y="4591050"/>
            <a:ext cx="100917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962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12684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altLang="zh-TW" sz="4000" b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Highlights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新細明體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1900238"/>
          </a:xfrm>
        </p:spPr>
        <p:txBody>
          <a:bodyPr/>
          <a:lstStyle/>
          <a:p>
            <a:r>
              <a:rPr lang="en-US" altLang="zh-TW" sz="2200" dirty="0">
                <a:latin typeface="Arial" charset="0"/>
                <a:ea typeface="新細明體" charset="0"/>
              </a:rPr>
              <a:t>Students will study Chinese Language with focus on vocabulary, grammar &amp; oral practice </a:t>
            </a:r>
          </a:p>
          <a:p>
            <a:endParaRPr lang="en-US" altLang="zh-TW" sz="2200" dirty="0">
              <a:latin typeface="Arial" charset="0"/>
              <a:ea typeface="新細明體" charset="0"/>
            </a:endParaRPr>
          </a:p>
          <a:p>
            <a:r>
              <a:rPr lang="en-US" altLang="zh-TW" sz="2200" dirty="0">
                <a:latin typeface="Arial" charset="0"/>
                <a:ea typeface="新細明體" charset="0"/>
              </a:rPr>
              <a:t>They will be taking part in a </a:t>
            </a:r>
            <a:r>
              <a:rPr lang="en-US" altLang="zh-TW" sz="2200" dirty="0">
                <a:solidFill>
                  <a:srgbClr val="9F2936"/>
                </a:solidFill>
                <a:latin typeface="Arial" charset="0"/>
                <a:ea typeface="新細明體" charset="0"/>
              </a:rPr>
              <a:t>semester-long exchange </a:t>
            </a:r>
            <a:r>
              <a:rPr lang="en-US" altLang="zh-TW" sz="2200" dirty="0">
                <a:latin typeface="Arial" charset="0"/>
                <a:ea typeface="新細明體" charset="0"/>
              </a:rPr>
              <a:t>in an institution in mainland China or Taiwan </a:t>
            </a:r>
            <a:endParaRPr lang="en-US" sz="2200" dirty="0">
              <a:latin typeface="Arial" charset="0"/>
              <a:ea typeface="新細明體" charset="0"/>
            </a:endParaRPr>
          </a:p>
        </p:txBody>
      </p:sp>
      <p:pic>
        <p:nvPicPr>
          <p:cNvPr id="6149" name="Picture 4" descr="CUHK_20110324_02_res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650"/>
          <a:stretch>
            <a:fillRect/>
          </a:stretch>
        </p:blipFill>
        <p:spPr bwMode="auto">
          <a:xfrm>
            <a:off x="-180975" y="3459163"/>
            <a:ext cx="9577388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706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9700"/>
            <a:ext cx="9144000" cy="1417638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eaLnBrk="1" hangingPunct="1"/>
            <a:r>
              <a:rPr lang="en-US" altLang="zh-TW" dirty="0">
                <a:solidFill>
                  <a:srgbClr val="9F29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Curriculum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11188" y="2285330"/>
            <a:ext cx="7777162" cy="2582863"/>
            <a:chOff x="385" y="1576"/>
            <a:chExt cx="4899" cy="1627"/>
          </a:xfrm>
        </p:grpSpPr>
        <p:grpSp>
          <p:nvGrpSpPr>
            <p:cNvPr id="1026" name="Organization Chart 32"/>
            <p:cNvGrpSpPr>
              <a:grpSpLocks/>
            </p:cNvGrpSpPr>
            <p:nvPr/>
          </p:nvGrpSpPr>
          <p:grpSpPr bwMode="auto">
            <a:xfrm>
              <a:off x="385" y="1706"/>
              <a:ext cx="2268" cy="1497"/>
              <a:chOff x="1134" y="1188"/>
              <a:chExt cx="1872" cy="720"/>
            </a:xfrm>
          </p:grpSpPr>
          <p:sp>
            <p:nvSpPr>
              <p:cNvPr id="1027" name="AutoShape 31"/>
              <p:cNvSpPr>
                <a:spLocks noChangeAspect="1" noChangeArrowheads="1" noTextEdit="1"/>
              </p:cNvSpPr>
              <p:nvPr/>
            </p:nvSpPr>
            <p:spPr bwMode="auto">
              <a:xfrm>
                <a:off x="1134" y="1188"/>
                <a:ext cx="1872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028" name="_s1028"/>
              <p:cNvCxnSpPr>
                <a:cxnSpLocks noChangeShapeType="1"/>
                <a:stCxn id="1032" idx="0"/>
                <a:endCxn id="1030" idx="2"/>
              </p:cNvCxnSpPr>
              <p:nvPr/>
            </p:nvCxnSpPr>
            <p:spPr bwMode="auto">
              <a:xfrm rot="5400000" flipH="1">
                <a:off x="2250" y="1296"/>
                <a:ext cx="144" cy="504"/>
              </a:xfrm>
              <a:prstGeom prst="bentConnector3">
                <a:avLst>
                  <a:gd name="adj1" fmla="val 20931"/>
                </a:avLst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29" name="_s1029"/>
              <p:cNvCxnSpPr>
                <a:cxnSpLocks noChangeShapeType="1"/>
                <a:stCxn id="1031" idx="0"/>
                <a:endCxn id="1030" idx="2"/>
              </p:cNvCxnSpPr>
              <p:nvPr/>
            </p:nvCxnSpPr>
            <p:spPr bwMode="auto">
              <a:xfrm rot="16200000">
                <a:off x="1746" y="1296"/>
                <a:ext cx="144" cy="504"/>
              </a:xfrm>
              <a:prstGeom prst="bentConnector3">
                <a:avLst>
                  <a:gd name="adj1" fmla="val 20931"/>
                </a:avLst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30" name="_s1030"/>
              <p:cNvSpPr>
                <a:spLocks noChangeArrowheads="1"/>
              </p:cNvSpPr>
              <p:nvPr/>
            </p:nvSpPr>
            <p:spPr bwMode="auto">
              <a:xfrm>
                <a:off x="1638" y="1188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F4CFAA">
                  <a:alpha val="8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zh-TW" sz="1400" b="1"/>
                  <a:t>Humanities </a:t>
                </a:r>
              </a:p>
              <a:p>
                <a:pPr algn="ctr"/>
                <a:r>
                  <a:rPr lang="en-US" altLang="zh-TW" sz="1400" b="1"/>
                  <a:t>Stream</a:t>
                </a:r>
                <a:endParaRPr lang="en-US" sz="1400" b="1"/>
              </a:p>
            </p:txBody>
          </p:sp>
          <p:sp>
            <p:nvSpPr>
              <p:cNvPr id="1031" name="_s1031"/>
              <p:cNvSpPr>
                <a:spLocks noChangeArrowheads="1"/>
              </p:cNvSpPr>
              <p:nvPr/>
            </p:nvSpPr>
            <p:spPr bwMode="auto">
              <a:xfrm>
                <a:off x="1134" y="1620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F4CFAA">
                  <a:alpha val="8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zh-TW" sz="1400" b="1" u="sng"/>
                  <a:t>Concentration 1</a:t>
                </a:r>
              </a:p>
              <a:p>
                <a:pPr algn="ctr"/>
                <a:endParaRPr lang="en-US" altLang="zh-TW" sz="1400" b="1" u="sng"/>
              </a:p>
              <a:p>
                <a:pPr algn="ctr"/>
                <a:r>
                  <a:rPr lang="en-US" altLang="zh-TW" sz="1400" b="1"/>
                  <a:t>Humanities</a:t>
                </a:r>
                <a:endParaRPr lang="en-US" sz="1400"/>
              </a:p>
            </p:txBody>
          </p:sp>
          <p:sp>
            <p:nvSpPr>
              <p:cNvPr id="1032" name="_s1032"/>
              <p:cNvSpPr>
                <a:spLocks noChangeArrowheads="1"/>
              </p:cNvSpPr>
              <p:nvPr/>
            </p:nvSpPr>
            <p:spPr bwMode="auto">
              <a:xfrm>
                <a:off x="2142" y="1620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F4CFAA">
                  <a:alpha val="8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zh-TW" sz="1400" b="1" u="sng"/>
                  <a:t>Concentration 2</a:t>
                </a:r>
              </a:p>
              <a:p>
                <a:pPr algn="ctr"/>
                <a:r>
                  <a:rPr lang="en-US" altLang="zh-TW" sz="1400" b="1"/>
                  <a:t>Language &amp; </a:t>
                </a:r>
              </a:p>
              <a:p>
                <a:pPr algn="ctr"/>
                <a:r>
                  <a:rPr lang="en-US" altLang="zh-TW" sz="1400" b="1"/>
                  <a:t>Culture</a:t>
                </a:r>
                <a:endParaRPr lang="en-US" sz="1400"/>
              </a:p>
            </p:txBody>
          </p:sp>
        </p:grpSp>
        <p:grpSp>
          <p:nvGrpSpPr>
            <p:cNvPr id="1033" name="Organization Chart 40"/>
            <p:cNvGrpSpPr>
              <a:grpSpLocks/>
            </p:cNvGrpSpPr>
            <p:nvPr/>
          </p:nvGrpSpPr>
          <p:grpSpPr bwMode="auto">
            <a:xfrm>
              <a:off x="3016" y="1694"/>
              <a:ext cx="2268" cy="1497"/>
              <a:chOff x="1134" y="1188"/>
              <a:chExt cx="1872" cy="720"/>
            </a:xfrm>
          </p:grpSpPr>
          <p:sp>
            <p:nvSpPr>
              <p:cNvPr id="1034" name="AutoShape 41"/>
              <p:cNvSpPr>
                <a:spLocks noChangeAspect="1" noChangeArrowheads="1" noTextEdit="1"/>
              </p:cNvSpPr>
              <p:nvPr/>
            </p:nvSpPr>
            <p:spPr bwMode="auto">
              <a:xfrm>
                <a:off x="1134" y="1188"/>
                <a:ext cx="1872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035" name="_s1035"/>
              <p:cNvCxnSpPr>
                <a:cxnSpLocks noChangeShapeType="1"/>
                <a:stCxn id="1039" idx="0"/>
                <a:endCxn id="1037" idx="2"/>
              </p:cNvCxnSpPr>
              <p:nvPr/>
            </p:nvCxnSpPr>
            <p:spPr bwMode="auto">
              <a:xfrm rot="5400000" flipH="1">
                <a:off x="2250" y="1296"/>
                <a:ext cx="144" cy="504"/>
              </a:xfrm>
              <a:prstGeom prst="bentConnector3">
                <a:avLst>
                  <a:gd name="adj1" fmla="val 24079"/>
                </a:avLst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36" name="_s1036"/>
              <p:cNvCxnSpPr>
                <a:cxnSpLocks noChangeShapeType="1"/>
                <a:stCxn id="1038" idx="0"/>
                <a:endCxn id="1037" idx="2"/>
              </p:cNvCxnSpPr>
              <p:nvPr/>
            </p:nvCxnSpPr>
            <p:spPr bwMode="auto">
              <a:xfrm rot="16200000">
                <a:off x="1747" y="1296"/>
                <a:ext cx="144" cy="503"/>
              </a:xfrm>
              <a:prstGeom prst="bentConnector3">
                <a:avLst>
                  <a:gd name="adj1" fmla="val 24079"/>
                </a:avLst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37" name="_s1037"/>
              <p:cNvSpPr>
                <a:spLocks noChangeArrowheads="1"/>
              </p:cNvSpPr>
              <p:nvPr/>
            </p:nvSpPr>
            <p:spPr bwMode="auto">
              <a:xfrm>
                <a:off x="1638" y="1188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D1D68A">
                  <a:alpha val="7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zh-TW" sz="1400" b="1"/>
                  <a:t>Social </a:t>
                </a:r>
              </a:p>
              <a:p>
                <a:pPr algn="ctr"/>
                <a:r>
                  <a:rPr lang="en-US" altLang="zh-TW" sz="1400" b="1"/>
                  <a:t>Science</a:t>
                </a:r>
              </a:p>
              <a:p>
                <a:pPr algn="ctr"/>
                <a:r>
                  <a:rPr lang="en-US" altLang="zh-TW" sz="1400" b="1"/>
                  <a:t>Stream</a:t>
                </a:r>
                <a:endParaRPr lang="en-US" sz="1400" b="1"/>
              </a:p>
            </p:txBody>
          </p:sp>
          <p:sp>
            <p:nvSpPr>
              <p:cNvPr id="1038" name="_s1038"/>
              <p:cNvSpPr>
                <a:spLocks noChangeArrowheads="1"/>
              </p:cNvSpPr>
              <p:nvPr/>
            </p:nvSpPr>
            <p:spPr bwMode="auto">
              <a:xfrm>
                <a:off x="1134" y="1620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D1D68A">
                  <a:alpha val="7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zh-TW" sz="1400" b="1" u="sng"/>
                  <a:t>Concentration 3</a:t>
                </a:r>
              </a:p>
              <a:p>
                <a:pPr algn="ctr"/>
                <a:r>
                  <a:rPr lang="en-US" altLang="zh-TW" sz="1400" b="1"/>
                  <a:t> </a:t>
                </a:r>
              </a:p>
              <a:p>
                <a:pPr algn="ctr"/>
                <a:r>
                  <a:rPr lang="en-US" altLang="zh-TW" sz="1400" b="1"/>
                  <a:t>Development</a:t>
                </a:r>
                <a:endParaRPr lang="en-US" sz="1400"/>
              </a:p>
            </p:txBody>
          </p:sp>
          <p:sp>
            <p:nvSpPr>
              <p:cNvPr id="1039" name="_s1039"/>
              <p:cNvSpPr>
                <a:spLocks noChangeArrowheads="1"/>
              </p:cNvSpPr>
              <p:nvPr/>
            </p:nvSpPr>
            <p:spPr bwMode="auto">
              <a:xfrm>
                <a:off x="2142" y="1620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D1D68A">
                  <a:alpha val="7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zh-TW" sz="1400" b="1" u="sng"/>
                  <a:t>Concentration 4</a:t>
                </a:r>
              </a:p>
              <a:p>
                <a:pPr algn="ctr"/>
                <a:r>
                  <a:rPr lang="en-US" altLang="zh-TW" sz="1400" b="1"/>
                  <a:t>Political </a:t>
                </a:r>
              </a:p>
              <a:p>
                <a:pPr algn="ctr"/>
                <a:r>
                  <a:rPr lang="en-US" altLang="zh-TW" sz="1400" b="1"/>
                  <a:t>Economy</a:t>
                </a:r>
                <a:endParaRPr lang="en-US" sz="1400"/>
              </a:p>
            </p:txBody>
          </p:sp>
        </p:grpSp>
        <p:cxnSp>
          <p:nvCxnSpPr>
            <p:cNvPr id="1052" name="AutoShape 48"/>
            <p:cNvCxnSpPr>
              <a:cxnSpLocks noChangeShapeType="1"/>
            </p:cNvCxnSpPr>
            <p:nvPr/>
          </p:nvCxnSpPr>
          <p:spPr bwMode="auto">
            <a:xfrm flipV="1">
              <a:off x="2042" y="1994"/>
              <a:ext cx="1585" cy="12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3" name="AutoShape 49"/>
            <p:cNvCxnSpPr>
              <a:cxnSpLocks noChangeShapeType="1"/>
            </p:cNvCxnSpPr>
            <p:nvPr/>
          </p:nvCxnSpPr>
          <p:spPr bwMode="auto">
            <a:xfrm>
              <a:off x="2835" y="1576"/>
              <a:ext cx="0" cy="409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971550" y="5084093"/>
            <a:ext cx="7054850" cy="1152525"/>
            <a:chOff x="612" y="3339"/>
            <a:chExt cx="4444" cy="726"/>
          </a:xfrm>
        </p:grpSpPr>
        <p:sp>
          <p:nvSpPr>
            <p:cNvPr id="1046" name="AutoShape 2"/>
            <p:cNvSpPr>
              <a:spLocks noChangeArrowheads="1"/>
            </p:cNvSpPr>
            <p:nvPr/>
          </p:nvSpPr>
          <p:spPr bwMode="auto">
            <a:xfrm>
              <a:off x="612" y="3657"/>
              <a:ext cx="1768" cy="408"/>
            </a:xfrm>
            <a:prstGeom prst="flowChartPredefined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HK"/>
            </a:p>
          </p:txBody>
        </p:sp>
        <p:sp>
          <p:nvSpPr>
            <p:cNvPr id="1047" name="Text Box 18"/>
            <p:cNvSpPr txBox="1">
              <a:spLocks noChangeArrowheads="1"/>
            </p:cNvSpPr>
            <p:nvPr/>
          </p:nvSpPr>
          <p:spPr bwMode="auto">
            <a:xfrm>
              <a:off x="930" y="3748"/>
              <a:ext cx="1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/>
                <a:t>Bachelor of Arts</a:t>
              </a:r>
              <a:endParaRPr lang="en-US"/>
            </a:p>
          </p:txBody>
        </p:sp>
        <p:sp>
          <p:nvSpPr>
            <p:cNvPr id="1048" name="AutoShape 19"/>
            <p:cNvSpPr>
              <a:spLocks noChangeArrowheads="1"/>
            </p:cNvSpPr>
            <p:nvPr/>
          </p:nvSpPr>
          <p:spPr bwMode="auto">
            <a:xfrm>
              <a:off x="3288" y="3657"/>
              <a:ext cx="1768" cy="408"/>
            </a:xfrm>
            <a:prstGeom prst="flowChartPredefined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HK"/>
            </a:p>
          </p:txBody>
        </p:sp>
        <p:sp>
          <p:nvSpPr>
            <p:cNvPr id="1049" name="Text Box 20"/>
            <p:cNvSpPr txBox="1">
              <a:spLocks noChangeArrowheads="1"/>
            </p:cNvSpPr>
            <p:nvPr/>
          </p:nvSpPr>
          <p:spPr bwMode="auto">
            <a:xfrm>
              <a:off x="3605" y="3657"/>
              <a:ext cx="11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/>
                <a:t>Bachelor of Social Science</a:t>
              </a:r>
              <a:endParaRPr lang="en-US"/>
            </a:p>
          </p:txBody>
        </p:sp>
        <p:sp>
          <p:nvSpPr>
            <p:cNvPr id="1050" name="AutoShape 51"/>
            <p:cNvSpPr>
              <a:spLocks noChangeArrowheads="1"/>
            </p:cNvSpPr>
            <p:nvPr/>
          </p:nvSpPr>
          <p:spPr bwMode="auto">
            <a:xfrm>
              <a:off x="1338" y="3339"/>
              <a:ext cx="318" cy="273"/>
            </a:xfrm>
            <a:prstGeom prst="downArrow">
              <a:avLst>
                <a:gd name="adj1" fmla="val 51648"/>
                <a:gd name="adj2" fmla="val 590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HK"/>
            </a:p>
          </p:txBody>
        </p:sp>
        <p:sp>
          <p:nvSpPr>
            <p:cNvPr id="1051" name="AutoShape 52"/>
            <p:cNvSpPr>
              <a:spLocks noChangeArrowheads="1"/>
            </p:cNvSpPr>
            <p:nvPr/>
          </p:nvSpPr>
          <p:spPr bwMode="auto">
            <a:xfrm>
              <a:off x="4014" y="3339"/>
              <a:ext cx="318" cy="273"/>
            </a:xfrm>
            <a:prstGeom prst="downArrow">
              <a:avLst>
                <a:gd name="adj1" fmla="val 51648"/>
                <a:gd name="adj2" fmla="val 590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HK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339975" y="1340768"/>
            <a:ext cx="4248150" cy="935037"/>
            <a:chOff x="1565" y="981"/>
            <a:chExt cx="2540" cy="589"/>
          </a:xfrm>
        </p:grpSpPr>
        <p:sp>
          <p:nvSpPr>
            <p:cNvPr id="1044" name="AutoShape 30"/>
            <p:cNvSpPr>
              <a:spLocks noChangeArrowheads="1"/>
            </p:cNvSpPr>
            <p:nvPr/>
          </p:nvSpPr>
          <p:spPr bwMode="auto">
            <a:xfrm>
              <a:off x="1565" y="981"/>
              <a:ext cx="2540" cy="589"/>
            </a:xfrm>
            <a:prstGeom prst="roundRect">
              <a:avLst>
                <a:gd name="adj" fmla="val 16667"/>
              </a:avLst>
            </a:prstGeom>
            <a:solidFill>
              <a:srgbClr val="CCFFFF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HK"/>
            </a:p>
          </p:txBody>
        </p:sp>
        <p:sp>
          <p:nvSpPr>
            <p:cNvPr id="1045" name="Text Box 53"/>
            <p:cNvSpPr txBox="1">
              <a:spLocks noChangeArrowheads="1"/>
            </p:cNvSpPr>
            <p:nvPr/>
          </p:nvSpPr>
          <p:spPr bwMode="auto">
            <a:xfrm>
              <a:off x="1927" y="1026"/>
              <a:ext cx="1905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/>
                <a:t>Major required courses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/>
                <a:t>Exchange studies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/>
                <a:t>Language courses, GE,  etc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0334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11969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altLang="zh-TW" sz="40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9F29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Major C</a:t>
            </a:r>
            <a:r>
              <a:rPr lang="en-US" altLang="zh-TW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ourses</a:t>
            </a:r>
            <a:endParaRPr lang="en-US" dirty="0">
              <a:solidFill>
                <a:srgbClr val="9F293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新細明體" charset="0"/>
            </a:endParaRPr>
          </a:p>
        </p:txBody>
      </p:sp>
      <p:graphicFrame>
        <p:nvGraphicFramePr>
          <p:cNvPr id="48225" name="Group 9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307923301"/>
              </p:ext>
            </p:extLst>
          </p:nvPr>
        </p:nvGraphicFramePr>
        <p:xfrm>
          <a:off x="1258888" y="1280561"/>
          <a:ext cx="6696075" cy="5244783"/>
        </p:xfrm>
        <a:graphic>
          <a:graphicData uri="http://schemas.openxmlformats.org/drawingml/2006/table">
            <a:tbl>
              <a:tblPr/>
              <a:tblGrid>
                <a:gridCol w="6696075"/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China’s Cultural Past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Chinese Culture and Society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Modern China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Global China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Media China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Fundamentals of Political Economy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Politics in Contemporary China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Economic System and Development in China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Geography of Development in China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Contemporary China: Summer Fieldwork;</a:t>
                      </a: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 or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新細明體" charset="0"/>
                        <a:cs typeface="新細明體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Research Methods in Social Science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Capstone Research Project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8616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215900"/>
            <a:ext cx="9144000" cy="13287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altLang="zh-TW" sz="40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9F29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Selected courses of Concentrations</a:t>
            </a:r>
            <a:endParaRPr lang="en-US">
              <a:solidFill>
                <a:srgbClr val="9F293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新細明體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84027"/>
            <a:ext cx="3992562" cy="288131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>
                <a:solidFill>
                  <a:srgbClr val="FF6600"/>
                </a:solidFill>
                <a:latin typeface="Arial" charset="0"/>
                <a:ea typeface="新細明體" charset="0"/>
              </a:rPr>
              <a:t>Humanities Stream</a:t>
            </a:r>
          </a:p>
          <a:p>
            <a:pPr eaLnBrk="1" fontAlgn="ctr" hangingPunct="1">
              <a:spcBef>
                <a:spcPct val="0"/>
              </a:spcBef>
            </a:pPr>
            <a:r>
              <a:rPr kumimoji="0" lang="en-US" sz="1800" b="1">
                <a:latin typeface="Century Gothic" charset="0"/>
                <a:ea typeface="新細明體" charset="0"/>
              </a:rPr>
              <a:t>Perspectives on Contemporary China</a:t>
            </a:r>
          </a:p>
          <a:p>
            <a:pPr eaLnBrk="1" fontAlgn="ctr" hangingPunct="1">
              <a:spcBef>
                <a:spcPct val="0"/>
              </a:spcBef>
            </a:pPr>
            <a:r>
              <a:rPr kumimoji="0" lang="en-US" sz="1800" b="1">
                <a:latin typeface="Century Gothic" charset="0"/>
                <a:ea typeface="新細明體" charset="0"/>
              </a:rPr>
              <a:t>Cultural History of Modern China </a:t>
            </a:r>
            <a:endParaRPr kumimoji="0" lang="en-US" altLang="zh-TW" sz="1800" b="1">
              <a:latin typeface="Century Gothic" charset="0"/>
              <a:ea typeface="新細明體" charset="0"/>
            </a:endParaRPr>
          </a:p>
          <a:p>
            <a:pPr eaLnBrk="1" fontAlgn="ctr" hangingPunct="1">
              <a:spcBef>
                <a:spcPct val="0"/>
              </a:spcBef>
            </a:pPr>
            <a:r>
              <a:rPr kumimoji="0" lang="en-US" sz="1800" b="1">
                <a:latin typeface="Century Gothic" charset="0"/>
                <a:ea typeface="新細明體" charset="0"/>
              </a:rPr>
              <a:t>China’s Regions and Their Global Interactions</a:t>
            </a:r>
          </a:p>
          <a:p>
            <a:pPr eaLnBrk="1" fontAlgn="ctr" hangingPunct="1">
              <a:spcBef>
                <a:spcPct val="0"/>
              </a:spcBef>
            </a:pPr>
            <a:r>
              <a:rPr kumimoji="0" lang="en-US" sz="1800" b="1">
                <a:latin typeface="Century Gothic" charset="0"/>
                <a:ea typeface="新細明體" charset="0"/>
              </a:rPr>
              <a:t>Chinese Practices in Foreign Direct Investments</a:t>
            </a:r>
            <a:endParaRPr lang="en-US" sz="1800" b="1">
              <a:latin typeface="Century Gothic" charset="0"/>
              <a:ea typeface="新細明體" charset="0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584027"/>
            <a:ext cx="4033837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>
                <a:solidFill>
                  <a:srgbClr val="FF6600"/>
                </a:solidFill>
                <a:latin typeface="Arial" charset="0"/>
                <a:ea typeface="新細明體" charset="0"/>
              </a:rPr>
              <a:t>Social Science Stream</a:t>
            </a:r>
          </a:p>
          <a:p>
            <a:pPr eaLnBrk="1" fontAlgn="ctr" hangingPunct="1">
              <a:spcBef>
                <a:spcPct val="0"/>
              </a:spcBef>
            </a:pPr>
            <a:r>
              <a:rPr lang="en-US" sz="1800" b="1">
                <a:latin typeface="Century Gothic" charset="0"/>
                <a:ea typeface="新細明體" charset="0"/>
              </a:rPr>
              <a:t>Social Issues and Problems in Contemporary China </a:t>
            </a:r>
          </a:p>
          <a:p>
            <a:pPr eaLnBrk="1" fontAlgn="ctr" hangingPunct="1">
              <a:spcBef>
                <a:spcPct val="0"/>
              </a:spcBef>
            </a:pPr>
            <a:r>
              <a:rPr lang="en-US" altLang="zh-TW" sz="1800" b="1">
                <a:latin typeface="Century Gothic" charset="0"/>
                <a:ea typeface="新細明體" charset="0"/>
              </a:rPr>
              <a:t>Law and Society in China </a:t>
            </a:r>
          </a:p>
          <a:p>
            <a:pPr eaLnBrk="1" fontAlgn="ctr" hangingPunct="1">
              <a:spcBef>
                <a:spcPct val="0"/>
              </a:spcBef>
            </a:pPr>
            <a:r>
              <a:rPr kumimoji="0" lang="en-US" sz="1800" b="1">
                <a:latin typeface="Century Gothic" charset="0"/>
                <a:ea typeface="新細明體" charset="0"/>
              </a:rPr>
              <a:t>Financial Markets of Contemporary China</a:t>
            </a:r>
          </a:p>
          <a:p>
            <a:pPr eaLnBrk="1" fontAlgn="ctr" hangingPunct="1">
              <a:spcBef>
                <a:spcPct val="0"/>
              </a:spcBef>
            </a:pPr>
            <a:r>
              <a:rPr kumimoji="0" lang="en-US" sz="1800" b="1">
                <a:latin typeface="Century Gothic" charset="0"/>
                <a:ea typeface="新細明體" charset="0"/>
              </a:rPr>
              <a:t>Landscapes of China Business</a:t>
            </a:r>
            <a:endParaRPr lang="en-US" sz="1800" b="1">
              <a:latin typeface="Century Gothic" charset="0"/>
              <a:ea typeface="新細明體" charset="0"/>
            </a:endParaRPr>
          </a:p>
        </p:txBody>
      </p:sp>
      <p:grpSp>
        <p:nvGrpSpPr>
          <p:cNvPr id="8198" name="Group 5"/>
          <p:cNvGrpSpPr>
            <a:grpSpLocks/>
          </p:cNvGrpSpPr>
          <p:nvPr/>
        </p:nvGrpSpPr>
        <p:grpSpPr bwMode="auto">
          <a:xfrm>
            <a:off x="-252413" y="4435177"/>
            <a:ext cx="9396413" cy="2162175"/>
            <a:chOff x="-159" y="2568"/>
            <a:chExt cx="5919" cy="1362"/>
          </a:xfrm>
        </p:grpSpPr>
        <p:grpSp>
          <p:nvGrpSpPr>
            <p:cNvPr id="8199" name="Group 6"/>
            <p:cNvGrpSpPr>
              <a:grpSpLocks/>
            </p:cNvGrpSpPr>
            <p:nvPr/>
          </p:nvGrpSpPr>
          <p:grpSpPr bwMode="auto">
            <a:xfrm>
              <a:off x="-159" y="2614"/>
              <a:ext cx="5919" cy="1280"/>
              <a:chOff x="-159" y="2387"/>
              <a:chExt cx="5919" cy="1280"/>
            </a:xfrm>
          </p:grpSpPr>
          <p:pic>
            <p:nvPicPr>
              <p:cNvPr id="8202" name="Picture 8" descr="2009_939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222" r="11752"/>
              <a:stretch>
                <a:fillRect/>
              </a:stretch>
            </p:blipFill>
            <p:spPr bwMode="auto">
              <a:xfrm>
                <a:off x="3833" y="2387"/>
                <a:ext cx="1927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 cmpd="tri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03" name="Group 8"/>
              <p:cNvGrpSpPr>
                <a:grpSpLocks/>
              </p:cNvGrpSpPr>
              <p:nvPr/>
            </p:nvGrpSpPr>
            <p:grpSpPr bwMode="auto">
              <a:xfrm>
                <a:off x="-159" y="2387"/>
                <a:ext cx="4082" cy="1278"/>
                <a:chOff x="-159" y="2387"/>
                <a:chExt cx="4082" cy="1278"/>
              </a:xfrm>
            </p:grpSpPr>
            <p:pic>
              <p:nvPicPr>
                <p:cNvPr id="8204" name="Picture 6" descr="JEF_066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7146" t="10016" b="6017"/>
                <a:stretch>
                  <a:fillRect/>
                </a:stretch>
              </p:blipFill>
              <p:spPr bwMode="auto">
                <a:xfrm>
                  <a:off x="1791" y="2395"/>
                  <a:ext cx="2132" cy="1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 cmpd="tri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05" name="Picture 2" descr="2009_010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9914"/>
                <a:stretch>
                  <a:fillRect/>
                </a:stretch>
              </p:blipFill>
              <p:spPr bwMode="auto">
                <a:xfrm>
                  <a:off x="-159" y="2387"/>
                  <a:ext cx="2062" cy="1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 cmpd="tri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8200" name="Rectangle 11"/>
            <p:cNvSpPr>
              <a:spLocks noChangeArrowheads="1"/>
            </p:cNvSpPr>
            <p:nvPr/>
          </p:nvSpPr>
          <p:spPr bwMode="auto">
            <a:xfrm>
              <a:off x="0" y="2568"/>
              <a:ext cx="5760" cy="4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Rectangle 12"/>
            <p:cNvSpPr>
              <a:spLocks noChangeArrowheads="1"/>
            </p:cNvSpPr>
            <p:nvPr/>
          </p:nvSpPr>
          <p:spPr bwMode="auto">
            <a:xfrm>
              <a:off x="0" y="3884"/>
              <a:ext cx="5760" cy="4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7387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4950"/>
            <a:ext cx="9144000" cy="1417638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eaLnBrk="1" hangingPunct="1"/>
            <a:r>
              <a:rPr lang="en-US" altLang="zh-TW">
                <a:solidFill>
                  <a:srgbClr val="9F29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Programme Features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674813"/>
            <a:ext cx="7453313" cy="1008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500">
                <a:latin typeface="Arial" charset="0"/>
                <a:ea typeface="新細明體" charset="0"/>
              </a:rPr>
              <a:t>Exchange: Mainland / Taiwan (2nd Term in Yr 2)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500">
                <a:latin typeface="Arial" charset="0"/>
                <a:ea typeface="新細明體" charset="0"/>
              </a:rPr>
              <a:t>Summer Fieldwork</a:t>
            </a:r>
          </a:p>
        </p:txBody>
      </p:sp>
      <p:pic>
        <p:nvPicPr>
          <p:cNvPr id="9220" name="Picture 5" descr="Beijing_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9" r="6296"/>
          <a:stretch>
            <a:fillRect/>
          </a:stretch>
        </p:blipFill>
        <p:spPr bwMode="auto">
          <a:xfrm>
            <a:off x="1588" y="2533650"/>
            <a:ext cx="5362575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IMG_0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533650"/>
            <a:ext cx="377983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International_Students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01"/>
          <a:stretch>
            <a:fillRect/>
          </a:stretch>
        </p:blipFill>
        <p:spPr bwMode="auto">
          <a:xfrm>
            <a:off x="5356225" y="4705350"/>
            <a:ext cx="396875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361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2969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altLang="zh-TW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Exchange Students </a:t>
            </a:r>
          </a:p>
          <a:p>
            <a:pPr algn="ctr"/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from</a:t>
            </a:r>
            <a:r>
              <a:rPr lang="en-US" altLang="zh-TW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other universities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44663"/>
            <a:ext cx="8569325" cy="1036637"/>
          </a:xfrm>
        </p:spPr>
        <p:txBody>
          <a:bodyPr/>
          <a:lstStyle/>
          <a:p>
            <a:r>
              <a:rPr lang="en-US" altLang="zh-TW" sz="2000">
                <a:latin typeface="Arial" charset="0"/>
                <a:ea typeface="新細明體" charset="0"/>
              </a:rPr>
              <a:t>Exchange students are also welcome to take any course from the 3 groups of curriculum of the Programme. Examples are:</a:t>
            </a:r>
            <a:r>
              <a:rPr lang="en-US" altLang="zh-TW" sz="2800">
                <a:latin typeface="Arial" charset="0"/>
                <a:ea typeface="新細明體" charset="0"/>
              </a:rPr>
              <a:t> </a:t>
            </a:r>
            <a:endParaRPr lang="en-US" sz="2400">
              <a:latin typeface="Arial" charset="0"/>
              <a:ea typeface="新細明體" charset="0"/>
            </a:endParaRPr>
          </a:p>
        </p:txBody>
      </p:sp>
      <p:graphicFrame>
        <p:nvGraphicFramePr>
          <p:cNvPr id="53252" name="Group 4"/>
          <p:cNvGraphicFramePr>
            <a:graphicFrameLocks noGrp="1"/>
          </p:cNvGraphicFramePr>
          <p:nvPr/>
        </p:nvGraphicFramePr>
        <p:xfrm>
          <a:off x="107950" y="2924175"/>
          <a:ext cx="2808288" cy="3105151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Introduction to Contemporary China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195"/>
                      </a:srgbClr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China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charset="0"/>
                          <a:cs typeface="Arial" charset="0"/>
                        </a:rPr>
                        <a:t>’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s Cultural Past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Modern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Politics in Contemporary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Fundamentals of Political Economy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266" name="Group 18"/>
          <p:cNvGraphicFramePr>
            <a:graphicFrameLocks noGrp="1"/>
          </p:cNvGraphicFramePr>
          <p:nvPr/>
        </p:nvGraphicFramePr>
        <p:xfrm>
          <a:off x="3059113" y="2924175"/>
          <a:ext cx="2881312" cy="3097215"/>
        </p:xfrm>
        <a:graphic>
          <a:graphicData uri="http://schemas.openxmlformats.org/drawingml/2006/table">
            <a:tbl>
              <a:tblPr/>
              <a:tblGrid>
                <a:gridCol w="2881312"/>
              </a:tblGrid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Humanities Stream in Contemporary China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195"/>
                      </a:srgb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Perspectives on </a:t>
                      </a: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Contemporary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Cultural History of Modern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China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charset="0"/>
                          <a:cs typeface="Arial" charset="0"/>
                        </a:rPr>
                        <a:t>’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s Regions and Their Global Interactions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Chinese Practices in Foreign Direct Investments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280" name="Group 32"/>
          <p:cNvGraphicFramePr>
            <a:graphicFrameLocks noGrp="1"/>
          </p:cNvGraphicFramePr>
          <p:nvPr/>
        </p:nvGraphicFramePr>
        <p:xfrm>
          <a:off x="6156325" y="2924175"/>
          <a:ext cx="2808288" cy="3097214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Social Science Stream in Contemporary China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Social Issues and Problems in Contemporary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Law and Society in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Financial Markets of Contemporary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Landscapes of China Business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398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55976" y="1628775"/>
            <a:ext cx="4572000" cy="41052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TW" dirty="0">
                <a:latin typeface="Arial" charset="0"/>
                <a:ea typeface="新細明體" charset="0"/>
              </a:rPr>
              <a:t>Further </a:t>
            </a:r>
            <a:r>
              <a:rPr lang="en-US" altLang="zh-TW" dirty="0" smtClean="0">
                <a:latin typeface="Arial" charset="0"/>
                <a:ea typeface="新細明體" charset="0"/>
              </a:rPr>
              <a:t>information</a:t>
            </a:r>
            <a:r>
              <a:rPr lang="en-US" altLang="zh-TW" dirty="0">
                <a:latin typeface="Arial" charset="0"/>
                <a:ea typeface="新細明體" charset="0"/>
              </a:rPr>
              <a:t/>
            </a:r>
            <a:br>
              <a:rPr lang="en-US" altLang="zh-TW" dirty="0">
                <a:latin typeface="Arial" charset="0"/>
                <a:ea typeface="新細明體" charset="0"/>
              </a:rPr>
            </a:br>
            <a:r>
              <a:rPr lang="en-US" altLang="zh-TW" dirty="0">
                <a:latin typeface="Arial" charset="0"/>
                <a:ea typeface="新細明體" charset="0"/>
              </a:rPr>
              <a:t/>
            </a:r>
            <a:br>
              <a:rPr lang="en-US" altLang="zh-TW" dirty="0">
                <a:latin typeface="Arial" charset="0"/>
                <a:ea typeface="新細明體" charset="0"/>
              </a:rPr>
            </a:br>
            <a:r>
              <a:rPr lang="en-US" altLang="zh-TW" sz="3800" dirty="0">
                <a:latin typeface="Arial" charset="0"/>
                <a:ea typeface="新細明體" charset="0"/>
                <a:hlinkClick r:id="rId2"/>
              </a:rPr>
              <a:t>www.cuhk.edu.hk</a:t>
            </a:r>
            <a:r>
              <a:rPr lang="en-US" altLang="zh-TW" sz="4000" dirty="0">
                <a:latin typeface="Arial" charset="0"/>
                <a:ea typeface="新細明體" charset="0"/>
              </a:rPr>
              <a:t> </a:t>
            </a:r>
            <a:r>
              <a:rPr lang="en-US" altLang="zh-TW" dirty="0">
                <a:latin typeface="Arial" charset="0"/>
                <a:ea typeface="新細明體" charset="0"/>
              </a:rPr>
              <a:t/>
            </a:r>
            <a:br>
              <a:rPr lang="en-US" altLang="zh-TW" dirty="0">
                <a:latin typeface="Arial" charset="0"/>
                <a:ea typeface="新細明體" charset="0"/>
              </a:rPr>
            </a:br>
            <a:r>
              <a:rPr lang="en-US" altLang="zh-TW" dirty="0">
                <a:latin typeface="Arial" charset="0"/>
                <a:ea typeface="新細明體" charset="0"/>
              </a:rPr>
              <a:t/>
            </a:r>
            <a:br>
              <a:rPr lang="en-US" altLang="zh-TW" dirty="0">
                <a:latin typeface="Arial" charset="0"/>
                <a:ea typeface="新細明體" charset="0"/>
              </a:rPr>
            </a:br>
            <a:endParaRPr lang="en-US" dirty="0">
              <a:latin typeface="Arial" charset="0"/>
              <a:ea typeface="新細明體" charset="0"/>
            </a:endParaRPr>
          </a:p>
        </p:txBody>
      </p:sp>
      <p:pic>
        <p:nvPicPr>
          <p:cNvPr id="11267" name="Picture 3" descr="JEF_96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4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046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5A58A99-7474-4CED-9640-BD6F3BA6196A}" type="slidenum">
              <a:rPr lang="en-US" altLang="zh-TW"/>
              <a:pPr eaLnBrk="1" hangingPunct="1"/>
              <a:t>4</a:t>
            </a:fld>
            <a:endParaRPr lang="en-US" altLang="zh-TW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dirty="0" smtClean="0">
                <a:solidFill>
                  <a:srgbClr val="C02673"/>
                </a:solidFill>
                <a:latin typeface="+mn-lt"/>
              </a:rPr>
              <a:t>Bicultural &amp; Bilingual Traditions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60594"/>
            <a:ext cx="8229600" cy="471053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TW" dirty="0" smtClean="0"/>
              <a:t>Bicultural emphasis</a:t>
            </a:r>
          </a:p>
          <a:p>
            <a:pPr eaLnBrk="1" hangingPunct="1">
              <a:buFontTx/>
              <a:buNone/>
            </a:pPr>
            <a:r>
              <a:rPr lang="en-US" altLang="zh-TW" i="1" dirty="0" smtClean="0"/>
              <a:t>“To combine tradition with modernity, to bring together China and the West”</a:t>
            </a:r>
          </a:p>
          <a:p>
            <a:pPr lvl="1" eaLnBrk="1" hangingPunct="1"/>
            <a:endParaRPr lang="en-US" altLang="zh-TW" sz="2800" dirty="0" smtClean="0"/>
          </a:p>
          <a:p>
            <a:pPr eaLnBrk="1" hangingPunct="1">
              <a:buFontTx/>
              <a:buNone/>
            </a:pPr>
            <a:endParaRPr lang="en-US" altLang="zh-TW" dirty="0" smtClean="0"/>
          </a:p>
          <a:p>
            <a:pPr eaLnBrk="1" hangingPunct="1">
              <a:buFontTx/>
              <a:buNone/>
            </a:pPr>
            <a:endParaRPr lang="en-US" altLang="zh-TW" dirty="0"/>
          </a:p>
          <a:p>
            <a:pPr eaLnBrk="1" hangingPunct="1">
              <a:buFontTx/>
              <a:buNone/>
            </a:pPr>
            <a:r>
              <a:rPr lang="en-US" altLang="zh-TW" dirty="0" smtClean="0"/>
              <a:t>Bilingual policy</a:t>
            </a:r>
          </a:p>
          <a:p>
            <a:pPr eaLnBrk="1" hangingPunct="1"/>
            <a:r>
              <a:rPr lang="en-US" altLang="zh-TW" dirty="0" smtClean="0"/>
              <a:t>Undergraduate: </a:t>
            </a:r>
            <a:r>
              <a:rPr lang="en-US" altLang="zh-TW" dirty="0"/>
              <a:t>6</a:t>
            </a:r>
            <a:r>
              <a:rPr lang="en-US" altLang="zh-TW" dirty="0" smtClean="0"/>
              <a:t>0% in English</a:t>
            </a:r>
          </a:p>
          <a:p>
            <a:pPr eaLnBrk="1" hangingPunct="1"/>
            <a:r>
              <a:rPr lang="en-US" altLang="zh-TW" dirty="0" smtClean="0"/>
              <a:t>Postgraduate:  ~85% in English</a:t>
            </a:r>
          </a:p>
        </p:txBody>
      </p:sp>
      <p:pic>
        <p:nvPicPr>
          <p:cNvPr id="7174" name="Picture 6" descr="Faculty of Arts Degree Program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62" y="3356992"/>
            <a:ext cx="802747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352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Bamboo"/>
          <p:cNvPicPr>
            <a:picLocks noChangeAspect="1" noChangeArrowheads="1"/>
          </p:cNvPicPr>
          <p:nvPr/>
        </p:nvPicPr>
        <p:blipFill>
          <a:blip r:embed="rId2" cstate="print"/>
          <a:srcRect r="-1979"/>
          <a:stretch>
            <a:fillRect/>
          </a:stretch>
        </p:blipFill>
        <p:spPr bwMode="auto">
          <a:xfrm>
            <a:off x="0" y="3270250"/>
            <a:ext cx="4716463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4" descr="Chung Chi College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450" y="3235325"/>
            <a:ext cx="452755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6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1815" name="Text Box 7"/>
          <p:cNvSpPr txBox="1">
            <a:spLocks noChangeArrowheads="1"/>
          </p:cNvSpPr>
          <p:nvPr/>
        </p:nvSpPr>
        <p:spPr bwMode="auto">
          <a:xfrm>
            <a:off x="1619250" y="2781300"/>
            <a:ext cx="5635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6000" b="1" dirty="0">
                <a:solidFill>
                  <a:srgbClr val="FFFF66"/>
                </a:solidFill>
                <a:effectLst>
                  <a:outerShdw blurRad="50800" dist="38100" algn="l" rotWithShape="0">
                    <a:schemeClr val="tx1">
                      <a:alpha val="35000"/>
                    </a:schemeClr>
                  </a:outerShdw>
                </a:effectLst>
                <a:latin typeface="Arial" charset="0"/>
              </a:rPr>
              <a:t>Thank You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714E4-500E-4B39-965E-83615FCCCCEF}" type="slidenum">
              <a:rPr lang="en-US" altLang="zh-TW" smtClean="0"/>
              <a:pPr>
                <a:defRPr/>
              </a:pPr>
              <a:t>40</a:t>
            </a:fld>
            <a:endParaRPr lang="en-US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Humanistic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zh-TW" sz="3200" dirty="0"/>
              <a:t>Science</a:t>
            </a:r>
            <a:r>
              <a:rPr lang="en-US" altLang="zh-TW" sz="3200" dirty="0" smtClean="0"/>
              <a:t>/Technology </a:t>
            </a:r>
            <a:r>
              <a:rPr lang="en-US" altLang="zh-TW" sz="3200" dirty="0"/>
              <a:t>+ </a:t>
            </a:r>
            <a:r>
              <a:rPr lang="en-US" altLang="zh-TW" sz="3200" dirty="0" smtClean="0"/>
              <a:t>Humanities/</a:t>
            </a:r>
            <a:r>
              <a:rPr lang="en-US" altLang="zh-TW" sz="3200" dirty="0" err="1" smtClean="0"/>
              <a:t>SocSci</a:t>
            </a:r>
            <a:r>
              <a:rPr lang="en-US" altLang="zh-TW" sz="3200" dirty="0" smtClean="0"/>
              <a:t> </a:t>
            </a:r>
            <a:endParaRPr lang="en-US" altLang="zh-TW" sz="3200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zh-TW" sz="3200" dirty="0"/>
              <a:t>Sensitivity to human needs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zh-TW" sz="3200" dirty="0"/>
              <a:t>Appreciation of arts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zh-TW" sz="3200" dirty="0"/>
              <a:t>Imagination, creativity and critical </a:t>
            </a:r>
            <a:r>
              <a:rPr lang="en-US" altLang="zh-TW" sz="3200" dirty="0" smtClean="0"/>
              <a:t>thinking</a:t>
            </a:r>
            <a:endParaRPr lang="en-US" altLang="zh-TW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pic>
        <p:nvPicPr>
          <p:cNvPr id="5" name="Picture 4" descr="undergraduate stud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428" y="4835522"/>
            <a:ext cx="7092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47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4644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Unique to HK &amp; Asia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Congenial </a:t>
            </a:r>
            <a:r>
              <a:rPr lang="en-US" sz="2800" dirty="0"/>
              <a:t>communities </a:t>
            </a:r>
            <a:r>
              <a:rPr lang="en-US" sz="2800" dirty="0" smtClean="0"/>
              <a:t>(residential halls, culture </a:t>
            </a:r>
            <a:r>
              <a:rPr lang="en-US" sz="2800" dirty="0"/>
              <a:t>and </a:t>
            </a:r>
            <a:r>
              <a:rPr lang="en-US" sz="2800" dirty="0" smtClean="0"/>
              <a:t>spirit)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Pastoral </a:t>
            </a:r>
            <a:r>
              <a:rPr lang="en-US" sz="2800" dirty="0" smtClean="0"/>
              <a:t>care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Whole-person education via non-formal learning </a:t>
            </a:r>
            <a:r>
              <a:rPr lang="en-US" sz="2800" dirty="0" smtClean="0"/>
              <a:t>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pic>
        <p:nvPicPr>
          <p:cNvPr id="5" name="Picture 5" descr="R:\VC ppt\sh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49867"/>
            <a:ext cx="2592288" cy="17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:\VC ppt\hoste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246" y="4765622"/>
            <a:ext cx="2595105" cy="17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R:\VC ppt\hostel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5622"/>
            <a:ext cx="2315095" cy="17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76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136904" cy="67665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Paths to Academic Excellence</a:t>
            </a:r>
            <a:endParaRPr lang="en-US" sz="4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37E47-CA0C-4E26-A96F-488F04E43C6D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7659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327896" cy="1700808"/>
          </a:xfrm>
        </p:spPr>
        <p:txBody>
          <a:bodyPr/>
          <a:lstStyle/>
          <a:p>
            <a:pPr>
              <a:defRPr/>
            </a:pPr>
            <a:r>
              <a:rPr lang="en-US" altLang="zh-TW" sz="3400" dirty="0" smtClean="0"/>
              <a:t>Gateway to China</a:t>
            </a:r>
            <a:endParaRPr lang="zh-TW" altLang="en-US" sz="3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1560" y="1556792"/>
            <a:ext cx="8078014" cy="4680520"/>
          </a:xfrm>
        </p:spPr>
        <p:txBody>
          <a:bodyPr>
            <a:normAutofit fontScale="85000" lnSpcReduction="10000"/>
          </a:bodyPr>
          <a:lstStyle/>
          <a:p>
            <a:pPr marL="0" lvl="1" indent="0">
              <a:spcAft>
                <a:spcPts val="1500"/>
              </a:spcAft>
              <a:buSzPct val="80000"/>
              <a:buNone/>
            </a:pPr>
            <a:r>
              <a:rPr lang="en-US" sz="3200" b="1" dirty="0"/>
              <a:t>Universities Service Centre for China </a:t>
            </a:r>
            <a:r>
              <a:rPr lang="en-US" sz="3200" b="1" dirty="0" smtClean="0"/>
              <a:t>Studies</a:t>
            </a:r>
          </a:p>
          <a:p>
            <a:pPr marL="265176" lvl="1" indent="-265176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SzPct val="80000"/>
              <a:buFont typeface="Wingdings 2" pitchFamily="18" charset="2"/>
              <a:buChar char=""/>
            </a:pPr>
            <a:r>
              <a:rPr lang="en-US" sz="2800" dirty="0"/>
              <a:t>Established in 1963, one of the world’s most extensive collection on contemporary China, attracting scholars from around the world to pay annual pilgrimage </a:t>
            </a:r>
            <a:endParaRPr lang="en-US" sz="2800" dirty="0" smtClean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SzPct val="80000"/>
              <a:buNone/>
            </a:pPr>
            <a:r>
              <a:rPr lang="en-US" sz="3200" b="1" dirty="0" smtClean="0"/>
              <a:t>Yale-China </a:t>
            </a:r>
            <a:r>
              <a:rPr lang="en-US" sz="3200" b="1" dirty="0"/>
              <a:t>Association</a:t>
            </a:r>
          </a:p>
          <a:p>
            <a:pPr marL="265176" lvl="1" indent="-265176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SzPct val="80000"/>
              <a:buFont typeface="Wingdings 2" pitchFamily="18" charset="2"/>
              <a:buChar char=""/>
            </a:pPr>
            <a:r>
              <a:rPr lang="en-US" sz="2800" dirty="0"/>
              <a:t>Affiliation with CUHK’s New Asia College since 1954</a:t>
            </a:r>
          </a:p>
          <a:p>
            <a:pPr marL="265176" lvl="1" indent="-265176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SzPct val="80000"/>
              <a:buFont typeface="Wingdings 2" pitchFamily="18" charset="2"/>
              <a:buChar char=""/>
            </a:pPr>
            <a:r>
              <a:rPr lang="en-US" sz="2800" dirty="0"/>
              <a:t>Promote understanding between </a:t>
            </a:r>
            <a:r>
              <a:rPr lang="en-US" sz="2800" dirty="0" smtClean="0"/>
              <a:t>Chinese </a:t>
            </a:r>
            <a:r>
              <a:rPr lang="en-US" sz="2800" dirty="0"/>
              <a:t>&amp; Americans through </a:t>
            </a:r>
            <a:r>
              <a:rPr lang="en-US" sz="2800" dirty="0" err="1"/>
              <a:t>programmes</a:t>
            </a:r>
            <a:r>
              <a:rPr lang="en-US" sz="2800" dirty="0"/>
              <a:t> in the arts, education, health, and public service across China 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TW" sz="28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7E106-2DCC-4527-A41B-048E55D2304B}" type="slidenum">
              <a:rPr lang="en-US" altLang="zh-TW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4420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 to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464496"/>
          </a:xfrm>
        </p:spPr>
        <p:txBody>
          <a:bodyPr>
            <a:normAutofit/>
          </a:bodyPr>
          <a:lstStyle/>
          <a:p>
            <a:r>
              <a:rPr lang="en-US" b="1" dirty="0"/>
              <a:t>Institute of Chinese </a:t>
            </a:r>
            <a:r>
              <a:rPr lang="en-US" b="1" dirty="0" smtClean="0"/>
              <a:t>Studies</a:t>
            </a:r>
          </a:p>
          <a:p>
            <a:r>
              <a:rPr lang="en-US" b="1" dirty="0" smtClean="0"/>
              <a:t>HK Government Area of Excellence</a:t>
            </a:r>
            <a:r>
              <a:rPr lang="en-US" b="1" dirty="0"/>
              <a:t> </a:t>
            </a:r>
            <a:r>
              <a:rPr lang="en-US" b="1" dirty="0" smtClean="0"/>
              <a:t>project</a:t>
            </a:r>
            <a:r>
              <a:rPr lang="en-US" dirty="0" smtClean="0"/>
              <a:t> </a:t>
            </a:r>
            <a:r>
              <a:rPr lang="en-US" dirty="0"/>
              <a:t>“Historical Anthropology of Chinese Society” </a:t>
            </a:r>
            <a:endParaRPr lang="en-US" dirty="0" smtClean="0"/>
          </a:p>
          <a:p>
            <a:r>
              <a:rPr lang="en-US" sz="3000" dirty="0" smtClean="0"/>
              <a:t>New</a:t>
            </a:r>
            <a:r>
              <a:rPr lang="en-US" sz="3000" b="1" dirty="0" smtClean="0"/>
              <a:t> </a:t>
            </a:r>
            <a:r>
              <a:rPr lang="en-US" sz="3000" b="1" dirty="0"/>
              <a:t>Contemporary China Studies </a:t>
            </a:r>
            <a:r>
              <a:rPr lang="en-US" sz="3000" dirty="0" err="1" smtClean="0"/>
              <a:t>programme</a:t>
            </a:r>
            <a:endParaRPr lang="en-US" sz="3000" dirty="0" smtClean="0"/>
          </a:p>
          <a:p>
            <a:pPr marL="265176" lvl="1" indent="-265176">
              <a:buSzPct val="80000"/>
              <a:buFont typeface="Wingdings 2" pitchFamily="18" charset="2"/>
              <a:buChar char=""/>
            </a:pPr>
            <a:r>
              <a:rPr lang="en-US" sz="3000" dirty="0" smtClean="0"/>
              <a:t>Membership in the </a:t>
            </a:r>
            <a:r>
              <a:rPr lang="en-US" sz="3000" b="1" dirty="0" smtClean="0"/>
              <a:t>Worldwide Universities Network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pic>
        <p:nvPicPr>
          <p:cNvPr id="1026" name="Picture 2" descr="C:\Users\Athena Wong\Desktop\wun-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17232"/>
            <a:ext cx="2857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06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dana">
      <a:majorFont>
        <a:latin typeface="Verdana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19744</TotalTime>
  <Words>1460</Words>
  <Application>Microsoft Office PowerPoint</Application>
  <PresentationFormat>Экран (4:3)</PresentationFormat>
  <Paragraphs>333</Paragraphs>
  <Slides>40</Slides>
  <Notes>3</Notes>
  <HiddenSlides>2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Default Design</vt:lpstr>
      <vt:lpstr>1_Default Design</vt:lpstr>
      <vt:lpstr>Aspect</vt:lpstr>
      <vt:lpstr>Custom Design</vt:lpstr>
      <vt:lpstr>Paths to Academic Excellence</vt:lpstr>
      <vt:lpstr>CUHK History</vt:lpstr>
      <vt:lpstr>CUHK Characteristics</vt:lpstr>
      <vt:lpstr>Bicultural &amp; Bilingual Traditions</vt:lpstr>
      <vt:lpstr>Humanistic Tradition</vt:lpstr>
      <vt:lpstr>College System</vt:lpstr>
      <vt:lpstr>Paths to Academic Excellence</vt:lpstr>
      <vt:lpstr>Gateway to China</vt:lpstr>
      <vt:lpstr>Gateway to China</vt:lpstr>
      <vt:lpstr> Research Focus </vt:lpstr>
      <vt:lpstr> Research Focus </vt:lpstr>
      <vt:lpstr>Research Focus</vt:lpstr>
      <vt:lpstr>Research Focus</vt:lpstr>
      <vt:lpstr> Research Focus </vt:lpstr>
      <vt:lpstr>Research Focus</vt:lpstr>
      <vt:lpstr> Research Focus </vt:lpstr>
      <vt:lpstr> Excellence into China –  Shenzhen Initiative </vt:lpstr>
      <vt:lpstr>Слайд 18</vt:lpstr>
      <vt:lpstr>Слайд 19</vt:lpstr>
      <vt:lpstr>Слайд 20</vt:lpstr>
      <vt:lpstr>Слайд 21</vt:lpstr>
      <vt:lpstr>Teaching Excellence</vt:lpstr>
      <vt:lpstr>Educating Global Citizens</vt:lpstr>
      <vt:lpstr>Слайд 24</vt:lpstr>
      <vt:lpstr>Слайд 25</vt:lpstr>
      <vt:lpstr>Слайд 26</vt:lpstr>
      <vt:lpstr>Student Exchange</vt:lpstr>
      <vt:lpstr>Слайд 28</vt:lpstr>
      <vt:lpstr>Слайд 29</vt:lpstr>
      <vt:lpstr>I*CARE</vt:lpstr>
      <vt:lpstr>Contemporary China  Studies Programme</vt:lpstr>
      <vt:lpstr>Highlights</vt:lpstr>
      <vt:lpstr>Highlights</vt:lpstr>
      <vt:lpstr>Curriculum</vt:lpstr>
      <vt:lpstr>Major Courses</vt:lpstr>
      <vt:lpstr>Selected courses of Concentrations</vt:lpstr>
      <vt:lpstr>Programme Features</vt:lpstr>
      <vt:lpstr>Слайд 38</vt:lpstr>
      <vt:lpstr>Слайд 39</vt:lpstr>
      <vt:lpstr>Слайд 40</vt:lpstr>
    </vt:vector>
  </TitlesOfParts>
  <Company>cuhk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cuhk</dc:creator>
  <cp:lastModifiedBy>User</cp:lastModifiedBy>
  <cp:revision>1198</cp:revision>
  <cp:lastPrinted>2012-10-16T12:12:14Z</cp:lastPrinted>
  <dcterms:created xsi:type="dcterms:W3CDTF">2006-07-01T04:05:34Z</dcterms:created>
  <dcterms:modified xsi:type="dcterms:W3CDTF">2012-11-07T06:49:47Z</dcterms:modified>
</cp:coreProperties>
</file>