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469" r:id="rId3"/>
    <p:sldId id="382" r:id="rId4"/>
    <p:sldId id="419" r:id="rId5"/>
    <p:sldId id="470" r:id="rId6"/>
    <p:sldId id="471" r:id="rId7"/>
    <p:sldId id="472" r:id="rId8"/>
    <p:sldId id="473" r:id="rId9"/>
    <p:sldId id="474" r:id="rId10"/>
    <p:sldId id="475" r:id="rId11"/>
    <p:sldId id="411" r:id="rId12"/>
    <p:sldId id="410" r:id="rId13"/>
    <p:sldId id="489" r:id="rId14"/>
    <p:sldId id="476" r:id="rId15"/>
    <p:sldId id="477" r:id="rId16"/>
    <p:sldId id="478" r:id="rId17"/>
    <p:sldId id="479" r:id="rId18"/>
    <p:sldId id="480" r:id="rId19"/>
    <p:sldId id="437" r:id="rId20"/>
    <p:sldId id="438" r:id="rId21"/>
    <p:sldId id="439" r:id="rId22"/>
    <p:sldId id="416" r:id="rId23"/>
    <p:sldId id="418" r:id="rId24"/>
    <p:sldId id="488" r:id="rId25"/>
    <p:sldId id="481" r:id="rId26"/>
    <p:sldId id="482" r:id="rId27"/>
    <p:sldId id="483" r:id="rId28"/>
    <p:sldId id="484" r:id="rId29"/>
    <p:sldId id="485" r:id="rId30"/>
    <p:sldId id="281" r:id="rId31"/>
  </p:sldIdLst>
  <p:sldSz cx="9144000" cy="6858000" type="screen4x3"/>
  <p:notesSz cx="6858000" cy="99472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3333FF"/>
    <a:srgbClr val="6600CC"/>
    <a:srgbClr val="0000FF"/>
    <a:srgbClr val="0000CC"/>
    <a:srgbClr val="6699FF"/>
    <a:srgbClr val="CCECFF"/>
    <a:srgbClr val="000066"/>
    <a:srgbClr val="66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7" autoAdjust="0"/>
    <p:restoredTop sz="85949" autoAdjust="0"/>
  </p:normalViewPr>
  <p:slideViewPr>
    <p:cSldViewPr>
      <p:cViewPr>
        <p:scale>
          <a:sx n="70" d="100"/>
          <a:sy n="70" d="100"/>
        </p:scale>
        <p:origin x="-2244" y="-9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2438" y="-8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84689413823273"/>
          <c:y val="4.4861391929187533E-2"/>
          <c:w val="0.73828406147971593"/>
          <c:h val="0.829776778997088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57</c:v>
                </c:pt>
                <c:pt idx="1">
                  <c:v>58</c:v>
                </c:pt>
                <c:pt idx="2">
                  <c:v>58</c:v>
                </c:pt>
                <c:pt idx="3">
                  <c:v>58</c:v>
                </c:pt>
                <c:pt idx="4">
                  <c:v>59</c:v>
                </c:pt>
                <c:pt idx="5">
                  <c:v>58</c:v>
                </c:pt>
                <c:pt idx="6">
                  <c:v>57</c:v>
                </c:pt>
                <c:pt idx="7">
                  <c:v>57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Europe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35</c:v>
                </c:pt>
                <c:pt idx="1">
                  <c:v>34</c:v>
                </c:pt>
                <c:pt idx="2">
                  <c:v>34</c:v>
                </c:pt>
                <c:pt idx="3">
                  <c:v>34</c:v>
                </c:pt>
                <c:pt idx="4">
                  <c:v>32</c:v>
                </c:pt>
                <c:pt idx="5">
                  <c:v>33</c:v>
                </c:pt>
                <c:pt idx="6">
                  <c:v>34</c:v>
                </c:pt>
                <c:pt idx="7">
                  <c:v>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Asia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6</c:v>
                </c:pt>
                <c:pt idx="1">
                  <c:v>7</c:v>
                </c:pt>
                <c:pt idx="2">
                  <c:v>7</c:v>
                </c:pt>
                <c:pt idx="3">
                  <c:v>5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Oceania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8215424"/>
        <c:axId val="208225408"/>
      </c:barChart>
      <c:catAx>
        <c:axId val="20821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8225408"/>
        <c:crosses val="autoZero"/>
        <c:auto val="1"/>
        <c:lblAlgn val="ctr"/>
        <c:lblOffset val="100"/>
        <c:noMultiLvlLbl val="0"/>
      </c:catAx>
      <c:valAx>
        <c:axId val="2082254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821542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8425300483280177"/>
          <c:y val="0.33709305301277698"/>
          <c:w val="0.15597098760958666"/>
          <c:h val="0.311080937316276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Africa</c:v>
                </c:pt>
              </c:strCache>
            </c:strRef>
          </c:tx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Sheet1!$F$2:$F$9</c:f>
              <c:numCache>
                <c:formatCode>General</c:formatCode>
                <c:ptCount val="8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Oceania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0">
                  <c:v>19</c:v>
                </c:pt>
                <c:pt idx="1">
                  <c:v>21</c:v>
                </c:pt>
                <c:pt idx="2">
                  <c:v>22</c:v>
                </c:pt>
                <c:pt idx="3">
                  <c:v>20</c:v>
                </c:pt>
                <c:pt idx="4">
                  <c:v>22</c:v>
                </c:pt>
                <c:pt idx="5">
                  <c:v>22</c:v>
                </c:pt>
                <c:pt idx="6">
                  <c:v>19</c:v>
                </c:pt>
                <c:pt idx="7">
                  <c:v>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Asia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74</c:v>
                </c:pt>
                <c:pt idx="1">
                  <c:v>71</c:v>
                </c:pt>
                <c:pt idx="2">
                  <c:v>78</c:v>
                </c:pt>
                <c:pt idx="3">
                  <c:v>80</c:v>
                </c:pt>
                <c:pt idx="4">
                  <c:v>84</c:v>
                </c:pt>
                <c:pt idx="5">
                  <c:v>84</c:v>
                </c:pt>
                <c:pt idx="6">
                  <c:v>89</c:v>
                </c:pt>
                <c:pt idx="7">
                  <c:v>88</c:v>
                </c:pt>
              </c:numCache>
            </c:numRef>
          </c:val>
        </c:ser>
        <c:ser>
          <c:idx val="3"/>
          <c:order val="3"/>
          <c:tx>
            <c:strRef>
              <c:f>Sheet1!$C$1</c:f>
              <c:strCache>
                <c:ptCount val="1"/>
                <c:pt idx="0">
                  <c:v>Americas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198</c:v>
                </c:pt>
                <c:pt idx="1">
                  <c:v>196</c:v>
                </c:pt>
                <c:pt idx="2">
                  <c:v>197</c:v>
                </c:pt>
                <c:pt idx="3">
                  <c:v>190</c:v>
                </c:pt>
                <c:pt idx="4">
                  <c:v>184</c:v>
                </c:pt>
                <c:pt idx="5">
                  <c:v>187</c:v>
                </c:pt>
                <c:pt idx="6">
                  <c:v>184</c:v>
                </c:pt>
                <c:pt idx="7">
                  <c:v>182</c:v>
                </c:pt>
              </c:numCache>
            </c:numRef>
          </c:val>
        </c:ser>
        <c:ser>
          <c:idx val="4"/>
          <c:order val="4"/>
          <c:tx>
            <c:strRef>
              <c:f>Sheet1!$B$1</c:f>
              <c:strCache>
                <c:ptCount val="1"/>
                <c:pt idx="0">
                  <c:v>Europe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205</c:v>
                </c:pt>
                <c:pt idx="1">
                  <c:v>207</c:v>
                </c:pt>
                <c:pt idx="2">
                  <c:v>208</c:v>
                </c:pt>
                <c:pt idx="3">
                  <c:v>210</c:v>
                </c:pt>
                <c:pt idx="4">
                  <c:v>208</c:v>
                </c:pt>
                <c:pt idx="5">
                  <c:v>204</c:v>
                </c:pt>
                <c:pt idx="6">
                  <c:v>204</c:v>
                </c:pt>
                <c:pt idx="7">
                  <c:v>202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2220928"/>
        <c:axId val="232243200"/>
      </c:barChart>
      <c:catAx>
        <c:axId val="23222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243200"/>
        <c:crosses val="autoZero"/>
        <c:auto val="1"/>
        <c:lblAlgn val="ctr"/>
        <c:lblOffset val="100"/>
        <c:noMultiLvlLbl val="0"/>
      </c:catAx>
      <c:valAx>
        <c:axId val="2322432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32220928"/>
        <c:crosses val="autoZero"/>
        <c:crossBetween val="between"/>
        <c:majorUnit val="0.2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730374934770902E-2"/>
          <c:y val="2.886182951769755E-2"/>
          <c:w val="0.52331323412850483"/>
          <c:h val="0.9422763409646034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Top 500</c:v>
                </c:pt>
              </c:strCache>
            </c:strRef>
          </c:tx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Sheet1!$A$2:$A$44</c:f>
              <c:strCache>
                <c:ptCount val="43"/>
                <c:pt idx="0">
                  <c:v>United States</c:v>
                </c:pt>
                <c:pt idx="1">
                  <c:v>China</c:v>
                </c:pt>
                <c:pt idx="2">
                  <c:v>United Kingdom</c:v>
                </c:pt>
                <c:pt idx="3">
                  <c:v>Germany</c:v>
                </c:pt>
                <c:pt idx="4">
                  <c:v>Canada</c:v>
                </c:pt>
                <c:pt idx="5">
                  <c:v>Japan</c:v>
                </c:pt>
                <c:pt idx="6">
                  <c:v>France</c:v>
                </c:pt>
                <c:pt idx="7">
                  <c:v>Italy</c:v>
                </c:pt>
                <c:pt idx="8">
                  <c:v>Australia</c:v>
                </c:pt>
                <c:pt idx="9">
                  <c:v>Netherlands</c:v>
                </c:pt>
                <c:pt idx="10">
                  <c:v>Sweden</c:v>
                </c:pt>
                <c:pt idx="11">
                  <c:v>Spain</c:v>
                </c:pt>
                <c:pt idx="12">
                  <c:v>South Korea</c:v>
                </c:pt>
                <c:pt idx="13">
                  <c:v>Switzerland</c:v>
                </c:pt>
                <c:pt idx="14">
                  <c:v>Belgium</c:v>
                </c:pt>
                <c:pt idx="15">
                  <c:v>Austria</c:v>
                </c:pt>
                <c:pt idx="16">
                  <c:v>Israel</c:v>
                </c:pt>
                <c:pt idx="17">
                  <c:v>Brazil</c:v>
                </c:pt>
                <c:pt idx="18">
                  <c:v>Finland</c:v>
                </c:pt>
                <c:pt idx="19">
                  <c:v>New Zealand</c:v>
                </c:pt>
                <c:pt idx="20">
                  <c:v>Denmark</c:v>
                </c:pt>
                <c:pt idx="21">
                  <c:v>Norway</c:v>
                </c:pt>
                <c:pt idx="22">
                  <c:v>Ireland</c:v>
                </c:pt>
                <c:pt idx="23">
                  <c:v>Saudi Arabia</c:v>
                </c:pt>
                <c:pt idx="24">
                  <c:v>South Africa</c:v>
                </c:pt>
                <c:pt idx="25">
                  <c:v>Portugal</c:v>
                </c:pt>
                <c:pt idx="26">
                  <c:v>Russia</c:v>
                </c:pt>
                <c:pt idx="27">
                  <c:v>Singapore</c:v>
                </c:pt>
                <c:pt idx="28">
                  <c:v>Greece</c:v>
                </c:pt>
                <c:pt idx="29">
                  <c:v>Poland</c:v>
                </c:pt>
                <c:pt idx="30">
                  <c:v>Hungary</c:v>
                </c:pt>
                <c:pt idx="31">
                  <c:v>Chile</c:v>
                </c:pt>
                <c:pt idx="32">
                  <c:v>Argentina</c:v>
                </c:pt>
                <c:pt idx="33">
                  <c:v>Mexico</c:v>
                </c:pt>
                <c:pt idx="34">
                  <c:v>Czech</c:v>
                </c:pt>
                <c:pt idx="35">
                  <c:v>India</c:v>
                </c:pt>
                <c:pt idx="36">
                  <c:v>Iran</c:v>
                </c:pt>
                <c:pt idx="37">
                  <c:v>Croatia</c:v>
                </c:pt>
                <c:pt idx="38">
                  <c:v>Egypt</c:v>
                </c:pt>
                <c:pt idx="39">
                  <c:v>Malaysia</c:v>
                </c:pt>
                <c:pt idx="40">
                  <c:v>Serbia</c:v>
                </c:pt>
                <c:pt idx="41">
                  <c:v>Slovenia</c:v>
                </c:pt>
                <c:pt idx="42">
                  <c:v>Turkey</c:v>
                </c:pt>
              </c:strCache>
            </c:strRef>
          </c:cat>
          <c:val>
            <c:numRef>
              <c:f>Sheet1!$B$2:$B$44</c:f>
              <c:numCache>
                <c:formatCode>General</c:formatCode>
                <c:ptCount val="43"/>
                <c:pt idx="0">
                  <c:v>150</c:v>
                </c:pt>
                <c:pt idx="1">
                  <c:v>42</c:v>
                </c:pt>
                <c:pt idx="2">
                  <c:v>38</c:v>
                </c:pt>
                <c:pt idx="3">
                  <c:v>37</c:v>
                </c:pt>
                <c:pt idx="4">
                  <c:v>22</c:v>
                </c:pt>
                <c:pt idx="5">
                  <c:v>21</c:v>
                </c:pt>
                <c:pt idx="6">
                  <c:v>20</c:v>
                </c:pt>
                <c:pt idx="7">
                  <c:v>20</c:v>
                </c:pt>
                <c:pt idx="8">
                  <c:v>19</c:v>
                </c:pt>
                <c:pt idx="9">
                  <c:v>13</c:v>
                </c:pt>
                <c:pt idx="10">
                  <c:v>11</c:v>
                </c:pt>
                <c:pt idx="11">
                  <c:v>11</c:v>
                </c:pt>
                <c:pt idx="12">
                  <c:v>10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6</c:v>
                </c:pt>
                <c:pt idx="17">
                  <c:v>6</c:v>
                </c:pt>
                <c:pt idx="18">
                  <c:v>5</c:v>
                </c:pt>
                <c:pt idx="19">
                  <c:v>5</c:v>
                </c:pt>
                <c:pt idx="20">
                  <c:v>4</c:v>
                </c:pt>
                <c:pt idx="21">
                  <c:v>4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302595073843754"/>
          <c:y val="0"/>
          <c:w val="0.41351528483486139"/>
          <c:h val="0.99397165838584955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gif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gif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gif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588466-2BEA-4D71-A983-C17616C187B8}" type="doc">
      <dgm:prSet loTypeId="urn:microsoft.com/office/officeart/2005/8/layout/vList3#1" loCatId="list" qsTypeId="urn:microsoft.com/office/officeart/2005/8/quickstyle/3d7" qsCatId="3D" csTypeId="urn:microsoft.com/office/officeart/2005/8/colors/colorful5" csCatId="colorful" phldr="1"/>
      <dgm:spPr>
        <a:scene3d>
          <a:camera prst="perspectiveLeft" fov="1800000" zoom="91000">
            <a:rot lat="0" lon="1800000" rev="0"/>
          </a:camera>
          <a:lightRig rig="threePt" dir="t">
            <a:rot lat="0" lon="0" rev="20640000"/>
          </a:lightRig>
        </a:scene3d>
      </dgm:spPr>
      <dgm:t>
        <a:bodyPr/>
        <a:lstStyle/>
        <a:p>
          <a:endParaRPr lang="zh-CN" altLang="en-US"/>
        </a:p>
      </dgm:t>
    </dgm:pt>
    <dgm:pt modelId="{144BFCC9-801C-40EF-BB61-99810C08887D}">
      <dgm:prSet phldrT="[文本]" custT="1"/>
      <dgm:spPr/>
      <dgm:t>
        <a:bodyPr/>
        <a:lstStyle/>
        <a:p>
          <a:pPr algn="l"/>
          <a:r>
            <a:rPr lang="en-US" altLang="zh-CN" sz="2800" dirty="0" smtClean="0"/>
            <a:t>Transparent and stable methodology</a:t>
          </a:r>
          <a:endParaRPr lang="zh-CN" altLang="en-US" sz="2800" dirty="0"/>
        </a:p>
      </dgm:t>
    </dgm:pt>
    <dgm:pt modelId="{E7A16A57-0220-4258-A615-B6086AAC2002}" type="parTrans" cxnId="{C9D00080-8F74-4662-8A5C-EC8AB6A77500}">
      <dgm:prSet/>
      <dgm:spPr/>
      <dgm:t>
        <a:bodyPr/>
        <a:lstStyle/>
        <a:p>
          <a:pPr algn="l"/>
          <a:endParaRPr lang="zh-CN" altLang="en-US" sz="2800"/>
        </a:p>
      </dgm:t>
    </dgm:pt>
    <dgm:pt modelId="{C0832C7E-FA86-44D4-A4B4-CCA66876734F}" type="sibTrans" cxnId="{C9D00080-8F74-4662-8A5C-EC8AB6A77500}">
      <dgm:prSet/>
      <dgm:spPr/>
      <dgm:t>
        <a:bodyPr/>
        <a:lstStyle/>
        <a:p>
          <a:pPr algn="l"/>
          <a:endParaRPr lang="zh-CN" altLang="en-US" sz="2800"/>
        </a:p>
      </dgm:t>
    </dgm:pt>
    <dgm:pt modelId="{6CF9A072-4F90-4941-A9DF-7A1795E99776}">
      <dgm:prSet phldrT="[文本]" custT="1"/>
      <dgm:spPr/>
      <dgm:t>
        <a:bodyPr/>
        <a:lstStyle/>
        <a:p>
          <a:pPr algn="l"/>
          <a:r>
            <a:rPr lang="en-US" altLang="zh-CN" sz="2800" smtClean="0"/>
            <a:t>Third-party data only</a:t>
          </a:r>
          <a:endParaRPr lang="zh-CN" altLang="en-US" sz="2800" dirty="0"/>
        </a:p>
      </dgm:t>
    </dgm:pt>
    <dgm:pt modelId="{28A1ECB2-1709-4F56-AF37-0D1C68AE817B}" type="parTrans" cxnId="{2C4D2B59-3BB8-4BF5-89BB-77F4F4CD46D4}">
      <dgm:prSet/>
      <dgm:spPr/>
      <dgm:t>
        <a:bodyPr/>
        <a:lstStyle/>
        <a:p>
          <a:pPr algn="l"/>
          <a:endParaRPr lang="zh-CN" altLang="en-US" sz="2800"/>
        </a:p>
      </dgm:t>
    </dgm:pt>
    <dgm:pt modelId="{BC027466-ECE2-4A28-95B9-299A90CC172A}" type="sibTrans" cxnId="{2C4D2B59-3BB8-4BF5-89BB-77F4F4CD46D4}">
      <dgm:prSet/>
      <dgm:spPr/>
      <dgm:t>
        <a:bodyPr/>
        <a:lstStyle/>
        <a:p>
          <a:pPr algn="l"/>
          <a:endParaRPr lang="zh-CN" altLang="en-US" sz="2800"/>
        </a:p>
      </dgm:t>
    </dgm:pt>
    <dgm:pt modelId="{510BAAA5-67F4-4D74-8294-50E58B4BA009}">
      <dgm:prSet phldrT="[文本]" custT="1"/>
      <dgm:spPr/>
      <dgm:t>
        <a:bodyPr/>
        <a:lstStyle/>
        <a:p>
          <a:pPr algn="l"/>
          <a:r>
            <a:rPr lang="en-US" altLang="zh-CN" sz="2800" smtClean="0"/>
            <a:t>Verifiable results</a:t>
          </a:r>
          <a:endParaRPr lang="zh-CN" altLang="en-US" sz="2800" dirty="0"/>
        </a:p>
      </dgm:t>
    </dgm:pt>
    <dgm:pt modelId="{67192AE5-11B0-42E7-AE48-DB04C088A452}" type="parTrans" cxnId="{D87A26AB-B545-4A55-A709-B93E6F35781F}">
      <dgm:prSet/>
      <dgm:spPr/>
      <dgm:t>
        <a:bodyPr/>
        <a:lstStyle/>
        <a:p>
          <a:pPr algn="l"/>
          <a:endParaRPr lang="zh-CN" altLang="en-US" sz="2800"/>
        </a:p>
      </dgm:t>
    </dgm:pt>
    <dgm:pt modelId="{692BDDBA-0C63-4FC4-B5D4-392C54CCFC81}" type="sibTrans" cxnId="{D87A26AB-B545-4A55-A709-B93E6F35781F}">
      <dgm:prSet/>
      <dgm:spPr/>
      <dgm:t>
        <a:bodyPr/>
        <a:lstStyle/>
        <a:p>
          <a:pPr algn="l"/>
          <a:endParaRPr lang="zh-CN" altLang="en-US" sz="2800"/>
        </a:p>
      </dgm:t>
    </dgm:pt>
    <dgm:pt modelId="{582B43B6-C531-4A1F-8065-611EE9B1C20F}">
      <dgm:prSet custT="1"/>
      <dgm:spPr/>
      <dgm:t>
        <a:bodyPr/>
        <a:lstStyle/>
        <a:p>
          <a:pPr algn="l"/>
          <a:r>
            <a:rPr lang="en-US" altLang="zh-CN" sz="2800" smtClean="0"/>
            <a:t>First multi-indicator global university ranking</a:t>
          </a:r>
          <a:endParaRPr lang="zh-CN" altLang="en-US" sz="2800" dirty="0"/>
        </a:p>
      </dgm:t>
    </dgm:pt>
    <dgm:pt modelId="{2AFD6B56-8C99-425F-85AD-24A1014A153C}" type="parTrans" cxnId="{F49CD2FF-9929-44BA-9220-E4B398139B06}">
      <dgm:prSet/>
      <dgm:spPr/>
      <dgm:t>
        <a:bodyPr/>
        <a:lstStyle/>
        <a:p>
          <a:pPr algn="l"/>
          <a:endParaRPr lang="zh-CN" altLang="en-US" sz="2800"/>
        </a:p>
      </dgm:t>
    </dgm:pt>
    <dgm:pt modelId="{6BC1D5B8-E66E-42FD-80C3-29248D9B0D5E}" type="sibTrans" cxnId="{F49CD2FF-9929-44BA-9220-E4B398139B06}">
      <dgm:prSet/>
      <dgm:spPr/>
      <dgm:t>
        <a:bodyPr/>
        <a:lstStyle/>
        <a:p>
          <a:pPr algn="l"/>
          <a:endParaRPr lang="zh-CN" altLang="en-US" sz="2800"/>
        </a:p>
      </dgm:t>
    </dgm:pt>
    <dgm:pt modelId="{B94FEA98-DF62-4351-A29D-0B1FB9522E04}">
      <dgm:prSet phldrT="[文本]" custT="1"/>
      <dgm:spPr/>
      <dgm:t>
        <a:bodyPr/>
        <a:lstStyle/>
        <a:p>
          <a:pPr algn="l"/>
          <a:r>
            <a:rPr lang="en-US" altLang="zh-CN" sz="2800" smtClean="0"/>
            <a:t>Objective indicators only</a:t>
          </a:r>
          <a:endParaRPr lang="zh-CN" altLang="en-US" sz="2800" dirty="0"/>
        </a:p>
      </dgm:t>
    </dgm:pt>
    <dgm:pt modelId="{CDBB817E-55E3-4EE3-AA41-CF3EE96355D7}" type="parTrans" cxnId="{3FFDD957-8C84-4236-BEB4-FAA8CBFED619}">
      <dgm:prSet/>
      <dgm:spPr/>
      <dgm:t>
        <a:bodyPr/>
        <a:lstStyle/>
        <a:p>
          <a:pPr algn="l"/>
          <a:endParaRPr lang="zh-CN" altLang="en-US" sz="2800"/>
        </a:p>
      </dgm:t>
    </dgm:pt>
    <dgm:pt modelId="{1F37F686-1706-4DB8-B054-08EF76FB2A1E}" type="sibTrans" cxnId="{3FFDD957-8C84-4236-BEB4-FAA8CBFED619}">
      <dgm:prSet/>
      <dgm:spPr/>
      <dgm:t>
        <a:bodyPr/>
        <a:lstStyle/>
        <a:p>
          <a:pPr algn="l"/>
          <a:endParaRPr lang="zh-CN" altLang="en-US" sz="2800"/>
        </a:p>
      </dgm:t>
    </dgm:pt>
    <dgm:pt modelId="{84817CBB-F564-4E19-8B32-5E798885853E}" type="pres">
      <dgm:prSet presAssocID="{C1588466-2BEA-4D71-A983-C17616C187B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4218266-7C3A-4A1C-9212-AA79ED568CF4}" type="pres">
      <dgm:prSet presAssocID="{582B43B6-C531-4A1F-8065-611EE9B1C20F}" presName="composite" presStyleCnt="0"/>
      <dgm:spPr/>
      <dgm:t>
        <a:bodyPr/>
        <a:lstStyle/>
        <a:p>
          <a:endParaRPr lang="zh-CN" altLang="en-US"/>
        </a:p>
      </dgm:t>
    </dgm:pt>
    <dgm:pt modelId="{E832D55A-129A-4BBC-B1C9-6C35CDEF952B}" type="pres">
      <dgm:prSet presAssocID="{582B43B6-C531-4A1F-8065-611EE9B1C20F}" presName="imgShp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zh-CN" altLang="en-US"/>
        </a:p>
      </dgm:t>
    </dgm:pt>
    <dgm:pt modelId="{2045EA7C-F259-43D1-A30B-97768C4B0411}" type="pres">
      <dgm:prSet presAssocID="{582B43B6-C531-4A1F-8065-611EE9B1C20F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D2AE8E9-F3E0-4F7C-81F9-0592ABF699B2}" type="pres">
      <dgm:prSet presAssocID="{6BC1D5B8-E66E-42FD-80C3-29248D9B0D5E}" presName="spacing" presStyleCnt="0"/>
      <dgm:spPr/>
      <dgm:t>
        <a:bodyPr/>
        <a:lstStyle/>
        <a:p>
          <a:endParaRPr lang="zh-CN" altLang="en-US"/>
        </a:p>
      </dgm:t>
    </dgm:pt>
    <dgm:pt modelId="{E887490E-1B90-4DFC-A612-7F9F3925E11F}" type="pres">
      <dgm:prSet presAssocID="{144BFCC9-801C-40EF-BB61-99810C08887D}" presName="composite" presStyleCnt="0"/>
      <dgm:spPr/>
      <dgm:t>
        <a:bodyPr/>
        <a:lstStyle/>
        <a:p>
          <a:endParaRPr lang="zh-CN" altLang="en-US"/>
        </a:p>
      </dgm:t>
    </dgm:pt>
    <dgm:pt modelId="{C36F359E-18B1-44CC-B071-30A29F3154E6}" type="pres">
      <dgm:prSet presAssocID="{144BFCC9-801C-40EF-BB61-99810C08887D}" presName="imgShp" presStyleLbl="fgImgPlace1" presStyleIdx="1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zh-CN" altLang="en-US"/>
        </a:p>
      </dgm:t>
    </dgm:pt>
    <dgm:pt modelId="{BFCBD4BA-AD4D-4F55-B4F8-FEB5D1EC11C5}" type="pres">
      <dgm:prSet presAssocID="{144BFCC9-801C-40EF-BB61-99810C08887D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1CCA221-5001-4C05-A4B2-0E043875E632}" type="pres">
      <dgm:prSet presAssocID="{C0832C7E-FA86-44D4-A4B4-CCA66876734F}" presName="spacing" presStyleCnt="0"/>
      <dgm:spPr/>
      <dgm:t>
        <a:bodyPr/>
        <a:lstStyle/>
        <a:p>
          <a:endParaRPr lang="zh-CN" altLang="en-US"/>
        </a:p>
      </dgm:t>
    </dgm:pt>
    <dgm:pt modelId="{475E8244-C636-4822-84A0-E453B0433C2E}" type="pres">
      <dgm:prSet presAssocID="{B94FEA98-DF62-4351-A29D-0B1FB9522E04}" presName="composite" presStyleCnt="0"/>
      <dgm:spPr/>
      <dgm:t>
        <a:bodyPr/>
        <a:lstStyle/>
        <a:p>
          <a:endParaRPr lang="zh-CN" altLang="en-US"/>
        </a:p>
      </dgm:t>
    </dgm:pt>
    <dgm:pt modelId="{EBF65870-8087-4790-93FC-186449ABA295}" type="pres">
      <dgm:prSet presAssocID="{B94FEA98-DF62-4351-A29D-0B1FB9522E04}" presName="imgShp" presStyleLbl="fgImgPlace1" presStyleIdx="2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zh-CN" altLang="en-US"/>
        </a:p>
      </dgm:t>
    </dgm:pt>
    <dgm:pt modelId="{16D52163-DC94-4382-AAB6-748EADE0E65C}" type="pres">
      <dgm:prSet presAssocID="{B94FEA98-DF62-4351-A29D-0B1FB9522E04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021A74E-1C5B-40DF-B483-9D9D51CDEA5F}" type="pres">
      <dgm:prSet presAssocID="{1F37F686-1706-4DB8-B054-08EF76FB2A1E}" presName="spacing" presStyleCnt="0"/>
      <dgm:spPr/>
      <dgm:t>
        <a:bodyPr/>
        <a:lstStyle/>
        <a:p>
          <a:endParaRPr lang="zh-CN" altLang="en-US"/>
        </a:p>
      </dgm:t>
    </dgm:pt>
    <dgm:pt modelId="{0688F9A7-D1FA-4EFA-BDCF-1AEBD4EF8C8E}" type="pres">
      <dgm:prSet presAssocID="{6CF9A072-4F90-4941-A9DF-7A1795E99776}" presName="composite" presStyleCnt="0"/>
      <dgm:spPr/>
      <dgm:t>
        <a:bodyPr/>
        <a:lstStyle/>
        <a:p>
          <a:endParaRPr lang="zh-CN" altLang="en-US"/>
        </a:p>
      </dgm:t>
    </dgm:pt>
    <dgm:pt modelId="{1547F6A3-6149-4927-BCAF-84A16D015CED}" type="pres">
      <dgm:prSet presAssocID="{6CF9A072-4F90-4941-A9DF-7A1795E99776}" presName="imgShp" presStyleLbl="fgImgPlace1" presStyleIdx="3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zh-CN" altLang="en-US"/>
        </a:p>
      </dgm:t>
    </dgm:pt>
    <dgm:pt modelId="{036C7667-A280-4154-89CE-A1BE26D77577}" type="pres">
      <dgm:prSet presAssocID="{6CF9A072-4F90-4941-A9DF-7A1795E99776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49C9C48-0457-466E-B268-9555F36DBCFE}" type="pres">
      <dgm:prSet presAssocID="{BC027466-ECE2-4A28-95B9-299A90CC172A}" presName="spacing" presStyleCnt="0"/>
      <dgm:spPr/>
      <dgm:t>
        <a:bodyPr/>
        <a:lstStyle/>
        <a:p>
          <a:endParaRPr lang="zh-CN" altLang="en-US"/>
        </a:p>
      </dgm:t>
    </dgm:pt>
    <dgm:pt modelId="{8040A8F6-B304-4628-8DF6-F7D971671B6B}" type="pres">
      <dgm:prSet presAssocID="{510BAAA5-67F4-4D74-8294-50E58B4BA009}" presName="composite" presStyleCnt="0"/>
      <dgm:spPr/>
      <dgm:t>
        <a:bodyPr/>
        <a:lstStyle/>
        <a:p>
          <a:endParaRPr lang="zh-CN" altLang="en-US"/>
        </a:p>
      </dgm:t>
    </dgm:pt>
    <dgm:pt modelId="{041E2497-F1C4-44D6-8932-8482D68E6DD0}" type="pres">
      <dgm:prSet presAssocID="{510BAAA5-67F4-4D74-8294-50E58B4BA009}" presName="imgShp" presStyleLbl="fgImgPlace1" presStyleIdx="4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zh-CN" altLang="en-US"/>
        </a:p>
      </dgm:t>
    </dgm:pt>
    <dgm:pt modelId="{C95A671E-BB22-4125-B654-0EADEFC9E119}" type="pres">
      <dgm:prSet presAssocID="{510BAAA5-67F4-4D74-8294-50E58B4BA009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C4D2B59-3BB8-4BF5-89BB-77F4F4CD46D4}" srcId="{C1588466-2BEA-4D71-A983-C17616C187B8}" destId="{6CF9A072-4F90-4941-A9DF-7A1795E99776}" srcOrd="3" destOrd="0" parTransId="{28A1ECB2-1709-4F56-AF37-0D1C68AE817B}" sibTransId="{BC027466-ECE2-4A28-95B9-299A90CC172A}"/>
    <dgm:cxn modelId="{61556DB7-3638-4DE7-B1F6-B2B3F540049A}" type="presOf" srcId="{C1588466-2BEA-4D71-A983-C17616C187B8}" destId="{84817CBB-F564-4E19-8B32-5E798885853E}" srcOrd="0" destOrd="0" presId="urn:microsoft.com/office/officeart/2005/8/layout/vList3#1"/>
    <dgm:cxn modelId="{5AA088E3-3BAD-46E3-9A8D-AA582A3AD0CC}" type="presOf" srcId="{510BAAA5-67F4-4D74-8294-50E58B4BA009}" destId="{C95A671E-BB22-4125-B654-0EADEFC9E119}" srcOrd="0" destOrd="0" presId="urn:microsoft.com/office/officeart/2005/8/layout/vList3#1"/>
    <dgm:cxn modelId="{9C383CFC-E2D8-4310-AA9A-C33E6CE8DDEE}" type="presOf" srcId="{144BFCC9-801C-40EF-BB61-99810C08887D}" destId="{BFCBD4BA-AD4D-4F55-B4F8-FEB5D1EC11C5}" srcOrd="0" destOrd="0" presId="urn:microsoft.com/office/officeart/2005/8/layout/vList3#1"/>
    <dgm:cxn modelId="{F49CD2FF-9929-44BA-9220-E4B398139B06}" srcId="{C1588466-2BEA-4D71-A983-C17616C187B8}" destId="{582B43B6-C531-4A1F-8065-611EE9B1C20F}" srcOrd="0" destOrd="0" parTransId="{2AFD6B56-8C99-425F-85AD-24A1014A153C}" sibTransId="{6BC1D5B8-E66E-42FD-80C3-29248D9B0D5E}"/>
    <dgm:cxn modelId="{716C0D7D-BD17-4D88-8F3C-E232ECBC915B}" type="presOf" srcId="{582B43B6-C531-4A1F-8065-611EE9B1C20F}" destId="{2045EA7C-F259-43D1-A30B-97768C4B0411}" srcOrd="0" destOrd="0" presId="urn:microsoft.com/office/officeart/2005/8/layout/vList3#1"/>
    <dgm:cxn modelId="{D87A26AB-B545-4A55-A709-B93E6F35781F}" srcId="{C1588466-2BEA-4D71-A983-C17616C187B8}" destId="{510BAAA5-67F4-4D74-8294-50E58B4BA009}" srcOrd="4" destOrd="0" parTransId="{67192AE5-11B0-42E7-AE48-DB04C088A452}" sibTransId="{692BDDBA-0C63-4FC4-B5D4-392C54CCFC81}"/>
    <dgm:cxn modelId="{0CC53B0A-0EED-4EF1-97E6-9A1C77648056}" type="presOf" srcId="{6CF9A072-4F90-4941-A9DF-7A1795E99776}" destId="{036C7667-A280-4154-89CE-A1BE26D77577}" srcOrd="0" destOrd="0" presId="urn:microsoft.com/office/officeart/2005/8/layout/vList3#1"/>
    <dgm:cxn modelId="{3FFDD957-8C84-4236-BEB4-FAA8CBFED619}" srcId="{C1588466-2BEA-4D71-A983-C17616C187B8}" destId="{B94FEA98-DF62-4351-A29D-0B1FB9522E04}" srcOrd="2" destOrd="0" parTransId="{CDBB817E-55E3-4EE3-AA41-CF3EE96355D7}" sibTransId="{1F37F686-1706-4DB8-B054-08EF76FB2A1E}"/>
    <dgm:cxn modelId="{C9D00080-8F74-4662-8A5C-EC8AB6A77500}" srcId="{C1588466-2BEA-4D71-A983-C17616C187B8}" destId="{144BFCC9-801C-40EF-BB61-99810C08887D}" srcOrd="1" destOrd="0" parTransId="{E7A16A57-0220-4258-A615-B6086AAC2002}" sibTransId="{C0832C7E-FA86-44D4-A4B4-CCA66876734F}"/>
    <dgm:cxn modelId="{77768058-D0D9-4A9D-BE5F-C9D36DF2C166}" type="presOf" srcId="{B94FEA98-DF62-4351-A29D-0B1FB9522E04}" destId="{16D52163-DC94-4382-AAB6-748EADE0E65C}" srcOrd="0" destOrd="0" presId="urn:microsoft.com/office/officeart/2005/8/layout/vList3#1"/>
    <dgm:cxn modelId="{8831615A-BB99-4CEA-9BB8-5B30217C444F}" type="presParOf" srcId="{84817CBB-F564-4E19-8B32-5E798885853E}" destId="{34218266-7C3A-4A1C-9212-AA79ED568CF4}" srcOrd="0" destOrd="0" presId="urn:microsoft.com/office/officeart/2005/8/layout/vList3#1"/>
    <dgm:cxn modelId="{DFE7A27F-60B3-478B-879C-30644125EAE4}" type="presParOf" srcId="{34218266-7C3A-4A1C-9212-AA79ED568CF4}" destId="{E832D55A-129A-4BBC-B1C9-6C35CDEF952B}" srcOrd="0" destOrd="0" presId="urn:microsoft.com/office/officeart/2005/8/layout/vList3#1"/>
    <dgm:cxn modelId="{2CB2C6C4-A5C7-49E1-8495-1F7E67DF515C}" type="presParOf" srcId="{34218266-7C3A-4A1C-9212-AA79ED568CF4}" destId="{2045EA7C-F259-43D1-A30B-97768C4B0411}" srcOrd="1" destOrd="0" presId="urn:microsoft.com/office/officeart/2005/8/layout/vList3#1"/>
    <dgm:cxn modelId="{C5F89E4A-5641-4375-9653-0ECDD5896CC0}" type="presParOf" srcId="{84817CBB-F564-4E19-8B32-5E798885853E}" destId="{1D2AE8E9-F3E0-4F7C-81F9-0592ABF699B2}" srcOrd="1" destOrd="0" presId="urn:microsoft.com/office/officeart/2005/8/layout/vList3#1"/>
    <dgm:cxn modelId="{F5411C75-7F29-4741-B064-84F5633D1DF3}" type="presParOf" srcId="{84817CBB-F564-4E19-8B32-5E798885853E}" destId="{E887490E-1B90-4DFC-A612-7F9F3925E11F}" srcOrd="2" destOrd="0" presId="urn:microsoft.com/office/officeart/2005/8/layout/vList3#1"/>
    <dgm:cxn modelId="{1AE1E340-0815-4CE3-BDE2-857F4B17FCAF}" type="presParOf" srcId="{E887490E-1B90-4DFC-A612-7F9F3925E11F}" destId="{C36F359E-18B1-44CC-B071-30A29F3154E6}" srcOrd="0" destOrd="0" presId="urn:microsoft.com/office/officeart/2005/8/layout/vList3#1"/>
    <dgm:cxn modelId="{AC846C2C-FF82-4DA1-9322-1F5124553B09}" type="presParOf" srcId="{E887490E-1B90-4DFC-A612-7F9F3925E11F}" destId="{BFCBD4BA-AD4D-4F55-B4F8-FEB5D1EC11C5}" srcOrd="1" destOrd="0" presId="urn:microsoft.com/office/officeart/2005/8/layout/vList3#1"/>
    <dgm:cxn modelId="{28B0FBE5-0247-40C9-B3E2-4F5DE8B6BE1C}" type="presParOf" srcId="{84817CBB-F564-4E19-8B32-5E798885853E}" destId="{C1CCA221-5001-4C05-A4B2-0E043875E632}" srcOrd="3" destOrd="0" presId="urn:microsoft.com/office/officeart/2005/8/layout/vList3#1"/>
    <dgm:cxn modelId="{9210EB2C-67E9-490B-94F7-820CD982ED79}" type="presParOf" srcId="{84817CBB-F564-4E19-8B32-5E798885853E}" destId="{475E8244-C636-4822-84A0-E453B0433C2E}" srcOrd="4" destOrd="0" presId="urn:microsoft.com/office/officeart/2005/8/layout/vList3#1"/>
    <dgm:cxn modelId="{DA849E3F-3C76-4C9C-B3F3-CD5409DFA1D7}" type="presParOf" srcId="{475E8244-C636-4822-84A0-E453B0433C2E}" destId="{EBF65870-8087-4790-93FC-186449ABA295}" srcOrd="0" destOrd="0" presId="urn:microsoft.com/office/officeart/2005/8/layout/vList3#1"/>
    <dgm:cxn modelId="{DF233932-C8A9-4618-8A5A-68B9B097413E}" type="presParOf" srcId="{475E8244-C636-4822-84A0-E453B0433C2E}" destId="{16D52163-DC94-4382-AAB6-748EADE0E65C}" srcOrd="1" destOrd="0" presId="urn:microsoft.com/office/officeart/2005/8/layout/vList3#1"/>
    <dgm:cxn modelId="{E336DCC6-F9E8-4EBE-9230-C290969789B2}" type="presParOf" srcId="{84817CBB-F564-4E19-8B32-5E798885853E}" destId="{5021A74E-1C5B-40DF-B483-9D9D51CDEA5F}" srcOrd="5" destOrd="0" presId="urn:microsoft.com/office/officeart/2005/8/layout/vList3#1"/>
    <dgm:cxn modelId="{A6832948-96A3-4B6A-BB23-41982BCBBE9E}" type="presParOf" srcId="{84817CBB-F564-4E19-8B32-5E798885853E}" destId="{0688F9A7-D1FA-4EFA-BDCF-1AEBD4EF8C8E}" srcOrd="6" destOrd="0" presId="urn:microsoft.com/office/officeart/2005/8/layout/vList3#1"/>
    <dgm:cxn modelId="{AAC46DE1-4871-4016-B499-A7782BFC87CE}" type="presParOf" srcId="{0688F9A7-D1FA-4EFA-BDCF-1AEBD4EF8C8E}" destId="{1547F6A3-6149-4927-BCAF-84A16D015CED}" srcOrd="0" destOrd="0" presId="urn:microsoft.com/office/officeart/2005/8/layout/vList3#1"/>
    <dgm:cxn modelId="{82DB9BF5-2885-4768-931F-05F9C4A5EA8E}" type="presParOf" srcId="{0688F9A7-D1FA-4EFA-BDCF-1AEBD4EF8C8E}" destId="{036C7667-A280-4154-89CE-A1BE26D77577}" srcOrd="1" destOrd="0" presId="urn:microsoft.com/office/officeart/2005/8/layout/vList3#1"/>
    <dgm:cxn modelId="{603501B3-2C26-4DC4-8E57-A3F4BDFE35B6}" type="presParOf" srcId="{84817CBB-F564-4E19-8B32-5E798885853E}" destId="{449C9C48-0457-466E-B268-9555F36DBCFE}" srcOrd="7" destOrd="0" presId="urn:microsoft.com/office/officeart/2005/8/layout/vList3#1"/>
    <dgm:cxn modelId="{8D931292-1731-4B91-B454-9AB89F89BF1F}" type="presParOf" srcId="{84817CBB-F564-4E19-8B32-5E798885853E}" destId="{8040A8F6-B304-4628-8DF6-F7D971671B6B}" srcOrd="8" destOrd="0" presId="urn:microsoft.com/office/officeart/2005/8/layout/vList3#1"/>
    <dgm:cxn modelId="{3FD8C4E6-82F5-44A4-A8B4-46B42DA6C39D}" type="presParOf" srcId="{8040A8F6-B304-4628-8DF6-F7D971671B6B}" destId="{041E2497-F1C4-44D6-8932-8482D68E6DD0}" srcOrd="0" destOrd="0" presId="urn:microsoft.com/office/officeart/2005/8/layout/vList3#1"/>
    <dgm:cxn modelId="{D49FBCBC-3752-4799-86CC-08F692DF0F69}" type="presParOf" srcId="{8040A8F6-B304-4628-8DF6-F7D971671B6B}" destId="{C95A671E-BB22-4125-B654-0EADEFC9E119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588466-2BEA-4D71-A983-C17616C187B8}" type="doc">
      <dgm:prSet loTypeId="urn:microsoft.com/office/officeart/2005/8/layout/vList3#1" loCatId="list" qsTypeId="urn:microsoft.com/office/officeart/2005/8/quickstyle/3d8" qsCatId="3D" csTypeId="urn:microsoft.com/office/officeart/2005/8/colors/colorful2" csCatId="colorful" phldr="1"/>
      <dgm:spPr>
        <a:scene3d>
          <a:camera prst="perspectiveHeroicExtremeRightFacing" fov="1800000" zoom="82000">
            <a:rot lat="21594000" lon="19800000" rev="0"/>
          </a:camera>
          <a:lightRig rig="morning" dir="t">
            <a:rot lat="0" lon="0" rev="20400000"/>
          </a:lightRig>
        </a:scene3d>
      </dgm:spPr>
      <dgm:t>
        <a:bodyPr/>
        <a:lstStyle/>
        <a:p>
          <a:endParaRPr lang="zh-CN" altLang="en-US"/>
        </a:p>
      </dgm:t>
    </dgm:pt>
    <dgm:pt modelId="{144BFCC9-801C-40EF-BB61-99810C08887D}">
      <dgm:prSet phldrT="[文本]" custT="1"/>
      <dgm:spPr/>
      <dgm:t>
        <a:bodyPr/>
        <a:lstStyle/>
        <a:p>
          <a:pPr algn="l"/>
          <a:r>
            <a:rPr lang="en-US" altLang="zh-CN" sz="2800" smtClean="0"/>
            <a:t>Cited by hundreds of universities</a:t>
          </a:r>
          <a:endParaRPr lang="en-US" altLang="zh-CN" sz="2800" dirty="0" smtClean="0"/>
        </a:p>
      </dgm:t>
    </dgm:pt>
    <dgm:pt modelId="{E7A16A57-0220-4258-A615-B6086AAC2002}" type="parTrans" cxnId="{C9D00080-8F74-4662-8A5C-EC8AB6A77500}">
      <dgm:prSet/>
      <dgm:spPr/>
      <dgm:t>
        <a:bodyPr/>
        <a:lstStyle/>
        <a:p>
          <a:pPr algn="l"/>
          <a:endParaRPr lang="zh-CN" altLang="en-US" sz="2800">
            <a:solidFill>
              <a:schemeClr val="tx1"/>
            </a:solidFill>
          </a:endParaRPr>
        </a:p>
      </dgm:t>
    </dgm:pt>
    <dgm:pt modelId="{C0832C7E-FA86-44D4-A4B4-CCA66876734F}" type="sibTrans" cxnId="{C9D00080-8F74-4662-8A5C-EC8AB6A77500}">
      <dgm:prSet/>
      <dgm:spPr/>
      <dgm:t>
        <a:bodyPr/>
        <a:lstStyle/>
        <a:p>
          <a:pPr algn="l"/>
          <a:endParaRPr lang="zh-CN" altLang="en-US" sz="2800">
            <a:solidFill>
              <a:schemeClr val="tx1"/>
            </a:solidFill>
          </a:endParaRPr>
        </a:p>
      </dgm:t>
    </dgm:pt>
    <dgm:pt modelId="{6CF9A072-4F90-4941-A9DF-7A1795E99776}">
      <dgm:prSet phldrT="[文本]" custT="1"/>
      <dgm:spPr/>
      <dgm:t>
        <a:bodyPr/>
        <a:lstStyle/>
        <a:p>
          <a:pPr algn="l"/>
          <a:r>
            <a:rPr lang="en-US" altLang="zh-CN" sz="2800" smtClean="0"/>
            <a:t>Referenced by policy researchers</a:t>
          </a:r>
          <a:endParaRPr lang="zh-CN" altLang="en-US" sz="2800" dirty="0"/>
        </a:p>
      </dgm:t>
    </dgm:pt>
    <dgm:pt modelId="{28A1ECB2-1709-4F56-AF37-0D1C68AE817B}" type="parTrans" cxnId="{2C4D2B59-3BB8-4BF5-89BB-77F4F4CD46D4}">
      <dgm:prSet/>
      <dgm:spPr/>
      <dgm:t>
        <a:bodyPr/>
        <a:lstStyle/>
        <a:p>
          <a:pPr algn="l"/>
          <a:endParaRPr lang="zh-CN" altLang="en-US" sz="2800">
            <a:solidFill>
              <a:schemeClr val="tx1"/>
            </a:solidFill>
          </a:endParaRPr>
        </a:p>
      </dgm:t>
    </dgm:pt>
    <dgm:pt modelId="{BC027466-ECE2-4A28-95B9-299A90CC172A}" type="sibTrans" cxnId="{2C4D2B59-3BB8-4BF5-89BB-77F4F4CD46D4}">
      <dgm:prSet/>
      <dgm:spPr/>
      <dgm:t>
        <a:bodyPr/>
        <a:lstStyle/>
        <a:p>
          <a:pPr algn="l"/>
          <a:endParaRPr lang="zh-CN" altLang="en-US" sz="2800">
            <a:solidFill>
              <a:schemeClr val="tx1"/>
            </a:solidFill>
          </a:endParaRPr>
        </a:p>
      </dgm:t>
    </dgm:pt>
    <dgm:pt modelId="{510BAAA5-67F4-4D74-8294-50E58B4BA009}">
      <dgm:prSet phldrT="[文本]" custT="1"/>
      <dgm:spPr/>
      <dgm:t>
        <a:bodyPr/>
        <a:lstStyle/>
        <a:p>
          <a:pPr algn="l"/>
          <a:r>
            <a:rPr lang="en-US" altLang="zh-CN" sz="2800" smtClean="0"/>
            <a:t> Used by students and their parents</a:t>
          </a:r>
          <a:r>
            <a:rPr lang="en-US" altLang="zh-CN" sz="2800" dirty="0" smtClean="0"/>
            <a:t>?!</a:t>
          </a:r>
          <a:endParaRPr lang="zh-CN" altLang="en-US" sz="2800" dirty="0"/>
        </a:p>
      </dgm:t>
    </dgm:pt>
    <dgm:pt modelId="{67192AE5-11B0-42E7-AE48-DB04C088A452}" type="parTrans" cxnId="{D87A26AB-B545-4A55-A709-B93E6F35781F}">
      <dgm:prSet/>
      <dgm:spPr/>
      <dgm:t>
        <a:bodyPr/>
        <a:lstStyle/>
        <a:p>
          <a:pPr algn="l"/>
          <a:endParaRPr lang="zh-CN" altLang="en-US" sz="2800">
            <a:solidFill>
              <a:schemeClr val="tx1"/>
            </a:solidFill>
          </a:endParaRPr>
        </a:p>
      </dgm:t>
    </dgm:pt>
    <dgm:pt modelId="{692BDDBA-0C63-4FC4-B5D4-392C54CCFC81}" type="sibTrans" cxnId="{D87A26AB-B545-4A55-A709-B93E6F35781F}">
      <dgm:prSet/>
      <dgm:spPr/>
      <dgm:t>
        <a:bodyPr/>
        <a:lstStyle/>
        <a:p>
          <a:pPr algn="l"/>
          <a:endParaRPr lang="zh-CN" altLang="en-US" sz="2800">
            <a:solidFill>
              <a:schemeClr val="tx1"/>
            </a:solidFill>
          </a:endParaRPr>
        </a:p>
      </dgm:t>
    </dgm:pt>
    <dgm:pt modelId="{582B43B6-C531-4A1F-8065-611EE9B1C20F}">
      <dgm:prSet custT="1"/>
      <dgm:spPr/>
      <dgm:t>
        <a:bodyPr/>
        <a:lstStyle/>
        <a:p>
          <a:pPr algn="l"/>
          <a:r>
            <a:rPr lang="en-US" altLang="zh-CN" sz="2800" smtClean="0"/>
            <a:t>Reported by media in major countries</a:t>
          </a:r>
          <a:endParaRPr lang="zh-CN" altLang="en-US" sz="2800" dirty="0"/>
        </a:p>
      </dgm:t>
    </dgm:pt>
    <dgm:pt modelId="{2AFD6B56-8C99-425F-85AD-24A1014A153C}" type="parTrans" cxnId="{F49CD2FF-9929-44BA-9220-E4B398139B06}">
      <dgm:prSet/>
      <dgm:spPr/>
      <dgm:t>
        <a:bodyPr/>
        <a:lstStyle/>
        <a:p>
          <a:pPr algn="l"/>
          <a:endParaRPr lang="zh-CN" altLang="en-US" sz="2800">
            <a:solidFill>
              <a:schemeClr val="tx1"/>
            </a:solidFill>
          </a:endParaRPr>
        </a:p>
      </dgm:t>
    </dgm:pt>
    <dgm:pt modelId="{6BC1D5B8-E66E-42FD-80C3-29248D9B0D5E}" type="sibTrans" cxnId="{F49CD2FF-9929-44BA-9220-E4B398139B06}">
      <dgm:prSet/>
      <dgm:spPr/>
      <dgm:t>
        <a:bodyPr/>
        <a:lstStyle/>
        <a:p>
          <a:pPr algn="l"/>
          <a:endParaRPr lang="zh-CN" altLang="en-US" sz="2800">
            <a:solidFill>
              <a:schemeClr val="tx1"/>
            </a:solidFill>
          </a:endParaRPr>
        </a:p>
      </dgm:t>
    </dgm:pt>
    <dgm:pt modelId="{B94FEA98-DF62-4351-A29D-0B1FB9522E04}">
      <dgm:prSet phldrT="[文本]" custT="1"/>
      <dgm:spPr/>
      <dgm:t>
        <a:bodyPr/>
        <a:lstStyle/>
        <a:p>
          <a:pPr algn="l"/>
          <a:r>
            <a:rPr lang="en-US" altLang="zh-CN" sz="2800" smtClean="0"/>
            <a:t>Concerned by Government officials</a:t>
          </a:r>
          <a:endParaRPr lang="zh-CN" altLang="en-US" sz="2800" dirty="0"/>
        </a:p>
      </dgm:t>
    </dgm:pt>
    <dgm:pt modelId="{CDBB817E-55E3-4EE3-AA41-CF3EE96355D7}" type="parTrans" cxnId="{3FFDD957-8C84-4236-BEB4-FAA8CBFED619}">
      <dgm:prSet/>
      <dgm:spPr/>
      <dgm:t>
        <a:bodyPr/>
        <a:lstStyle/>
        <a:p>
          <a:pPr algn="l"/>
          <a:endParaRPr lang="zh-CN" altLang="en-US" sz="2800">
            <a:solidFill>
              <a:schemeClr val="tx1"/>
            </a:solidFill>
          </a:endParaRPr>
        </a:p>
      </dgm:t>
    </dgm:pt>
    <dgm:pt modelId="{1F37F686-1706-4DB8-B054-08EF76FB2A1E}" type="sibTrans" cxnId="{3FFDD957-8C84-4236-BEB4-FAA8CBFED619}">
      <dgm:prSet/>
      <dgm:spPr/>
      <dgm:t>
        <a:bodyPr/>
        <a:lstStyle/>
        <a:p>
          <a:pPr algn="l"/>
          <a:endParaRPr lang="zh-CN" altLang="en-US" sz="2800">
            <a:solidFill>
              <a:schemeClr val="tx1"/>
            </a:solidFill>
          </a:endParaRPr>
        </a:p>
      </dgm:t>
    </dgm:pt>
    <dgm:pt modelId="{84817CBB-F564-4E19-8B32-5E798885853E}" type="pres">
      <dgm:prSet presAssocID="{C1588466-2BEA-4D71-A983-C17616C187B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4218266-7C3A-4A1C-9212-AA79ED568CF4}" type="pres">
      <dgm:prSet presAssocID="{582B43B6-C531-4A1F-8065-611EE9B1C20F}" presName="composite" presStyleCnt="0"/>
      <dgm:spPr/>
      <dgm:t>
        <a:bodyPr/>
        <a:lstStyle/>
        <a:p>
          <a:endParaRPr lang="zh-CN" altLang="en-US"/>
        </a:p>
      </dgm:t>
    </dgm:pt>
    <dgm:pt modelId="{E832D55A-129A-4BBC-B1C9-6C35CDEF952B}" type="pres">
      <dgm:prSet presAssocID="{582B43B6-C531-4A1F-8065-611EE9B1C20F}" presName="imgShp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zh-CN" altLang="en-US"/>
        </a:p>
      </dgm:t>
    </dgm:pt>
    <dgm:pt modelId="{2045EA7C-F259-43D1-A30B-97768C4B0411}" type="pres">
      <dgm:prSet presAssocID="{582B43B6-C531-4A1F-8065-611EE9B1C20F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D2AE8E9-F3E0-4F7C-81F9-0592ABF699B2}" type="pres">
      <dgm:prSet presAssocID="{6BC1D5B8-E66E-42FD-80C3-29248D9B0D5E}" presName="spacing" presStyleCnt="0"/>
      <dgm:spPr/>
      <dgm:t>
        <a:bodyPr/>
        <a:lstStyle/>
        <a:p>
          <a:endParaRPr lang="zh-CN" altLang="en-US"/>
        </a:p>
      </dgm:t>
    </dgm:pt>
    <dgm:pt modelId="{E887490E-1B90-4DFC-A612-7F9F3925E11F}" type="pres">
      <dgm:prSet presAssocID="{144BFCC9-801C-40EF-BB61-99810C08887D}" presName="composite" presStyleCnt="0"/>
      <dgm:spPr/>
      <dgm:t>
        <a:bodyPr/>
        <a:lstStyle/>
        <a:p>
          <a:endParaRPr lang="zh-CN" altLang="en-US"/>
        </a:p>
      </dgm:t>
    </dgm:pt>
    <dgm:pt modelId="{C36F359E-18B1-44CC-B071-30A29F3154E6}" type="pres">
      <dgm:prSet presAssocID="{144BFCC9-801C-40EF-BB61-99810C08887D}" presName="imgShp" presStyleLbl="fgImgPlace1" presStyleIdx="1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zh-CN" altLang="en-US"/>
        </a:p>
      </dgm:t>
    </dgm:pt>
    <dgm:pt modelId="{BFCBD4BA-AD4D-4F55-B4F8-FEB5D1EC11C5}" type="pres">
      <dgm:prSet presAssocID="{144BFCC9-801C-40EF-BB61-99810C08887D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1CCA221-5001-4C05-A4B2-0E043875E632}" type="pres">
      <dgm:prSet presAssocID="{C0832C7E-FA86-44D4-A4B4-CCA66876734F}" presName="spacing" presStyleCnt="0"/>
      <dgm:spPr/>
      <dgm:t>
        <a:bodyPr/>
        <a:lstStyle/>
        <a:p>
          <a:endParaRPr lang="zh-CN" altLang="en-US"/>
        </a:p>
      </dgm:t>
    </dgm:pt>
    <dgm:pt modelId="{475E8244-C636-4822-84A0-E453B0433C2E}" type="pres">
      <dgm:prSet presAssocID="{B94FEA98-DF62-4351-A29D-0B1FB9522E04}" presName="composite" presStyleCnt="0"/>
      <dgm:spPr/>
      <dgm:t>
        <a:bodyPr/>
        <a:lstStyle/>
        <a:p>
          <a:endParaRPr lang="zh-CN" altLang="en-US"/>
        </a:p>
      </dgm:t>
    </dgm:pt>
    <dgm:pt modelId="{EBF65870-8087-4790-93FC-186449ABA295}" type="pres">
      <dgm:prSet presAssocID="{B94FEA98-DF62-4351-A29D-0B1FB9522E04}" presName="imgShp" presStyleLbl="fgImgPlace1" presStyleIdx="2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zh-CN" altLang="en-US"/>
        </a:p>
      </dgm:t>
    </dgm:pt>
    <dgm:pt modelId="{16D52163-DC94-4382-AAB6-748EADE0E65C}" type="pres">
      <dgm:prSet presAssocID="{B94FEA98-DF62-4351-A29D-0B1FB9522E04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021A74E-1C5B-40DF-B483-9D9D51CDEA5F}" type="pres">
      <dgm:prSet presAssocID="{1F37F686-1706-4DB8-B054-08EF76FB2A1E}" presName="spacing" presStyleCnt="0"/>
      <dgm:spPr/>
      <dgm:t>
        <a:bodyPr/>
        <a:lstStyle/>
        <a:p>
          <a:endParaRPr lang="zh-CN" altLang="en-US"/>
        </a:p>
      </dgm:t>
    </dgm:pt>
    <dgm:pt modelId="{0688F9A7-D1FA-4EFA-BDCF-1AEBD4EF8C8E}" type="pres">
      <dgm:prSet presAssocID="{6CF9A072-4F90-4941-A9DF-7A1795E99776}" presName="composite" presStyleCnt="0"/>
      <dgm:spPr/>
      <dgm:t>
        <a:bodyPr/>
        <a:lstStyle/>
        <a:p>
          <a:endParaRPr lang="zh-CN" altLang="en-US"/>
        </a:p>
      </dgm:t>
    </dgm:pt>
    <dgm:pt modelId="{1547F6A3-6149-4927-BCAF-84A16D015CED}" type="pres">
      <dgm:prSet presAssocID="{6CF9A072-4F90-4941-A9DF-7A1795E99776}" presName="imgShp" presStyleLbl="fgImgPlace1" presStyleIdx="3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zh-CN" altLang="en-US"/>
        </a:p>
      </dgm:t>
    </dgm:pt>
    <dgm:pt modelId="{036C7667-A280-4154-89CE-A1BE26D77577}" type="pres">
      <dgm:prSet presAssocID="{6CF9A072-4F90-4941-A9DF-7A1795E99776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49C9C48-0457-466E-B268-9555F36DBCFE}" type="pres">
      <dgm:prSet presAssocID="{BC027466-ECE2-4A28-95B9-299A90CC172A}" presName="spacing" presStyleCnt="0"/>
      <dgm:spPr/>
      <dgm:t>
        <a:bodyPr/>
        <a:lstStyle/>
        <a:p>
          <a:endParaRPr lang="zh-CN" altLang="en-US"/>
        </a:p>
      </dgm:t>
    </dgm:pt>
    <dgm:pt modelId="{8040A8F6-B304-4628-8DF6-F7D971671B6B}" type="pres">
      <dgm:prSet presAssocID="{510BAAA5-67F4-4D74-8294-50E58B4BA009}" presName="composite" presStyleCnt="0"/>
      <dgm:spPr/>
      <dgm:t>
        <a:bodyPr/>
        <a:lstStyle/>
        <a:p>
          <a:endParaRPr lang="zh-CN" altLang="en-US"/>
        </a:p>
      </dgm:t>
    </dgm:pt>
    <dgm:pt modelId="{041E2497-F1C4-44D6-8932-8482D68E6DD0}" type="pres">
      <dgm:prSet presAssocID="{510BAAA5-67F4-4D74-8294-50E58B4BA009}" presName="imgShp" presStyleLbl="fgImgPlace1" presStyleIdx="4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zh-CN" altLang="en-US"/>
        </a:p>
      </dgm:t>
    </dgm:pt>
    <dgm:pt modelId="{C95A671E-BB22-4125-B654-0EADEFC9E119}" type="pres">
      <dgm:prSet presAssocID="{510BAAA5-67F4-4D74-8294-50E58B4BA009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C4D2B59-3BB8-4BF5-89BB-77F4F4CD46D4}" srcId="{C1588466-2BEA-4D71-A983-C17616C187B8}" destId="{6CF9A072-4F90-4941-A9DF-7A1795E99776}" srcOrd="3" destOrd="0" parTransId="{28A1ECB2-1709-4F56-AF37-0D1C68AE817B}" sibTransId="{BC027466-ECE2-4A28-95B9-299A90CC172A}"/>
    <dgm:cxn modelId="{94939CB7-53F1-4BB0-A392-4F00AA6AACF0}" type="presOf" srcId="{582B43B6-C531-4A1F-8065-611EE9B1C20F}" destId="{2045EA7C-F259-43D1-A30B-97768C4B0411}" srcOrd="0" destOrd="0" presId="urn:microsoft.com/office/officeart/2005/8/layout/vList3#1"/>
    <dgm:cxn modelId="{0F062ABC-B97F-41CF-B371-29B75E30ED42}" type="presOf" srcId="{C1588466-2BEA-4D71-A983-C17616C187B8}" destId="{84817CBB-F564-4E19-8B32-5E798885853E}" srcOrd="0" destOrd="0" presId="urn:microsoft.com/office/officeart/2005/8/layout/vList3#1"/>
    <dgm:cxn modelId="{9301C095-3ED6-42A1-8A3D-A536609286AB}" type="presOf" srcId="{B94FEA98-DF62-4351-A29D-0B1FB9522E04}" destId="{16D52163-DC94-4382-AAB6-748EADE0E65C}" srcOrd="0" destOrd="0" presId="urn:microsoft.com/office/officeart/2005/8/layout/vList3#1"/>
    <dgm:cxn modelId="{F49CD2FF-9929-44BA-9220-E4B398139B06}" srcId="{C1588466-2BEA-4D71-A983-C17616C187B8}" destId="{582B43B6-C531-4A1F-8065-611EE9B1C20F}" srcOrd="0" destOrd="0" parTransId="{2AFD6B56-8C99-425F-85AD-24A1014A153C}" sibTransId="{6BC1D5B8-E66E-42FD-80C3-29248D9B0D5E}"/>
    <dgm:cxn modelId="{D87A26AB-B545-4A55-A709-B93E6F35781F}" srcId="{C1588466-2BEA-4D71-A983-C17616C187B8}" destId="{510BAAA5-67F4-4D74-8294-50E58B4BA009}" srcOrd="4" destOrd="0" parTransId="{67192AE5-11B0-42E7-AE48-DB04C088A452}" sibTransId="{692BDDBA-0C63-4FC4-B5D4-392C54CCFC81}"/>
    <dgm:cxn modelId="{8EC21F64-874B-4CC9-9D19-E61B4A704888}" type="presOf" srcId="{144BFCC9-801C-40EF-BB61-99810C08887D}" destId="{BFCBD4BA-AD4D-4F55-B4F8-FEB5D1EC11C5}" srcOrd="0" destOrd="0" presId="urn:microsoft.com/office/officeart/2005/8/layout/vList3#1"/>
    <dgm:cxn modelId="{47F3EF60-3295-4F4D-8380-9209FB4190BC}" type="presOf" srcId="{6CF9A072-4F90-4941-A9DF-7A1795E99776}" destId="{036C7667-A280-4154-89CE-A1BE26D77577}" srcOrd="0" destOrd="0" presId="urn:microsoft.com/office/officeart/2005/8/layout/vList3#1"/>
    <dgm:cxn modelId="{3FFDD957-8C84-4236-BEB4-FAA8CBFED619}" srcId="{C1588466-2BEA-4D71-A983-C17616C187B8}" destId="{B94FEA98-DF62-4351-A29D-0B1FB9522E04}" srcOrd="2" destOrd="0" parTransId="{CDBB817E-55E3-4EE3-AA41-CF3EE96355D7}" sibTransId="{1F37F686-1706-4DB8-B054-08EF76FB2A1E}"/>
    <dgm:cxn modelId="{572A4E76-03F3-4E4B-94E9-F5F735A60DE8}" type="presOf" srcId="{510BAAA5-67F4-4D74-8294-50E58B4BA009}" destId="{C95A671E-BB22-4125-B654-0EADEFC9E119}" srcOrd="0" destOrd="0" presId="urn:microsoft.com/office/officeart/2005/8/layout/vList3#1"/>
    <dgm:cxn modelId="{C9D00080-8F74-4662-8A5C-EC8AB6A77500}" srcId="{C1588466-2BEA-4D71-A983-C17616C187B8}" destId="{144BFCC9-801C-40EF-BB61-99810C08887D}" srcOrd="1" destOrd="0" parTransId="{E7A16A57-0220-4258-A615-B6086AAC2002}" sibTransId="{C0832C7E-FA86-44D4-A4B4-CCA66876734F}"/>
    <dgm:cxn modelId="{53C5BB26-93E6-4146-8135-7E69B88CD162}" type="presParOf" srcId="{84817CBB-F564-4E19-8B32-5E798885853E}" destId="{34218266-7C3A-4A1C-9212-AA79ED568CF4}" srcOrd="0" destOrd="0" presId="urn:microsoft.com/office/officeart/2005/8/layout/vList3#1"/>
    <dgm:cxn modelId="{0177F8B6-2024-4F00-A926-9B2FF5B856E3}" type="presParOf" srcId="{34218266-7C3A-4A1C-9212-AA79ED568CF4}" destId="{E832D55A-129A-4BBC-B1C9-6C35CDEF952B}" srcOrd="0" destOrd="0" presId="urn:microsoft.com/office/officeart/2005/8/layout/vList3#1"/>
    <dgm:cxn modelId="{CA026AFB-9583-45A7-9079-DDCD9197C54A}" type="presParOf" srcId="{34218266-7C3A-4A1C-9212-AA79ED568CF4}" destId="{2045EA7C-F259-43D1-A30B-97768C4B0411}" srcOrd="1" destOrd="0" presId="urn:microsoft.com/office/officeart/2005/8/layout/vList3#1"/>
    <dgm:cxn modelId="{EB7AC7C8-197A-4A5E-80BA-20AD04D8686C}" type="presParOf" srcId="{84817CBB-F564-4E19-8B32-5E798885853E}" destId="{1D2AE8E9-F3E0-4F7C-81F9-0592ABF699B2}" srcOrd="1" destOrd="0" presId="urn:microsoft.com/office/officeart/2005/8/layout/vList3#1"/>
    <dgm:cxn modelId="{58596C20-F09C-49B3-B683-E18E396BAA33}" type="presParOf" srcId="{84817CBB-F564-4E19-8B32-5E798885853E}" destId="{E887490E-1B90-4DFC-A612-7F9F3925E11F}" srcOrd="2" destOrd="0" presId="urn:microsoft.com/office/officeart/2005/8/layout/vList3#1"/>
    <dgm:cxn modelId="{D1007D3C-00BC-4DCF-B173-C937B169305F}" type="presParOf" srcId="{E887490E-1B90-4DFC-A612-7F9F3925E11F}" destId="{C36F359E-18B1-44CC-B071-30A29F3154E6}" srcOrd="0" destOrd="0" presId="urn:microsoft.com/office/officeart/2005/8/layout/vList3#1"/>
    <dgm:cxn modelId="{66CC94DF-3423-4667-BBBB-AC06E96A030B}" type="presParOf" srcId="{E887490E-1B90-4DFC-A612-7F9F3925E11F}" destId="{BFCBD4BA-AD4D-4F55-B4F8-FEB5D1EC11C5}" srcOrd="1" destOrd="0" presId="urn:microsoft.com/office/officeart/2005/8/layout/vList3#1"/>
    <dgm:cxn modelId="{3CAB4C49-94B5-4803-B777-37E1E1A443C9}" type="presParOf" srcId="{84817CBB-F564-4E19-8B32-5E798885853E}" destId="{C1CCA221-5001-4C05-A4B2-0E043875E632}" srcOrd="3" destOrd="0" presId="urn:microsoft.com/office/officeart/2005/8/layout/vList3#1"/>
    <dgm:cxn modelId="{8DC393CF-2045-46D3-AB3B-A79617DEC7A5}" type="presParOf" srcId="{84817CBB-F564-4E19-8B32-5E798885853E}" destId="{475E8244-C636-4822-84A0-E453B0433C2E}" srcOrd="4" destOrd="0" presId="urn:microsoft.com/office/officeart/2005/8/layout/vList3#1"/>
    <dgm:cxn modelId="{406B82AE-7EA7-4AA6-A5B8-6A0261C70E42}" type="presParOf" srcId="{475E8244-C636-4822-84A0-E453B0433C2E}" destId="{EBF65870-8087-4790-93FC-186449ABA295}" srcOrd="0" destOrd="0" presId="urn:microsoft.com/office/officeart/2005/8/layout/vList3#1"/>
    <dgm:cxn modelId="{9962D3C1-C98E-430C-8FDD-3D5EBE6334F9}" type="presParOf" srcId="{475E8244-C636-4822-84A0-E453B0433C2E}" destId="{16D52163-DC94-4382-AAB6-748EADE0E65C}" srcOrd="1" destOrd="0" presId="urn:microsoft.com/office/officeart/2005/8/layout/vList3#1"/>
    <dgm:cxn modelId="{A7BB83C0-48C0-4261-9E7D-B4A851FFF497}" type="presParOf" srcId="{84817CBB-F564-4E19-8B32-5E798885853E}" destId="{5021A74E-1C5B-40DF-B483-9D9D51CDEA5F}" srcOrd="5" destOrd="0" presId="urn:microsoft.com/office/officeart/2005/8/layout/vList3#1"/>
    <dgm:cxn modelId="{1DD645A8-E7EF-41BC-B6FF-99300CB26781}" type="presParOf" srcId="{84817CBB-F564-4E19-8B32-5E798885853E}" destId="{0688F9A7-D1FA-4EFA-BDCF-1AEBD4EF8C8E}" srcOrd="6" destOrd="0" presId="urn:microsoft.com/office/officeart/2005/8/layout/vList3#1"/>
    <dgm:cxn modelId="{A42B2612-8B50-4CA4-9CD7-53BA230B2672}" type="presParOf" srcId="{0688F9A7-D1FA-4EFA-BDCF-1AEBD4EF8C8E}" destId="{1547F6A3-6149-4927-BCAF-84A16D015CED}" srcOrd="0" destOrd="0" presId="urn:microsoft.com/office/officeart/2005/8/layout/vList3#1"/>
    <dgm:cxn modelId="{20C81130-EC4C-4C4C-BADB-88265E1914E8}" type="presParOf" srcId="{0688F9A7-D1FA-4EFA-BDCF-1AEBD4EF8C8E}" destId="{036C7667-A280-4154-89CE-A1BE26D77577}" srcOrd="1" destOrd="0" presId="urn:microsoft.com/office/officeart/2005/8/layout/vList3#1"/>
    <dgm:cxn modelId="{E682A6F6-34A8-40BD-94C8-2AD1DA5C8332}" type="presParOf" srcId="{84817CBB-F564-4E19-8B32-5E798885853E}" destId="{449C9C48-0457-466E-B268-9555F36DBCFE}" srcOrd="7" destOrd="0" presId="urn:microsoft.com/office/officeart/2005/8/layout/vList3#1"/>
    <dgm:cxn modelId="{F7F4FA6B-A208-410D-A6F7-F2180B0CF9B9}" type="presParOf" srcId="{84817CBB-F564-4E19-8B32-5E798885853E}" destId="{8040A8F6-B304-4628-8DF6-F7D971671B6B}" srcOrd="8" destOrd="0" presId="urn:microsoft.com/office/officeart/2005/8/layout/vList3#1"/>
    <dgm:cxn modelId="{891E34A6-246E-4148-8457-A7280193C209}" type="presParOf" srcId="{8040A8F6-B304-4628-8DF6-F7D971671B6B}" destId="{041E2497-F1C4-44D6-8932-8482D68E6DD0}" srcOrd="0" destOrd="0" presId="urn:microsoft.com/office/officeart/2005/8/layout/vList3#1"/>
    <dgm:cxn modelId="{14656E42-7C40-4C18-9CB4-550F2BFB866F}" type="presParOf" srcId="{8040A8F6-B304-4628-8DF6-F7D971671B6B}" destId="{C95A671E-BB22-4125-B654-0EADEFC9E119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5EA7C-F259-43D1-A30B-97768C4B0411}">
      <dsp:nvSpPr>
        <dsp:cNvPr id="0" name=""/>
        <dsp:cNvSpPr/>
      </dsp:nvSpPr>
      <dsp:spPr>
        <a:xfrm rot="10800000">
          <a:off x="2059017" y="1502"/>
          <a:ext cx="7374339" cy="806284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Left" fov="1800000" zoom="91000">
            <a:rot lat="0" lon="1800000" rev="0"/>
          </a:camera>
          <a:lightRig rig="threePt" dir="t">
            <a:rot lat="0" lon="0" rev="20640000"/>
          </a:lightRig>
        </a:scene3d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549" tIns="106680" rIns="199136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kern="1200" smtClean="0"/>
            <a:t>First multi-indicator global university ranking</a:t>
          </a:r>
          <a:endParaRPr lang="zh-CN" altLang="en-US" sz="2800" kern="1200" dirty="0"/>
        </a:p>
      </dsp:txBody>
      <dsp:txXfrm rot="10800000">
        <a:off x="2260588" y="1502"/>
        <a:ext cx="7172768" cy="806284"/>
      </dsp:txXfrm>
    </dsp:sp>
    <dsp:sp modelId="{E832D55A-129A-4BBC-B1C9-6C35CDEF952B}">
      <dsp:nvSpPr>
        <dsp:cNvPr id="0" name=""/>
        <dsp:cNvSpPr/>
      </dsp:nvSpPr>
      <dsp:spPr>
        <a:xfrm>
          <a:off x="1655875" y="1502"/>
          <a:ext cx="806284" cy="80628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FCBD4BA-AD4D-4F55-B4F8-FEB5D1EC11C5}">
      <dsp:nvSpPr>
        <dsp:cNvPr id="0" name=""/>
        <dsp:cNvSpPr/>
      </dsp:nvSpPr>
      <dsp:spPr>
        <a:xfrm rot="10800000">
          <a:off x="2059017" y="1048468"/>
          <a:ext cx="7374339" cy="806284"/>
        </a:xfrm>
        <a:prstGeom prst="homePlat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Left" fov="1800000" zoom="91000">
            <a:rot lat="0" lon="1800000" rev="0"/>
          </a:camera>
          <a:lightRig rig="threePt" dir="t">
            <a:rot lat="0" lon="0" rev="20640000"/>
          </a:lightRig>
        </a:scene3d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549" tIns="106680" rIns="199136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kern="1200" dirty="0" smtClean="0"/>
            <a:t>Transparent and stable methodology</a:t>
          </a:r>
          <a:endParaRPr lang="zh-CN" altLang="en-US" sz="2800" kern="1200" dirty="0"/>
        </a:p>
      </dsp:txBody>
      <dsp:txXfrm rot="10800000">
        <a:off x="2260588" y="1048468"/>
        <a:ext cx="7172768" cy="806284"/>
      </dsp:txXfrm>
    </dsp:sp>
    <dsp:sp modelId="{C36F359E-18B1-44CC-B071-30A29F3154E6}">
      <dsp:nvSpPr>
        <dsp:cNvPr id="0" name=""/>
        <dsp:cNvSpPr/>
      </dsp:nvSpPr>
      <dsp:spPr>
        <a:xfrm>
          <a:off x="1655875" y="1048468"/>
          <a:ext cx="806284" cy="80628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6D52163-DC94-4382-AAB6-748EADE0E65C}">
      <dsp:nvSpPr>
        <dsp:cNvPr id="0" name=""/>
        <dsp:cNvSpPr/>
      </dsp:nvSpPr>
      <dsp:spPr>
        <a:xfrm rot="10800000">
          <a:off x="2059017" y="2095433"/>
          <a:ext cx="7374339" cy="806284"/>
        </a:xfrm>
        <a:prstGeom prst="homePlat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Left" fov="1800000" zoom="91000">
            <a:rot lat="0" lon="1800000" rev="0"/>
          </a:camera>
          <a:lightRig rig="threePt" dir="t">
            <a:rot lat="0" lon="0" rev="20640000"/>
          </a:lightRig>
        </a:scene3d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549" tIns="106680" rIns="199136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kern="1200" smtClean="0"/>
            <a:t>Objective indicators only</a:t>
          </a:r>
          <a:endParaRPr lang="zh-CN" altLang="en-US" sz="2800" kern="1200" dirty="0"/>
        </a:p>
      </dsp:txBody>
      <dsp:txXfrm rot="10800000">
        <a:off x="2260588" y="2095433"/>
        <a:ext cx="7172768" cy="806284"/>
      </dsp:txXfrm>
    </dsp:sp>
    <dsp:sp modelId="{EBF65870-8087-4790-93FC-186449ABA295}">
      <dsp:nvSpPr>
        <dsp:cNvPr id="0" name=""/>
        <dsp:cNvSpPr/>
      </dsp:nvSpPr>
      <dsp:spPr>
        <a:xfrm>
          <a:off x="1655875" y="2095433"/>
          <a:ext cx="806284" cy="80628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36C7667-A280-4154-89CE-A1BE26D77577}">
      <dsp:nvSpPr>
        <dsp:cNvPr id="0" name=""/>
        <dsp:cNvSpPr/>
      </dsp:nvSpPr>
      <dsp:spPr>
        <a:xfrm rot="10800000">
          <a:off x="2059017" y="3142399"/>
          <a:ext cx="7374339" cy="806284"/>
        </a:xfrm>
        <a:prstGeom prst="homePlat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Left" fov="1800000" zoom="91000">
            <a:rot lat="0" lon="1800000" rev="0"/>
          </a:camera>
          <a:lightRig rig="threePt" dir="t">
            <a:rot lat="0" lon="0" rev="20640000"/>
          </a:lightRig>
        </a:scene3d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549" tIns="106680" rIns="199136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kern="1200" smtClean="0"/>
            <a:t>Third-party data only</a:t>
          </a:r>
          <a:endParaRPr lang="zh-CN" altLang="en-US" sz="2800" kern="1200" dirty="0"/>
        </a:p>
      </dsp:txBody>
      <dsp:txXfrm rot="10800000">
        <a:off x="2260588" y="3142399"/>
        <a:ext cx="7172768" cy="806284"/>
      </dsp:txXfrm>
    </dsp:sp>
    <dsp:sp modelId="{1547F6A3-6149-4927-BCAF-84A16D015CED}">
      <dsp:nvSpPr>
        <dsp:cNvPr id="0" name=""/>
        <dsp:cNvSpPr/>
      </dsp:nvSpPr>
      <dsp:spPr>
        <a:xfrm>
          <a:off x="1655875" y="3142399"/>
          <a:ext cx="806284" cy="80628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95A671E-BB22-4125-B654-0EADEFC9E119}">
      <dsp:nvSpPr>
        <dsp:cNvPr id="0" name=""/>
        <dsp:cNvSpPr/>
      </dsp:nvSpPr>
      <dsp:spPr>
        <a:xfrm rot="10800000">
          <a:off x="2059017" y="4189365"/>
          <a:ext cx="7374339" cy="806284"/>
        </a:xfrm>
        <a:prstGeom prst="homePlat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Left" fov="1800000" zoom="91000">
            <a:rot lat="0" lon="1800000" rev="0"/>
          </a:camera>
          <a:lightRig rig="threePt" dir="t">
            <a:rot lat="0" lon="0" rev="20640000"/>
          </a:lightRig>
        </a:scene3d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549" tIns="106680" rIns="199136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kern="1200" smtClean="0"/>
            <a:t>Verifiable results</a:t>
          </a:r>
          <a:endParaRPr lang="zh-CN" altLang="en-US" sz="2800" kern="1200" dirty="0"/>
        </a:p>
      </dsp:txBody>
      <dsp:txXfrm rot="10800000">
        <a:off x="2260588" y="4189365"/>
        <a:ext cx="7172768" cy="806284"/>
      </dsp:txXfrm>
    </dsp:sp>
    <dsp:sp modelId="{041E2497-F1C4-44D6-8932-8482D68E6DD0}">
      <dsp:nvSpPr>
        <dsp:cNvPr id="0" name=""/>
        <dsp:cNvSpPr/>
      </dsp:nvSpPr>
      <dsp:spPr>
        <a:xfrm>
          <a:off x="1655875" y="4189365"/>
          <a:ext cx="806284" cy="80628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5EA7C-F259-43D1-A30B-97768C4B0411}">
      <dsp:nvSpPr>
        <dsp:cNvPr id="0" name=""/>
        <dsp:cNvSpPr/>
      </dsp:nvSpPr>
      <dsp:spPr>
        <a:xfrm rot="10800000">
          <a:off x="2107380" y="42"/>
          <a:ext cx="7565880" cy="806755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HeroicExtremeRightFacing" fov="1800000" zoom="82000">
            <a:rot lat="21594000" lon="19800000" rev="0"/>
          </a:camera>
          <a:lightRig rig="morning" dir="t">
            <a:rot lat="0" lon="0" rev="204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757" tIns="106680" rIns="199136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kern="1200" smtClean="0"/>
            <a:t>Reported by media in major countries</a:t>
          </a:r>
          <a:endParaRPr lang="zh-CN" altLang="en-US" sz="2800" kern="1200" dirty="0"/>
        </a:p>
      </dsp:txBody>
      <dsp:txXfrm rot="10800000">
        <a:off x="2309069" y="42"/>
        <a:ext cx="7364191" cy="806755"/>
      </dsp:txXfrm>
    </dsp:sp>
    <dsp:sp modelId="{E832D55A-129A-4BBC-B1C9-6C35CDEF952B}">
      <dsp:nvSpPr>
        <dsp:cNvPr id="0" name=""/>
        <dsp:cNvSpPr/>
      </dsp:nvSpPr>
      <dsp:spPr>
        <a:xfrm>
          <a:off x="1704002" y="42"/>
          <a:ext cx="806755" cy="80675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CBD4BA-AD4D-4F55-B4F8-FEB5D1EC11C5}">
      <dsp:nvSpPr>
        <dsp:cNvPr id="0" name=""/>
        <dsp:cNvSpPr/>
      </dsp:nvSpPr>
      <dsp:spPr>
        <a:xfrm rot="10800000">
          <a:off x="2107380" y="1047620"/>
          <a:ext cx="7565880" cy="806755"/>
        </a:xfrm>
        <a:prstGeom prst="homePlate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HeroicExtremeRightFacing" fov="1800000" zoom="82000">
            <a:rot lat="21594000" lon="19800000" rev="0"/>
          </a:camera>
          <a:lightRig rig="morning" dir="t">
            <a:rot lat="0" lon="0" rev="204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757" tIns="106680" rIns="199136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kern="1200" smtClean="0"/>
            <a:t>Cited by hundreds of universities</a:t>
          </a:r>
          <a:endParaRPr lang="en-US" altLang="zh-CN" sz="2800" kern="1200" dirty="0" smtClean="0"/>
        </a:p>
      </dsp:txBody>
      <dsp:txXfrm rot="10800000">
        <a:off x="2309069" y="1047620"/>
        <a:ext cx="7364191" cy="806755"/>
      </dsp:txXfrm>
    </dsp:sp>
    <dsp:sp modelId="{C36F359E-18B1-44CC-B071-30A29F3154E6}">
      <dsp:nvSpPr>
        <dsp:cNvPr id="0" name=""/>
        <dsp:cNvSpPr/>
      </dsp:nvSpPr>
      <dsp:spPr>
        <a:xfrm>
          <a:off x="1704002" y="1047620"/>
          <a:ext cx="806755" cy="80675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D52163-DC94-4382-AAB6-748EADE0E65C}">
      <dsp:nvSpPr>
        <dsp:cNvPr id="0" name=""/>
        <dsp:cNvSpPr/>
      </dsp:nvSpPr>
      <dsp:spPr>
        <a:xfrm rot="10800000">
          <a:off x="2107380" y="2095198"/>
          <a:ext cx="7565880" cy="806755"/>
        </a:xfrm>
        <a:prstGeom prst="homePlat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HeroicExtremeRightFacing" fov="1800000" zoom="82000">
            <a:rot lat="21594000" lon="19800000" rev="0"/>
          </a:camera>
          <a:lightRig rig="morning" dir="t">
            <a:rot lat="0" lon="0" rev="204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757" tIns="106680" rIns="199136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kern="1200" smtClean="0"/>
            <a:t>Concerned by Government officials</a:t>
          </a:r>
          <a:endParaRPr lang="zh-CN" altLang="en-US" sz="2800" kern="1200" dirty="0"/>
        </a:p>
      </dsp:txBody>
      <dsp:txXfrm rot="10800000">
        <a:off x="2309069" y="2095198"/>
        <a:ext cx="7364191" cy="806755"/>
      </dsp:txXfrm>
    </dsp:sp>
    <dsp:sp modelId="{EBF65870-8087-4790-93FC-186449ABA295}">
      <dsp:nvSpPr>
        <dsp:cNvPr id="0" name=""/>
        <dsp:cNvSpPr/>
      </dsp:nvSpPr>
      <dsp:spPr>
        <a:xfrm>
          <a:off x="1704002" y="2095198"/>
          <a:ext cx="806755" cy="80675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6C7667-A280-4154-89CE-A1BE26D77577}">
      <dsp:nvSpPr>
        <dsp:cNvPr id="0" name=""/>
        <dsp:cNvSpPr/>
      </dsp:nvSpPr>
      <dsp:spPr>
        <a:xfrm rot="10800000">
          <a:off x="2107380" y="3142776"/>
          <a:ext cx="7565880" cy="806755"/>
        </a:xfrm>
        <a:prstGeom prst="homePlate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HeroicExtremeRightFacing" fov="1800000" zoom="82000">
            <a:rot lat="21594000" lon="19800000" rev="0"/>
          </a:camera>
          <a:lightRig rig="morning" dir="t">
            <a:rot lat="0" lon="0" rev="204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757" tIns="106680" rIns="199136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kern="1200" smtClean="0"/>
            <a:t>Referenced by policy researchers</a:t>
          </a:r>
          <a:endParaRPr lang="zh-CN" altLang="en-US" sz="2800" kern="1200" dirty="0"/>
        </a:p>
      </dsp:txBody>
      <dsp:txXfrm rot="10800000">
        <a:off x="2309069" y="3142776"/>
        <a:ext cx="7364191" cy="806755"/>
      </dsp:txXfrm>
    </dsp:sp>
    <dsp:sp modelId="{1547F6A3-6149-4927-BCAF-84A16D015CED}">
      <dsp:nvSpPr>
        <dsp:cNvPr id="0" name=""/>
        <dsp:cNvSpPr/>
      </dsp:nvSpPr>
      <dsp:spPr>
        <a:xfrm>
          <a:off x="1704002" y="3142776"/>
          <a:ext cx="806755" cy="80675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5A671E-BB22-4125-B654-0EADEFC9E119}">
      <dsp:nvSpPr>
        <dsp:cNvPr id="0" name=""/>
        <dsp:cNvSpPr/>
      </dsp:nvSpPr>
      <dsp:spPr>
        <a:xfrm rot="10800000">
          <a:off x="2107380" y="4190353"/>
          <a:ext cx="7565880" cy="806755"/>
        </a:xfrm>
        <a:prstGeom prst="homePlat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HeroicExtremeRightFacing" fov="1800000" zoom="82000">
            <a:rot lat="21594000" lon="19800000" rev="0"/>
          </a:camera>
          <a:lightRig rig="morning" dir="t">
            <a:rot lat="0" lon="0" rev="204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757" tIns="106680" rIns="199136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kern="1200" smtClean="0"/>
            <a:t> Used by students and their parents</a:t>
          </a:r>
          <a:r>
            <a:rPr lang="en-US" altLang="zh-CN" sz="2800" kern="1200" dirty="0" smtClean="0"/>
            <a:t>?!</a:t>
          </a:r>
          <a:endParaRPr lang="zh-CN" altLang="en-US" sz="2800" kern="1200" dirty="0"/>
        </a:p>
      </dsp:txBody>
      <dsp:txXfrm rot="10800000">
        <a:off x="2309069" y="4190353"/>
        <a:ext cx="7364191" cy="806755"/>
      </dsp:txXfrm>
    </dsp:sp>
    <dsp:sp modelId="{041E2497-F1C4-44D6-8932-8482D68E6DD0}">
      <dsp:nvSpPr>
        <dsp:cNvPr id="0" name=""/>
        <dsp:cNvSpPr/>
      </dsp:nvSpPr>
      <dsp:spPr>
        <a:xfrm>
          <a:off x="1704002" y="4190353"/>
          <a:ext cx="806755" cy="80675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004" cy="496824"/>
          </a:xfrm>
          <a:prstGeom prst="rect">
            <a:avLst/>
          </a:prstGeom>
        </p:spPr>
        <p:txBody>
          <a:bodyPr vert="horz" lIns="96014" tIns="48007" rIns="96014" bIns="48007" rtlCol="0"/>
          <a:lstStyle>
            <a:lvl1pPr algn="l">
              <a:defRPr sz="13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464" y="1"/>
            <a:ext cx="2972004" cy="496824"/>
          </a:xfrm>
          <a:prstGeom prst="rect">
            <a:avLst/>
          </a:prstGeom>
        </p:spPr>
        <p:txBody>
          <a:bodyPr vert="horz" lIns="96014" tIns="48007" rIns="96014" bIns="48007" rtlCol="0"/>
          <a:lstStyle>
            <a:lvl1pPr algn="r">
              <a:defRPr sz="1300" smtClean="0"/>
            </a:lvl1pPr>
          </a:lstStyle>
          <a:p>
            <a:pPr>
              <a:defRPr/>
            </a:pPr>
            <a:fld id="{F2DF7532-DAC9-4FF6-BA7A-34BCA23A9249}" type="datetimeFigureOut">
              <a:rPr lang="zh-CN" altLang="en-US"/>
              <a:pPr>
                <a:defRPr/>
              </a:pPr>
              <a:t>2012-09-30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2" y="9448909"/>
            <a:ext cx="2972004" cy="496824"/>
          </a:xfrm>
          <a:prstGeom prst="rect">
            <a:avLst/>
          </a:prstGeom>
        </p:spPr>
        <p:txBody>
          <a:bodyPr vert="horz" lIns="96014" tIns="48007" rIns="96014" bIns="48007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464" y="9448909"/>
            <a:ext cx="2972004" cy="496824"/>
          </a:xfrm>
          <a:prstGeom prst="rect">
            <a:avLst/>
          </a:prstGeom>
        </p:spPr>
        <p:txBody>
          <a:bodyPr vert="horz" lIns="96014" tIns="48007" rIns="96014" bIns="48007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2A179621-B409-4214-8A1B-348D1BAAE06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4204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004" cy="496824"/>
          </a:xfrm>
          <a:prstGeom prst="rect">
            <a:avLst/>
          </a:prstGeom>
        </p:spPr>
        <p:txBody>
          <a:bodyPr vert="horz" lIns="96014" tIns="48007" rIns="96014" bIns="4800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464" y="1"/>
            <a:ext cx="2972004" cy="496824"/>
          </a:xfrm>
          <a:prstGeom prst="rect">
            <a:avLst/>
          </a:prstGeom>
        </p:spPr>
        <p:txBody>
          <a:bodyPr vert="horz" lIns="96014" tIns="48007" rIns="96014" bIns="4800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8F6DDAED-EB2C-42A9-BB5A-39C1D76640CE}" type="datetimeFigureOut">
              <a:rPr lang="zh-CN" altLang="en-US"/>
              <a:pPr>
                <a:defRPr/>
              </a:pPr>
              <a:t>2012-09-30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14" tIns="48007" rIns="96014" bIns="48007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495" y="4724455"/>
            <a:ext cx="5487013" cy="4476043"/>
          </a:xfrm>
          <a:prstGeom prst="rect">
            <a:avLst/>
          </a:prstGeom>
        </p:spPr>
        <p:txBody>
          <a:bodyPr vert="horz" lIns="96014" tIns="48007" rIns="96014" bIns="48007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2" y="9448909"/>
            <a:ext cx="2972004" cy="496824"/>
          </a:xfrm>
          <a:prstGeom prst="rect">
            <a:avLst/>
          </a:prstGeom>
        </p:spPr>
        <p:txBody>
          <a:bodyPr vert="horz" lIns="96014" tIns="48007" rIns="96014" bIns="4800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464" y="9448909"/>
            <a:ext cx="2972004" cy="496824"/>
          </a:xfrm>
          <a:prstGeom prst="rect">
            <a:avLst/>
          </a:prstGeom>
        </p:spPr>
        <p:txBody>
          <a:bodyPr vert="horz" lIns="96014" tIns="48007" rIns="96014" bIns="4800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BD81DA74-8BA7-4E7C-AA01-901ADD54967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7945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z="2100" dirty="0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F5565A-68DA-487B-BE86-98388BE064A4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29B1DA-63EC-4856-BD64-C2CE71F9E10C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  <a:defRPr/>
            </a:pPr>
            <a:endParaRPr lang="zh-CN" altLang="en-US" sz="2100" dirty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B1B345-9A37-47AE-91E0-2EC1BD22A841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z="1800" dirty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4E1619-8F81-48B4-B87D-4D578C2131C9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z="1800" dirty="0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4E1619-8F81-48B4-B87D-4D578C2131C9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zh-CN" sz="1600" dirty="0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8F721F-205E-45D3-905E-D415AAFDD1D9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zh-CN" sz="1600" dirty="0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78C19B-5D12-4228-828D-4D695ABD1972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81DA74-8BA7-4E7C-AA01-901ADD549678}" type="slidenum">
              <a:rPr lang="zh-CN" altLang="en-US" smtClean="0"/>
              <a:pPr>
                <a:defRPr/>
              </a:pPr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29B1DA-63EC-4856-BD64-C2CE71F9E10C}" type="slidenum">
              <a:rPr lang="zh-CN" altLang="en-US" smtClean="0"/>
              <a:pPr>
                <a:defRPr/>
              </a:pPr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81DA74-8BA7-4E7C-AA01-901ADD549678}" type="slidenum">
              <a:rPr lang="zh-CN" altLang="en-US" smtClean="0"/>
              <a:pPr>
                <a:defRPr/>
              </a:pPr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60"/>
              </a:spcBef>
            </a:pPr>
            <a:endParaRPr lang="zh-CN" altLang="en-US" sz="1600" dirty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000942-6BD9-4C8E-8FAD-FA3CB5D602E8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z="1800" dirty="0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4E1619-8F81-48B4-B87D-4D578C2131C9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60"/>
              </a:spcBef>
            </a:pPr>
            <a:endParaRPr lang="zh-CN" altLang="en-US" sz="1600" dirty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000942-6BD9-4C8E-8FAD-FA3CB5D602E8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29B1DA-63EC-4856-BD64-C2CE71F9E10C}" type="slidenum">
              <a:rPr lang="zh-CN" altLang="en-US" smtClean="0"/>
              <a:pPr>
                <a:defRPr/>
              </a:pPr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z="1800" dirty="0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4E1619-8F81-48B4-B87D-4D578C2131C9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z="1800" dirty="0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4E1619-8F81-48B4-B87D-4D578C2131C9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0665">
              <a:defRPr/>
            </a:pPr>
            <a:endParaRPr lang="zh-CN" altLang="en-US" sz="1600" dirty="0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4E1619-8F81-48B4-B87D-4D578C2131C9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z="1800" dirty="0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4E1619-8F81-48B4-B87D-4D578C2131C9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z="1800" dirty="0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4E1619-8F81-48B4-B87D-4D578C2131C9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A03D38-C09E-4340-9674-24114F09A23B}" type="slidenum">
              <a:rPr lang="zh-CN" altLang="en-US" smtClean="0"/>
              <a:pPr>
                <a:defRPr/>
              </a:pPr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968F7-7B20-4B3A-A13C-3C43D031AC92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29B1DA-63EC-4856-BD64-C2CE71F9E10C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z="1800" dirty="0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4E1619-8F81-48B4-B87D-4D578C2131C9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z="1800" dirty="0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4E1619-8F81-48B4-B87D-4D578C2131C9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z="1800" dirty="0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4E1619-8F81-48B4-B87D-4D578C2131C9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z="1600" dirty="0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B6D394-3256-4AB5-81D6-967C47B6DBDB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z="1600" dirty="0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3B97C4-83FA-4843-8F35-681EAE13C9A5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15F57-4CC9-4A17-8B10-350D636345D5}" type="datetimeFigureOut">
              <a:rPr lang="zh-CN" altLang="en-US"/>
              <a:pPr>
                <a:defRPr/>
              </a:pPr>
              <a:t>2012-09-30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93720-E25F-424B-B7A4-FF95420441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D1025-A38C-486E-AF82-5798DE8D508B}" type="datetimeFigureOut">
              <a:rPr lang="zh-CN" altLang="en-US"/>
              <a:pPr>
                <a:defRPr/>
              </a:pPr>
              <a:t>2012-09-30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E834C-5E9F-4A6F-B28A-0309DFBD3D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62E4E-2006-4858-A10B-21F15FCF876C}" type="datetimeFigureOut">
              <a:rPr lang="zh-CN" altLang="en-US"/>
              <a:pPr>
                <a:defRPr/>
              </a:pPr>
              <a:t>2012-09-30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6AFF9-376F-4341-A91E-1EF8A26C5A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31640" y="143763"/>
            <a:ext cx="7211144" cy="980981"/>
          </a:xfrm>
        </p:spPr>
        <p:txBody>
          <a:bodyPr anchor="b"/>
          <a:lstStyle>
            <a:lvl1pPr algn="l">
              <a:defRPr b="1">
                <a:solidFill>
                  <a:srgbClr val="6600CC"/>
                </a:solidFill>
                <a:latin typeface="Franklin Gothic Medium" pitchFamily="34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7AD37-843B-4448-BC3C-4B069DC11291}" type="datetimeFigureOut">
              <a:rPr lang="zh-CN" altLang="en-US"/>
              <a:pPr>
                <a:defRPr/>
              </a:pPr>
              <a:t>2012-09-30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18C09-94FC-4FB3-B1C1-61654C19ED7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" name="Picture 2" descr="Academic Ranking of World Universiti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7" y="116632"/>
            <a:ext cx="1224136" cy="117013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CA599-4635-44D8-BAD0-5C2BE65DC83C}" type="datetimeFigureOut">
              <a:rPr lang="zh-CN" altLang="en-US"/>
              <a:pPr>
                <a:defRPr/>
              </a:pPr>
              <a:t>2012-09-30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F3F0D-F45A-4527-AE2D-4E587051E77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C9AAE-713C-4150-8760-7001F5D3AB52}" type="datetimeFigureOut">
              <a:rPr lang="zh-CN" altLang="en-US"/>
              <a:pPr>
                <a:defRPr/>
              </a:pPr>
              <a:t>2012-09-30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0208F-0002-4771-B7BD-CFB4EAB335E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6F10B-938F-4B9D-A27D-A84359F4BAD8}" type="datetimeFigureOut">
              <a:rPr lang="zh-CN" altLang="en-US"/>
              <a:pPr>
                <a:defRPr/>
              </a:pPr>
              <a:t>2012-09-30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1EA2-29C6-4817-9523-1193432D984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3EF3D-B3C7-4C6A-90B7-8637A918E098}" type="datetimeFigureOut">
              <a:rPr lang="zh-CN" altLang="en-US"/>
              <a:pPr>
                <a:defRPr/>
              </a:pPr>
              <a:t>2012-09-30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7C45D-7CDD-4BAF-8C27-92071657FB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C219F-C008-4E49-B3EA-E020E8A2EA7F}" type="datetimeFigureOut">
              <a:rPr lang="zh-CN" altLang="en-US"/>
              <a:pPr>
                <a:defRPr/>
              </a:pPr>
              <a:t>2012-09-30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F134A-C11C-4EA2-8FB8-AFA62A1A05E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5" name="Picture 2" descr="Academic Ranking of World Universiti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7" y="116632"/>
            <a:ext cx="1224136" cy="117013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787FC-5D0D-466D-B83B-1CE13451472C}" type="datetimeFigureOut">
              <a:rPr lang="zh-CN" altLang="en-US"/>
              <a:pPr>
                <a:defRPr/>
              </a:pPr>
              <a:t>2012-09-30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BF96A-3DDB-4168-AE37-F6503E5FE2D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FC5CA-5C05-4D39-808E-7FA7F8920662}" type="datetimeFigureOut">
              <a:rPr lang="zh-CN" altLang="en-US"/>
              <a:pPr>
                <a:defRPr/>
              </a:pPr>
              <a:t>2012-09-30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6EF30-319A-4FAD-8584-1CF30D455F9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ADF6001-1E25-4946-8668-DE55A0D14917}" type="datetimeFigureOut">
              <a:rPr lang="zh-CN" altLang="en-US"/>
              <a:pPr>
                <a:defRPr/>
              </a:pPr>
              <a:t>2012-09-30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550791B-FE99-45F7-8944-85E7F92FB4C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ctrTitle"/>
          </p:nvPr>
        </p:nvSpPr>
        <p:spPr>
          <a:xfrm>
            <a:off x="214282" y="548680"/>
            <a:ext cx="8786812" cy="149050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altLang="zh-CN" sz="4000" b="1" dirty="0" smtClean="0">
                <a:solidFill>
                  <a:srgbClr val="3333FF"/>
                </a:solidFill>
                <a:latin typeface="Cambria Math" pitchFamily="18" charset="0"/>
                <a:ea typeface="Cambria Math" pitchFamily="18" charset="0"/>
              </a:rPr>
              <a:t>Academic Ranking of World Universities</a:t>
            </a:r>
            <a:endParaRPr lang="zh-CN" altLang="en-US" sz="3600" b="1" spc="-100" dirty="0" smtClean="0">
              <a:solidFill>
                <a:srgbClr val="C00000"/>
              </a:solidFill>
              <a:latin typeface="Cambria Math" pitchFamily="18" charset="0"/>
            </a:endParaRPr>
          </a:p>
        </p:txBody>
      </p:sp>
      <p:pic>
        <p:nvPicPr>
          <p:cNvPr id="74754" name="Picture 2" descr="Academic Ranking of World Universiti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132856"/>
            <a:ext cx="3314584" cy="3168353"/>
          </a:xfrm>
          <a:prstGeom prst="rect">
            <a:avLst/>
          </a:prstGeom>
          <a:noFill/>
        </p:spPr>
      </p:pic>
      <p:sp>
        <p:nvSpPr>
          <p:cNvPr id="7" name="标题 1"/>
          <p:cNvSpPr txBox="1">
            <a:spLocks/>
          </p:cNvSpPr>
          <p:nvPr/>
        </p:nvSpPr>
        <p:spPr bwMode="auto">
          <a:xfrm>
            <a:off x="323528" y="5661248"/>
            <a:ext cx="868595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600"/>
              </a:spcBef>
              <a:defRPr/>
            </a:pPr>
            <a:r>
              <a:rPr lang="en-US" altLang="zh-CN" b="1" dirty="0" smtClean="0">
                <a:solidFill>
                  <a:srgbClr val="3333FF"/>
                </a:solidFill>
                <a:latin typeface="Cambria Math" pitchFamily="18" charset="0"/>
                <a:ea typeface="Cambria Math" pitchFamily="18" charset="0"/>
                <a:cs typeface="+mj-cs"/>
              </a:rPr>
              <a:t>18 October 2012</a:t>
            </a:r>
            <a:endParaRPr kumimoji="0" lang="zh-CN" altLang="en-US" b="1" i="0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Cambria Math" pitchFamily="18" charset="0"/>
              <a:ea typeface="+mj-ea"/>
              <a:cs typeface="+mj-cs"/>
            </a:endParaRPr>
          </a:p>
        </p:txBody>
      </p:sp>
      <p:sp>
        <p:nvSpPr>
          <p:cNvPr id="8" name="副标题 2"/>
          <p:cNvSpPr>
            <a:spLocks noGrp="1"/>
          </p:cNvSpPr>
          <p:nvPr>
            <p:ph type="subTitle" idx="1"/>
          </p:nvPr>
        </p:nvSpPr>
        <p:spPr>
          <a:xfrm>
            <a:off x="3926144" y="3140968"/>
            <a:ext cx="5081054" cy="1656184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n-US" altLang="zh-CN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Prof.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Nian</a:t>
            </a:r>
            <a:r>
              <a:rPr lang="en-US" altLang="zh-CN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altLang="zh-CN" sz="2000" b="1" dirty="0" err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Cai</a:t>
            </a:r>
            <a:r>
              <a:rPr lang="en-US" altLang="zh-CN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 LIU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CN" sz="18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en-US" altLang="zh-CN" sz="18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altLang="zh-CN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Director, Center for World-Class Universities</a:t>
            </a:r>
            <a:br>
              <a:rPr lang="en-US" altLang="zh-CN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altLang="zh-CN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Dean, Graduate School of Education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CN" sz="20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Shanghai Jiao Tong University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ctrTitle"/>
          </p:nvPr>
        </p:nvSpPr>
        <p:spPr>
          <a:xfrm>
            <a:off x="3960067" y="2276872"/>
            <a:ext cx="5075012" cy="1470025"/>
          </a:xfrm>
        </p:spPr>
        <p:txBody>
          <a:bodyPr/>
          <a:lstStyle/>
          <a:p>
            <a:r>
              <a:rPr lang="en-US" altLang="zh-CN" sz="5400" b="1" i="1" dirty="0" smtClean="0">
                <a:solidFill>
                  <a:srgbClr val="CC9900"/>
                </a:solidFill>
                <a:latin typeface="Franklin Gothic Medium" pitchFamily="34" charset="0"/>
              </a:rPr>
              <a:t>METHODOLOGY</a:t>
            </a:r>
            <a:endParaRPr lang="zh-CN" altLang="en-US" sz="5400" b="1" i="1" dirty="0" smtClean="0">
              <a:solidFill>
                <a:srgbClr val="CC9900"/>
              </a:solidFill>
              <a:latin typeface="Franklin Gothic Medium" pitchFamily="34" charset="0"/>
            </a:endParaRPr>
          </a:p>
        </p:txBody>
      </p:sp>
      <p:pic>
        <p:nvPicPr>
          <p:cNvPr id="4" name="Picture 2" descr="Academic Ranking of World Universiti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556792"/>
            <a:ext cx="3314584" cy="31683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612257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>
          <a:xfrm>
            <a:off x="1609278" y="-27384"/>
            <a:ext cx="7715250" cy="1000125"/>
          </a:xfrm>
        </p:spPr>
        <p:txBody>
          <a:bodyPr lIns="0" rIns="0" anchor="b"/>
          <a:lstStyle/>
          <a:p>
            <a:pPr eaLnBrk="1" hangingPunct="1"/>
            <a:r>
              <a:rPr lang="en-US" altLang="zh-CN" sz="3600" dirty="0">
                <a:solidFill>
                  <a:srgbClr val="7030A0"/>
                </a:solidFill>
              </a:rPr>
              <a:t>Selection of Universities</a:t>
            </a:r>
            <a:endParaRPr lang="en-US" altLang="zh-CN" sz="3600" b="1" dirty="0" smtClean="0">
              <a:solidFill>
                <a:srgbClr val="7030A0"/>
              </a:solidFill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00034" y="1500174"/>
            <a:ext cx="807244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6225" indent="-276225">
              <a:spcBef>
                <a:spcPts val="60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en-US" altLang="zh-CN" sz="2400" b="1" dirty="0" smtClean="0">
                <a:latin typeface="Franklin Gothic Book" pitchFamily="34" charset="0"/>
              </a:rPr>
              <a:t>Any university that has any Nobel Laureates, Fields Medals, Highly Cited Researchers, or papers in </a:t>
            </a:r>
            <a:r>
              <a:rPr lang="en-US" altLang="zh-CN" sz="2400" b="1" i="1" dirty="0" smtClean="0">
                <a:latin typeface="Franklin Gothic Book" pitchFamily="34" charset="0"/>
              </a:rPr>
              <a:t>Nature</a:t>
            </a:r>
            <a:r>
              <a:rPr lang="en-US" altLang="zh-CN" sz="2400" b="1" dirty="0" smtClean="0">
                <a:latin typeface="Franklin Gothic Book" pitchFamily="34" charset="0"/>
              </a:rPr>
              <a:t> or </a:t>
            </a:r>
            <a:r>
              <a:rPr lang="en-US" altLang="zh-CN" sz="2400" b="1" i="1" dirty="0" smtClean="0">
                <a:latin typeface="Franklin Gothic Book" pitchFamily="34" charset="0"/>
              </a:rPr>
              <a:t>Science</a:t>
            </a:r>
          </a:p>
          <a:p>
            <a:pPr marL="276225" indent="-276225">
              <a:spcBef>
                <a:spcPts val="60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en-US" altLang="zh-CN" sz="2400" b="1" dirty="0" smtClean="0">
                <a:solidFill>
                  <a:srgbClr val="7030A0"/>
                </a:solidFill>
                <a:latin typeface="Franklin Gothic Book" pitchFamily="34" charset="0"/>
              </a:rPr>
              <a:t>Universities with significant amount of papers indexed by Citation Indexes of Thomson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00034" y="3594099"/>
            <a:ext cx="1785937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CN" sz="2000" b="1" smtClean="0">
                <a:latin typeface="Franklin Gothic Medium" pitchFamily="34" charset="0"/>
              </a:rPr>
              <a:t>Number of universities scanned</a:t>
            </a:r>
            <a:endParaRPr lang="en-US" altLang="zh-CN" sz="2000" b="1" dirty="0">
              <a:latin typeface="Franklin Gothic Medium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altLang="zh-CN" sz="3600" b="1" smtClean="0">
                <a:latin typeface="Franklin Gothic Medium" pitchFamily="34" charset="0"/>
              </a:rPr>
              <a:t>&gt; 2000</a:t>
            </a:r>
            <a:endParaRPr lang="en-US" altLang="zh-CN" sz="3600" b="1" dirty="0">
              <a:latin typeface="Franklin Gothic Medium" pitchFamily="34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643159" y="3286124"/>
            <a:ext cx="1643062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CN" sz="2000" b="1" smtClean="0">
                <a:latin typeface="Franklin Gothic Medium" pitchFamily="34" charset="0"/>
              </a:rPr>
              <a:t>Number of universities actually ranked </a:t>
            </a:r>
            <a:endParaRPr lang="en-US" altLang="zh-CN" sz="2000" b="1" dirty="0">
              <a:latin typeface="Franklin Gothic Medium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altLang="zh-CN" sz="3600" b="1" smtClean="0">
                <a:latin typeface="Franklin Gothic Medium" pitchFamily="34" charset="0"/>
              </a:rPr>
              <a:t>1200  </a:t>
            </a:r>
            <a:endParaRPr lang="en-US" altLang="zh-CN" sz="3600" b="1" dirty="0">
              <a:latin typeface="Franklin Gothic Medium" pitchFamily="34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643409" y="3546474"/>
            <a:ext cx="2286000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CN" sz="2000" b="1" dirty="0" smtClean="0">
                <a:latin typeface="Franklin Gothic Medium" pitchFamily="34" charset="0"/>
              </a:rPr>
              <a:t>Number of universities published</a:t>
            </a:r>
            <a:endParaRPr lang="en-US" altLang="zh-CN" sz="2000" b="1" dirty="0">
              <a:latin typeface="Franklin Gothic Medium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altLang="zh-CN" sz="3600" b="1" dirty="0" smtClean="0">
                <a:solidFill>
                  <a:schemeClr val="accent1"/>
                </a:solidFill>
                <a:latin typeface="Franklin Gothic Medium" pitchFamily="34" charset="0"/>
              </a:rPr>
              <a:t>Top 500</a:t>
            </a:r>
            <a:endParaRPr lang="en-US" altLang="zh-CN" sz="3600" b="1" dirty="0">
              <a:solidFill>
                <a:schemeClr val="accent1"/>
              </a:solidFill>
              <a:latin typeface="Franklin Gothic Medium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altLang="zh-CN" sz="3600" b="1" dirty="0" smtClean="0">
                <a:solidFill>
                  <a:srgbClr val="7030A0"/>
                </a:solidFill>
                <a:latin typeface="Franklin Gothic Medium" pitchFamily="34" charset="0"/>
              </a:rPr>
              <a:t>Top 200</a:t>
            </a:r>
            <a:endParaRPr lang="en-US" altLang="zh-CN" sz="3600" b="1" dirty="0">
              <a:solidFill>
                <a:srgbClr val="7030A0"/>
              </a:solidFill>
              <a:latin typeface="Franklin Gothic Medium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altLang="zh-CN" sz="3600" b="1" dirty="0" smtClean="0">
                <a:solidFill>
                  <a:srgbClr val="7030A0"/>
                </a:solidFill>
                <a:latin typeface="Franklin Gothic Medium" pitchFamily="34" charset="0"/>
              </a:rPr>
              <a:t>Top 200</a:t>
            </a:r>
            <a:endParaRPr lang="en-US" altLang="zh-CN" sz="3600" b="1" dirty="0">
              <a:solidFill>
                <a:srgbClr val="7030A0"/>
              </a:solidFill>
              <a:latin typeface="Franklin Gothic Medium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715096" y="4668836"/>
            <a:ext cx="2286000" cy="16827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2400"/>
              </a:spcAft>
              <a:defRPr/>
            </a:pPr>
            <a:r>
              <a:rPr lang="en-US" altLang="zh-CN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ARWU</a:t>
            </a:r>
          </a:p>
          <a:p>
            <a:pPr fontAlgn="auto">
              <a:spcBef>
                <a:spcPts val="0"/>
              </a:spcBef>
              <a:spcAft>
                <a:spcPts val="2400"/>
              </a:spcAft>
              <a:defRPr/>
            </a:pPr>
            <a:r>
              <a:rPr lang="en-US" altLang="zh-CN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ARWU-FIELD</a:t>
            </a:r>
          </a:p>
          <a:p>
            <a:pPr fontAlgn="auto">
              <a:spcBef>
                <a:spcPts val="0"/>
              </a:spcBef>
              <a:spcAft>
                <a:spcPts val="2400"/>
              </a:spcAft>
              <a:defRPr/>
            </a:pPr>
            <a:r>
              <a:rPr lang="en-US" altLang="zh-CN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ARWU-SUBJECT</a:t>
            </a:r>
          </a:p>
        </p:txBody>
      </p:sp>
      <p:sp>
        <p:nvSpPr>
          <p:cNvPr id="16" name="右箭头 15"/>
          <p:cNvSpPr/>
          <p:nvPr/>
        </p:nvSpPr>
        <p:spPr>
          <a:xfrm>
            <a:off x="2214534" y="4311649"/>
            <a:ext cx="571500" cy="285750"/>
          </a:xfrm>
          <a:prstGeom prst="rightArrow">
            <a:avLst/>
          </a:prstGeom>
          <a:gradFill flip="none" rotWithShape="1">
            <a:gsLst>
              <a:gs pos="0">
                <a:schemeClr val="dk1">
                  <a:tint val="66000"/>
                  <a:satMod val="160000"/>
                </a:schemeClr>
              </a:gs>
              <a:gs pos="50000">
                <a:schemeClr val="dk1">
                  <a:tint val="44500"/>
                  <a:satMod val="160000"/>
                </a:schemeClr>
              </a:gs>
              <a:gs pos="100000">
                <a:schemeClr val="dk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右箭头 16"/>
          <p:cNvSpPr/>
          <p:nvPr/>
        </p:nvSpPr>
        <p:spPr>
          <a:xfrm>
            <a:off x="1571596" y="5311774"/>
            <a:ext cx="2857500" cy="428625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1" grpId="0"/>
      <p:bldP spid="12" grpId="0"/>
      <p:bldP spid="13" grpId="0"/>
      <p:bldP spid="15" grpId="0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1681264" y="-19404"/>
            <a:ext cx="7715272" cy="1000132"/>
          </a:xfrm>
        </p:spPr>
        <p:txBody>
          <a:bodyPr lIns="0" rIns="0" anchor="b" anchorCtr="0"/>
          <a:lstStyle/>
          <a:p>
            <a:pPr eaLnBrk="1" hangingPunct="1"/>
            <a:r>
              <a:rPr lang="en-US" altLang="zh-CN" sz="3600" dirty="0">
                <a:solidFill>
                  <a:srgbClr val="7030A0"/>
                </a:solidFill>
              </a:rPr>
              <a:t>Criteria and Weights of </a:t>
            </a:r>
            <a:r>
              <a:rPr lang="en-US" altLang="zh-CN" sz="3600" dirty="0">
                <a:solidFill>
                  <a:srgbClr val="3366FF"/>
                </a:solidFill>
              </a:rPr>
              <a:t>ARWU</a:t>
            </a:r>
            <a:endParaRPr lang="zh-CN" altLang="en-US" sz="3600" b="1" dirty="0" smtClean="0">
              <a:solidFill>
                <a:srgbClr val="3366FF"/>
              </a:solidFill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5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1438134"/>
              </p:ext>
            </p:extLst>
          </p:nvPr>
        </p:nvGraphicFramePr>
        <p:xfrm>
          <a:off x="466725" y="1268760"/>
          <a:ext cx="8353746" cy="4824537"/>
        </p:xfrm>
        <a:graphic>
          <a:graphicData uri="http://schemas.openxmlformats.org/drawingml/2006/table">
            <a:tbl>
              <a:tblPr firstRow="1" firstCol="1">
                <a:tableStyleId>{125E5076-3810-47DD-B79F-674D7AD40C01}</a:tableStyleId>
              </a:tblPr>
              <a:tblGrid>
                <a:gridCol w="1440979"/>
                <a:gridCol w="4824536"/>
                <a:gridCol w="1008112"/>
                <a:gridCol w="1080119"/>
              </a:tblGrid>
              <a:tr h="673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bg1"/>
                          </a:solidFill>
                          <a:latin typeface="Franklin Gothic Medium" pitchFamily="34" charset="0"/>
                          <a:ea typeface="宋体"/>
                          <a:cs typeface="Times New Roman" pitchFamily="18" charset="0"/>
                        </a:rPr>
                        <a:t>Criteria</a:t>
                      </a:r>
                      <a:endParaRPr lang="zh-CN" sz="2000" kern="100" dirty="0">
                        <a:solidFill>
                          <a:schemeClr val="bg1"/>
                        </a:solidFill>
                        <a:latin typeface="Franklin Gothic Medium" pitchFamily="34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077" marR="6077" marT="6077" marB="60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bg1"/>
                          </a:solidFill>
                          <a:latin typeface="Franklin Gothic Medium" pitchFamily="34" charset="0"/>
                          <a:ea typeface="宋体"/>
                          <a:cs typeface="Times New Roman" pitchFamily="18" charset="0"/>
                        </a:rPr>
                        <a:t>Indicator</a:t>
                      </a:r>
                      <a:endParaRPr lang="zh-CN" sz="2000" kern="100" dirty="0">
                        <a:solidFill>
                          <a:schemeClr val="bg1"/>
                        </a:solidFill>
                        <a:latin typeface="Franklin Gothic Medium" pitchFamily="34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077" marR="6077" marT="6077" marB="60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bg1"/>
                          </a:solidFill>
                          <a:latin typeface="Franklin Gothic Medium" pitchFamily="34" charset="0"/>
                          <a:ea typeface="宋体"/>
                          <a:cs typeface="Times New Roman" pitchFamily="18" charset="0"/>
                        </a:rPr>
                        <a:t>Code</a:t>
                      </a:r>
                      <a:endParaRPr lang="zh-CN" sz="2000" kern="100" dirty="0">
                        <a:solidFill>
                          <a:schemeClr val="bg1"/>
                        </a:solidFill>
                        <a:latin typeface="Franklin Gothic Medium" pitchFamily="34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077" marR="6077" marT="6077" marB="60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bg1"/>
                          </a:solidFill>
                          <a:latin typeface="Franklin Gothic Medium" pitchFamily="34" charset="0"/>
                          <a:ea typeface="宋体"/>
                          <a:cs typeface="Times New Roman" pitchFamily="18" charset="0"/>
                        </a:rPr>
                        <a:t>Weight</a:t>
                      </a:r>
                      <a:endParaRPr lang="zh-CN" sz="2000" kern="100" dirty="0">
                        <a:solidFill>
                          <a:schemeClr val="bg1"/>
                        </a:solidFill>
                        <a:latin typeface="Franklin Gothic Medium" pitchFamily="34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077" marR="6077" marT="6077" marB="60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1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smtClean="0">
                          <a:solidFill>
                            <a:schemeClr val="bg1"/>
                          </a:solidFill>
                          <a:latin typeface="Franklin Gothic Book" pitchFamily="34" charset="0"/>
                          <a:ea typeface="宋体"/>
                          <a:cs typeface="Times New Roman" pitchFamily="18" charset="0"/>
                        </a:rPr>
                        <a:t>Quality of Education</a:t>
                      </a:r>
                      <a:endParaRPr lang="zh-CN" sz="2000" kern="100" dirty="0">
                        <a:solidFill>
                          <a:schemeClr val="bg1"/>
                        </a:solidFill>
                        <a:latin typeface="Franklin Gothic Book" pitchFamily="34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077" marR="6077" marT="6077" marB="60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spcAft>
                          <a:spcPts val="0"/>
                        </a:spcAft>
                      </a:pPr>
                      <a:r>
                        <a:rPr lang="en-US" sz="2000" kern="0" smtClean="0">
                          <a:solidFill>
                            <a:schemeClr val="bg1"/>
                          </a:solidFill>
                          <a:latin typeface="Franklin Gothic Book" pitchFamily="34" charset="0"/>
                          <a:ea typeface="宋体"/>
                          <a:cs typeface="Times New Roman" pitchFamily="18" charset="0"/>
                        </a:rPr>
                        <a:t>Alumni of an institution winning Nobel Prizes and Fields Medals</a:t>
                      </a:r>
                      <a:endParaRPr lang="zh-CN" sz="2000" kern="100" dirty="0">
                        <a:solidFill>
                          <a:schemeClr val="bg1"/>
                        </a:solidFill>
                        <a:latin typeface="Franklin Gothic Book" pitchFamily="34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077" marR="6077" marT="6077" marB="60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itchFamily="34" charset="0"/>
                        </a:rPr>
                        <a:t>Alumni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Franklin Gothic Book" pitchFamily="34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L="34735" marR="34735" marT="17368" marB="17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bg1"/>
                          </a:solidFill>
                          <a:latin typeface="Franklin Gothic Book" pitchFamily="34" charset="0"/>
                        </a:rPr>
                        <a:t>10%</a:t>
                      </a:r>
                      <a:endParaRPr lang="en-US" altLang="zh-CN" sz="2000" b="1" dirty="0">
                        <a:solidFill>
                          <a:schemeClr val="bg1"/>
                        </a:solidFill>
                        <a:latin typeface="Franklin Gothic Book" pitchFamily="34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L="34735" marR="34735" marT="17368" marB="17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41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smtClean="0">
                          <a:solidFill>
                            <a:schemeClr val="bg1"/>
                          </a:solidFill>
                          <a:latin typeface="Franklin Gothic Book" pitchFamily="34" charset="0"/>
                          <a:ea typeface="宋体"/>
                          <a:cs typeface="Times New Roman" pitchFamily="18" charset="0"/>
                        </a:rPr>
                        <a:t>Quality of Faculty</a:t>
                      </a:r>
                      <a:endParaRPr lang="zh-CN" sz="2000" kern="100" dirty="0">
                        <a:solidFill>
                          <a:schemeClr val="bg1"/>
                        </a:solidFill>
                        <a:latin typeface="Franklin Gothic Book" pitchFamily="34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077" marR="6077" marT="6077" marB="60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0" smtClean="0">
                          <a:solidFill>
                            <a:schemeClr val="bg1"/>
                          </a:solidFill>
                          <a:latin typeface="Franklin Gothic Book" pitchFamily="34" charset="0"/>
                          <a:ea typeface="宋体"/>
                          <a:cs typeface="Times New Roman" pitchFamily="18" charset="0"/>
                        </a:rPr>
                        <a:t>Staff of an institution winning Nobel Prizes and Fields Medals</a:t>
                      </a:r>
                      <a:endParaRPr lang="zh-CN" sz="2000" kern="0" dirty="0">
                        <a:solidFill>
                          <a:schemeClr val="bg1"/>
                        </a:solidFill>
                        <a:latin typeface="Franklin Gothic Book" pitchFamily="34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077" marR="6077" marT="6077" marB="60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itchFamily="34" charset="0"/>
                        </a:rPr>
                        <a:t>Award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Franklin Gothic Book" pitchFamily="34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L="34735" marR="34735" marT="17368" marB="17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bg1"/>
                          </a:solidFill>
                          <a:latin typeface="Franklin Gothic Book" pitchFamily="34" charset="0"/>
                        </a:rPr>
                        <a:t>20%</a:t>
                      </a:r>
                      <a:endParaRPr lang="en-US" altLang="zh-CN" sz="2000" b="1" dirty="0">
                        <a:solidFill>
                          <a:schemeClr val="bg1"/>
                        </a:solidFill>
                        <a:latin typeface="Franklin Gothic Book" pitchFamily="34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L="34735" marR="34735" marT="17368" marB="17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41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0" smtClean="0">
                          <a:solidFill>
                            <a:schemeClr val="bg1"/>
                          </a:solidFill>
                          <a:latin typeface="Franklin Gothic Book" pitchFamily="34" charset="0"/>
                          <a:ea typeface="宋体"/>
                          <a:cs typeface="Times New Roman" pitchFamily="18" charset="0"/>
                        </a:rPr>
                        <a:t>Highly cited researchers in 21 broad subject categories</a:t>
                      </a:r>
                      <a:endParaRPr lang="zh-CN" sz="2000" kern="0" dirty="0">
                        <a:solidFill>
                          <a:schemeClr val="bg1"/>
                        </a:solidFill>
                        <a:latin typeface="Franklin Gothic Book" pitchFamily="34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077" marR="6077" marT="6077" marB="60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Franklin Gothic Book" pitchFamily="34" charset="0"/>
                        </a:rPr>
                        <a:t>HiCi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Franklin Gothic Book" pitchFamily="34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L="34735" marR="34735" marT="17368" marB="17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bg1"/>
                          </a:solidFill>
                          <a:latin typeface="Franklin Gothic Book" pitchFamily="34" charset="0"/>
                        </a:rPr>
                        <a:t>20%</a:t>
                      </a:r>
                      <a:endParaRPr lang="en-US" altLang="zh-CN" sz="2000" b="1" dirty="0">
                        <a:solidFill>
                          <a:schemeClr val="bg1"/>
                        </a:solidFill>
                        <a:latin typeface="Franklin Gothic Book" pitchFamily="34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L="34735" marR="34735" marT="17368" marB="17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26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smtClean="0">
                          <a:solidFill>
                            <a:schemeClr val="bg1"/>
                          </a:solidFill>
                          <a:latin typeface="Franklin Gothic Book" pitchFamily="34" charset="0"/>
                          <a:ea typeface="宋体"/>
                          <a:cs typeface="Times New Roman" pitchFamily="18" charset="0"/>
                        </a:rPr>
                        <a:t>Research Output</a:t>
                      </a:r>
                      <a:endParaRPr lang="zh-CN" sz="2000" kern="100" dirty="0">
                        <a:solidFill>
                          <a:schemeClr val="bg1"/>
                        </a:solidFill>
                        <a:latin typeface="Franklin Gothic Book" pitchFamily="34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077" marR="6077" marT="6077" marB="60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0" smtClean="0">
                          <a:solidFill>
                            <a:schemeClr val="bg1"/>
                          </a:solidFill>
                          <a:latin typeface="Franklin Gothic Book" pitchFamily="34" charset="0"/>
                          <a:ea typeface="宋体"/>
                          <a:cs typeface="Times New Roman" pitchFamily="18" charset="0"/>
                        </a:rPr>
                        <a:t>Papers published in Nature and Science</a:t>
                      </a:r>
                      <a:r>
                        <a:rPr lang="en-US" sz="2000" kern="0" dirty="0" smtClean="0">
                          <a:solidFill>
                            <a:schemeClr val="bg1"/>
                          </a:solidFill>
                          <a:latin typeface="Franklin Gothic Book" pitchFamily="34" charset="0"/>
                          <a:ea typeface="宋体"/>
                          <a:cs typeface="Times New Roman" pitchFamily="18" charset="0"/>
                        </a:rPr>
                        <a:t>*</a:t>
                      </a:r>
                      <a:endParaRPr lang="zh-CN" sz="2000" kern="0" dirty="0">
                        <a:solidFill>
                          <a:schemeClr val="bg1"/>
                        </a:solidFill>
                        <a:latin typeface="Franklin Gothic Book" pitchFamily="34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077" marR="6077" marT="6077" marB="60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Franklin Gothic Book" pitchFamily="34" charset="0"/>
                        </a:rPr>
                        <a:t>N&amp;S*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Franklin Gothic Book" pitchFamily="34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L="34735" marR="34735" marT="17368" marB="17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bg1"/>
                          </a:solidFill>
                          <a:latin typeface="Franklin Gothic Book" pitchFamily="34" charset="0"/>
                        </a:rPr>
                        <a:t>20%</a:t>
                      </a:r>
                      <a:endParaRPr lang="en-US" altLang="zh-CN" sz="2000" b="1" dirty="0">
                        <a:solidFill>
                          <a:schemeClr val="bg1"/>
                        </a:solidFill>
                        <a:latin typeface="Franklin Gothic Book" pitchFamily="34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L="34735" marR="34735" marT="17368" marB="17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60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0" smtClean="0">
                          <a:solidFill>
                            <a:schemeClr val="bg1"/>
                          </a:solidFill>
                          <a:latin typeface="Franklin Gothic Book" pitchFamily="34" charset="0"/>
                          <a:ea typeface="宋体"/>
                          <a:cs typeface="Times New Roman" pitchFamily="18" charset="0"/>
                        </a:rPr>
                        <a:t>Papers indexed in Science Citation Index-expanded and Social Science Citation Index</a:t>
                      </a:r>
                      <a:endParaRPr lang="zh-CN" sz="2000" kern="0" dirty="0">
                        <a:solidFill>
                          <a:schemeClr val="bg1"/>
                        </a:solidFill>
                        <a:latin typeface="Franklin Gothic Book" pitchFamily="34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077" marR="6077" marT="6077" marB="60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itchFamily="34" charset="0"/>
                        </a:rPr>
                        <a:t>PUB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Franklin Gothic Book" pitchFamily="34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L="34735" marR="34735" marT="17368" marB="17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bg1"/>
                          </a:solidFill>
                          <a:latin typeface="Franklin Gothic Book" pitchFamily="34" charset="0"/>
                        </a:rPr>
                        <a:t>20%</a:t>
                      </a:r>
                      <a:endParaRPr lang="en-US" altLang="zh-CN" sz="2000" b="1" dirty="0">
                        <a:solidFill>
                          <a:schemeClr val="bg1"/>
                        </a:solidFill>
                        <a:latin typeface="Franklin Gothic Book" pitchFamily="34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L="34735" marR="34735" marT="17368" marB="17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smtClean="0">
                          <a:solidFill>
                            <a:schemeClr val="bg1"/>
                          </a:solidFill>
                          <a:latin typeface="Franklin Gothic Book" pitchFamily="34" charset="0"/>
                          <a:ea typeface="宋体"/>
                          <a:cs typeface="Times New Roman" pitchFamily="18" charset="0"/>
                        </a:rPr>
                        <a:t>Per Capita</a:t>
                      </a:r>
                      <a:endParaRPr lang="zh-CN" sz="2000" kern="100" dirty="0">
                        <a:solidFill>
                          <a:schemeClr val="bg1"/>
                        </a:solidFill>
                        <a:latin typeface="Franklin Gothic Book" pitchFamily="34" charset="0"/>
                        <a:ea typeface="宋体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chemeClr val="bg1"/>
                          </a:solidFill>
                          <a:latin typeface="Franklin Gothic Book" pitchFamily="34" charset="0"/>
                          <a:ea typeface="宋体"/>
                          <a:cs typeface="Times New Roman" pitchFamily="18" charset="0"/>
                        </a:rPr>
                        <a:t>Performance</a:t>
                      </a:r>
                      <a:endParaRPr lang="zh-CN" sz="2000" kern="100" dirty="0">
                        <a:solidFill>
                          <a:schemeClr val="bg1"/>
                        </a:solidFill>
                        <a:latin typeface="Franklin Gothic Book" pitchFamily="34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077" marR="6077" marT="6077" marB="60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chemeClr val="bg1"/>
                          </a:solidFill>
                          <a:latin typeface="Franklin Gothic Book" pitchFamily="34" charset="0"/>
                          <a:ea typeface="宋体"/>
                          <a:cs typeface="Times New Roman" pitchFamily="18" charset="0"/>
                        </a:rPr>
                        <a:t>Per capita academic performance of an institution</a:t>
                      </a:r>
                      <a:endParaRPr lang="zh-CN" sz="2000" kern="0" dirty="0">
                        <a:solidFill>
                          <a:schemeClr val="bg1"/>
                        </a:solidFill>
                        <a:latin typeface="Franklin Gothic Book" pitchFamily="34" charset="0"/>
                        <a:ea typeface="宋体"/>
                        <a:cs typeface="Times New Roman" pitchFamily="18" charset="0"/>
                      </a:endParaRPr>
                    </a:p>
                  </a:txBody>
                  <a:tcPr marL="6077" marR="6077" marT="6077" marB="60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itchFamily="34" charset="0"/>
                        </a:rPr>
                        <a:t>PCP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Franklin Gothic Book" pitchFamily="34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L="34735" marR="34735" marT="17368" marB="17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solidFill>
                            <a:schemeClr val="bg1"/>
                          </a:solidFill>
                          <a:latin typeface="Franklin Gothic Book" pitchFamily="34" charset="0"/>
                        </a:rPr>
                        <a:t>10%</a:t>
                      </a:r>
                      <a:endParaRPr lang="en-US" altLang="zh-CN" sz="2000" b="1" dirty="0">
                        <a:solidFill>
                          <a:schemeClr val="bg1"/>
                        </a:solidFill>
                        <a:latin typeface="Franklin Gothic Book" pitchFamily="34" charset="0"/>
                        <a:ea typeface="楷体_GB2312" pitchFamily="49" charset="-122"/>
                        <a:cs typeface="Times New Roman" pitchFamily="18" charset="0"/>
                      </a:endParaRPr>
                    </a:p>
                  </a:txBody>
                  <a:tcPr marL="34735" marR="34735" marT="17368" marB="173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1108"/>
          <p:cNvSpPr txBox="1">
            <a:spLocks noChangeArrowheads="1"/>
          </p:cNvSpPr>
          <p:nvPr/>
        </p:nvSpPr>
        <p:spPr bwMode="auto">
          <a:xfrm>
            <a:off x="395536" y="6093296"/>
            <a:ext cx="85010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smtClean="0">
                <a:latin typeface="Franklin Gothic Book" pitchFamily="34" charset="0"/>
              </a:rPr>
              <a:t>*: For institutions specialized in humanities and social sciences such as London School of Economics, N&amp;S is not considered and the weight of N&amp;S is relocated to other indicators</a:t>
            </a:r>
            <a:endParaRPr lang="en-US" altLang="zh-CN" sz="1600" dirty="0">
              <a:latin typeface="Franklin Gothic Boo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1583606" y="332656"/>
            <a:ext cx="7452890" cy="712100"/>
          </a:xfrm>
        </p:spPr>
        <p:txBody>
          <a:bodyPr lIns="0" rIns="0" anchor="b" anchorCtr="0"/>
          <a:lstStyle/>
          <a:p>
            <a:pPr eaLnBrk="1" hangingPunct="1"/>
            <a:r>
              <a:rPr lang="en-US" altLang="zh-CN" sz="3600" dirty="0">
                <a:solidFill>
                  <a:srgbClr val="7030A0"/>
                </a:solidFill>
                <a:latin typeface="Britannic Bold" pitchFamily="34" charset="0"/>
              </a:rPr>
              <a:t>Definition of Indicator: Alumni</a:t>
            </a:r>
            <a:endParaRPr lang="zh-CN" altLang="en-US" sz="3600" b="1" dirty="0" smtClean="0">
              <a:solidFill>
                <a:schemeClr val="accent1"/>
              </a:solidFill>
            </a:endParaRPr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500034" y="1340768"/>
            <a:ext cx="8358246" cy="4968552"/>
          </a:xfrm>
        </p:spPr>
        <p:txBody>
          <a:bodyPr/>
          <a:lstStyle/>
          <a:p>
            <a:pPr marL="36000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2600" b="1" dirty="0" smtClean="0"/>
              <a:t>The </a:t>
            </a:r>
            <a:r>
              <a:rPr lang="en-US" altLang="zh-CN" sz="2600" b="1" dirty="0"/>
              <a:t>total number of the alumni of an institution winning </a:t>
            </a:r>
            <a:r>
              <a:rPr lang="en-US" altLang="zh-CN" sz="2600" b="1" dirty="0">
                <a:solidFill>
                  <a:srgbClr val="0070C0"/>
                </a:solidFill>
              </a:rPr>
              <a:t>Nobel Prizes and Fields Medals</a:t>
            </a:r>
            <a:r>
              <a:rPr lang="en-US" altLang="zh-CN" sz="2600" b="1" dirty="0"/>
              <a:t>. </a:t>
            </a:r>
            <a:endParaRPr lang="en-US" altLang="zh-CN" sz="2600" b="1" dirty="0" smtClean="0"/>
          </a:p>
          <a:p>
            <a:pPr marL="36000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2600" b="1" dirty="0" smtClean="0"/>
              <a:t>Alumni </a:t>
            </a:r>
            <a:r>
              <a:rPr lang="en-US" altLang="zh-CN" sz="2600" b="1" dirty="0"/>
              <a:t>are defined as those who obtain bachelor, Master's or doctoral </a:t>
            </a:r>
            <a:r>
              <a:rPr lang="en-US" altLang="zh-CN" sz="2600" b="1" dirty="0">
                <a:solidFill>
                  <a:srgbClr val="0070C0"/>
                </a:solidFill>
              </a:rPr>
              <a:t>degrees</a:t>
            </a:r>
            <a:r>
              <a:rPr lang="en-US" altLang="zh-CN" sz="2600" b="1" dirty="0"/>
              <a:t> from the institution. </a:t>
            </a:r>
            <a:endParaRPr lang="en-US" altLang="zh-CN" sz="2600" b="1" dirty="0" smtClean="0"/>
          </a:p>
          <a:p>
            <a:pPr marL="36000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2600" b="1" dirty="0" smtClean="0"/>
              <a:t>Different </a:t>
            </a:r>
            <a:r>
              <a:rPr lang="en-US" altLang="zh-CN" sz="2600" b="1" dirty="0"/>
              <a:t>weights are set according to the periods of obtaining degrees. </a:t>
            </a:r>
            <a:r>
              <a:rPr lang="en-US" altLang="zh-CN" sz="2600" b="1" dirty="0">
                <a:solidFill>
                  <a:srgbClr val="0070C0"/>
                </a:solidFill>
              </a:rPr>
              <a:t>The weight is 100% for alumni obtaining degrees in 2001-2010</a:t>
            </a:r>
            <a:r>
              <a:rPr lang="en-US" altLang="zh-CN" sz="2600" b="1" dirty="0"/>
              <a:t>, 90% for alumni obtaining degrees in </a:t>
            </a:r>
            <a:r>
              <a:rPr lang="en-US" altLang="zh-CN" sz="2600" b="1" dirty="0" smtClean="0"/>
              <a:t>1991-2000, and </a:t>
            </a:r>
            <a:r>
              <a:rPr lang="en-US" altLang="zh-CN" sz="2600" b="1" dirty="0"/>
              <a:t>so on, and finally 10% for alumni obtaining degrees in 1911-1920. </a:t>
            </a:r>
            <a:endParaRPr lang="en-US" altLang="zh-CN" sz="2600" b="1" dirty="0" smtClean="0"/>
          </a:p>
          <a:p>
            <a:pPr marL="36000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2600" b="1" dirty="0" smtClean="0"/>
              <a:t>If </a:t>
            </a:r>
            <a:r>
              <a:rPr lang="en-US" altLang="zh-CN" sz="2600" b="1" dirty="0"/>
              <a:t>a person obtains more than one degrees from an institution, the institution is considered once only. 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46945232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1"/>
          <p:cNvSpPr>
            <a:spLocks noGrp="1"/>
          </p:cNvSpPr>
          <p:nvPr>
            <p:ph type="title"/>
          </p:nvPr>
        </p:nvSpPr>
        <p:spPr>
          <a:xfrm>
            <a:off x="1393254" y="260648"/>
            <a:ext cx="7715250" cy="694407"/>
          </a:xfrm>
        </p:spPr>
        <p:txBody>
          <a:bodyPr lIns="0" rIns="0" anchor="b"/>
          <a:lstStyle/>
          <a:p>
            <a:pPr marL="449263" indent="-449263">
              <a:defRPr/>
            </a:pPr>
            <a:r>
              <a:rPr lang="en-US" altLang="zh-CN" sz="3600" b="1" dirty="0" smtClean="0">
                <a:solidFill>
                  <a:srgbClr val="7030A0"/>
                </a:solidFill>
              </a:rPr>
              <a:t>Criteria and Weights of </a:t>
            </a:r>
            <a:r>
              <a:rPr lang="en-US" altLang="zh-CN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ARWU-FIELD</a:t>
            </a:r>
            <a:endParaRPr lang="zh-CN" alt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331615"/>
              </p:ext>
            </p:extLst>
          </p:nvPr>
        </p:nvGraphicFramePr>
        <p:xfrm>
          <a:off x="571500" y="1643049"/>
          <a:ext cx="8229599" cy="457204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6200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1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Alumni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1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Award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1" u="none" strike="noStrike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HiCi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1" u="none" strike="noStrike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PUB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1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1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Fund</a:t>
                      </a:r>
                      <a:endParaRPr lang="en-US" sz="2400" b="1" i="1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620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endParaRPr lang="en-US" altLang="zh-CN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620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ENG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</a:tr>
              <a:tr h="7620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LIFE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endParaRPr lang="en-US" altLang="zh-CN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620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endParaRPr lang="en-US" altLang="zh-CN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620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SOC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endParaRPr lang="en-US" altLang="zh-CN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椭圆 6"/>
          <p:cNvSpPr/>
          <p:nvPr/>
        </p:nvSpPr>
        <p:spPr>
          <a:xfrm>
            <a:off x="6429375" y="1643050"/>
            <a:ext cx="1071563" cy="785812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7643813" y="1643050"/>
            <a:ext cx="1143000" cy="785812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390130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16824" cy="622399"/>
          </a:xfrm>
        </p:spPr>
        <p:txBody>
          <a:bodyPr lIns="0" rIns="0" anchor="b"/>
          <a:lstStyle/>
          <a:p>
            <a:pPr algn="l">
              <a:defRPr/>
            </a:pPr>
            <a:r>
              <a:rPr lang="en-US" altLang="zh-CN" sz="3200" b="1" dirty="0" smtClean="0">
                <a:solidFill>
                  <a:srgbClr val="7030A0"/>
                </a:solidFill>
              </a:rPr>
              <a:t>Criteria and Weights of </a:t>
            </a:r>
            <a:r>
              <a:rPr lang="en-US" altLang="zh-CN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ARWU-SUBJECT</a:t>
            </a:r>
            <a:endParaRPr lang="zh-CN" alt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</p:nvPr>
        </p:nvGraphicFramePr>
        <p:xfrm>
          <a:off x="571500" y="1571612"/>
          <a:ext cx="8072493" cy="469681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862883"/>
                <a:gridCol w="1241922"/>
                <a:gridCol w="1241922"/>
                <a:gridCol w="1241922"/>
                <a:gridCol w="1241922"/>
                <a:gridCol w="1241922"/>
              </a:tblGrid>
              <a:tr h="7595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1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Alumni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1" u="none" strike="noStrike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Award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1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HiCi</a:t>
                      </a:r>
                      <a:r>
                        <a:rPr lang="en-US" sz="2400" b="1" i="1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1" u="none" strike="noStrike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PUB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1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 </a:t>
                      </a:r>
                    </a:p>
                  </a:txBody>
                  <a:tcPr marL="9525" marR="9525" marT="9525" marB="0" anchor="ctr"/>
                </a:tc>
              </a:tr>
              <a:tr h="759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Mathematics</a:t>
                      </a:r>
                      <a:endParaRPr lang="en-US" sz="2400" b="1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</a:tr>
              <a:tr h="759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Physics</a:t>
                      </a:r>
                      <a:endParaRPr lang="en-US" sz="2400" b="1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</a:tr>
              <a:tr h="759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Chemistry </a:t>
                      </a:r>
                      <a:endParaRPr lang="en-US" sz="2400" b="1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</a:tr>
              <a:tr h="8293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Computer Science</a:t>
                      </a:r>
                      <a:endParaRPr lang="en-US" sz="2400" b="1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</a:tr>
              <a:tr h="8293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Economics / Business</a:t>
                      </a:r>
                      <a:endParaRPr lang="en-US" sz="2400" b="1" i="0" u="none" strike="noStrike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椭圆 6"/>
          <p:cNvSpPr/>
          <p:nvPr/>
        </p:nvSpPr>
        <p:spPr>
          <a:xfrm>
            <a:off x="2357438" y="1571612"/>
            <a:ext cx="2500312" cy="785813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357438" y="4643446"/>
            <a:ext cx="2500312" cy="785813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018734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40045-2A16-4F6C-8907-3F1E648B6470}" type="slidenum">
              <a:rPr lang="zh-CN" altLang="en-US"/>
              <a:pPr>
                <a:defRPr/>
              </a:pPr>
              <a:t>16</a:t>
            </a:fld>
            <a:endParaRPr lang="en-US" altLang="zh-CN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123728" y="116632"/>
            <a:ext cx="6567264" cy="864096"/>
          </a:xfrm>
          <a:noFill/>
        </p:spPr>
        <p:txBody>
          <a:bodyPr/>
          <a:lstStyle/>
          <a:p>
            <a:pPr algn="l"/>
            <a:r>
              <a:rPr lang="en-US" altLang="zh-CN" sz="3600" b="1" dirty="0" smtClean="0">
                <a:solidFill>
                  <a:srgbClr val="7030A0"/>
                </a:solidFill>
              </a:rPr>
              <a:t>Main Sources of Data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1676400" y="1484784"/>
            <a:ext cx="7162800" cy="470329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marL="476250" indent="-4762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kumimoji="1" lang="en-US" altLang="zh-CN" sz="2500" b="1" dirty="0">
                <a:solidFill>
                  <a:schemeClr val="tx2"/>
                </a:solidFill>
                <a:latin typeface="+mn-lt"/>
              </a:rPr>
              <a:t>Nobel laureates: </a:t>
            </a:r>
          </a:p>
          <a:p>
            <a:pPr marL="476250" indent="-4762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kumimoji="1" lang="en-US" altLang="zh-CN" sz="2500" b="1" dirty="0">
                <a:solidFill>
                  <a:schemeClr val="tx2"/>
                </a:solidFill>
                <a:latin typeface="+mn-lt"/>
              </a:rPr>
              <a:t>      </a:t>
            </a:r>
            <a:r>
              <a:rPr kumimoji="1" lang="en-US" altLang="zh-CN" sz="2000" b="1" dirty="0">
                <a:solidFill>
                  <a:srgbClr val="2206CC"/>
                </a:solidFill>
                <a:latin typeface="+mn-lt"/>
              </a:rPr>
              <a:t>http://www.nobelprize.org</a:t>
            </a:r>
          </a:p>
          <a:p>
            <a:pPr marL="476250" indent="-4762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kumimoji="1" lang="en-US" altLang="zh-CN" sz="2500" b="1" dirty="0">
                <a:solidFill>
                  <a:schemeClr val="tx2"/>
                </a:solidFill>
                <a:latin typeface="+mn-lt"/>
              </a:rPr>
              <a:t>Fields Medals: </a:t>
            </a:r>
          </a:p>
          <a:p>
            <a:pPr marL="476250" indent="-4762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kumimoji="1" lang="en-US" altLang="zh-CN" sz="2500" b="1" dirty="0">
                <a:solidFill>
                  <a:schemeClr val="tx2"/>
                </a:solidFill>
                <a:latin typeface="+mn-lt"/>
              </a:rPr>
              <a:t>      </a:t>
            </a:r>
            <a:r>
              <a:rPr kumimoji="1" lang="en-US" altLang="zh-CN" sz="2000" b="1" dirty="0">
                <a:solidFill>
                  <a:srgbClr val="2206CC"/>
                </a:solidFill>
                <a:latin typeface="+mn-lt"/>
              </a:rPr>
              <a:t>http://www.mathunion.org/medals/</a:t>
            </a:r>
          </a:p>
          <a:p>
            <a:pPr marL="476250" indent="-4762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kumimoji="1" lang="en-US" altLang="zh-CN" sz="2500" b="1" dirty="0" smtClean="0">
                <a:solidFill>
                  <a:schemeClr val="tx2"/>
                </a:solidFill>
                <a:latin typeface="+mn-lt"/>
              </a:rPr>
              <a:t>Highly Cited Researchers</a:t>
            </a:r>
            <a:r>
              <a:rPr kumimoji="1" lang="en-US" altLang="zh-CN" sz="2500" b="1" dirty="0">
                <a:solidFill>
                  <a:schemeClr val="tx2"/>
                </a:solidFill>
                <a:latin typeface="+mn-lt"/>
              </a:rPr>
              <a:t>: </a:t>
            </a:r>
          </a:p>
          <a:p>
            <a:pPr marL="476250" indent="-4762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kumimoji="1" lang="en-US" altLang="zh-CN" sz="2500" b="1" dirty="0">
                <a:solidFill>
                  <a:srgbClr val="2206CC"/>
                </a:solidFill>
                <a:latin typeface="+mn-lt"/>
              </a:rPr>
              <a:t>      </a:t>
            </a:r>
            <a:r>
              <a:rPr kumimoji="1" lang="en-US" altLang="zh-CN" sz="2000" b="1" dirty="0">
                <a:solidFill>
                  <a:srgbClr val="2206CC"/>
                </a:solidFill>
                <a:latin typeface="+mn-lt"/>
              </a:rPr>
              <a:t>http://</a:t>
            </a:r>
            <a:r>
              <a:rPr kumimoji="1" lang="en-US" altLang="zh-CN" sz="2000" b="1" dirty="0" smtClean="0">
                <a:solidFill>
                  <a:srgbClr val="2206CC"/>
                </a:solidFill>
                <a:latin typeface="+mn-lt"/>
              </a:rPr>
              <a:t>www.highlycited.com</a:t>
            </a:r>
            <a:endParaRPr kumimoji="1" lang="en-US" altLang="zh-CN" sz="2000" b="1" dirty="0">
              <a:solidFill>
                <a:srgbClr val="2206CC"/>
              </a:solidFill>
              <a:latin typeface="+mn-lt"/>
            </a:endParaRPr>
          </a:p>
          <a:p>
            <a:pPr marL="476250" indent="-4762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kumimoji="1" lang="en-US" altLang="zh-CN" sz="2500" b="1" dirty="0" smtClean="0">
                <a:solidFill>
                  <a:schemeClr val="tx2"/>
                </a:solidFill>
                <a:latin typeface="+mn-lt"/>
              </a:rPr>
              <a:t>Papers </a:t>
            </a:r>
            <a:r>
              <a:rPr kumimoji="1" lang="en-US" altLang="zh-CN" sz="2500" b="1" dirty="0">
                <a:solidFill>
                  <a:schemeClr val="tx2"/>
                </a:solidFill>
                <a:latin typeface="+mn-lt"/>
              </a:rPr>
              <a:t>published in</a:t>
            </a:r>
            <a:r>
              <a:rPr kumimoji="1" lang="en-US" altLang="zh-CN" sz="2500" b="1" i="1" dirty="0">
                <a:solidFill>
                  <a:schemeClr val="tx2"/>
                </a:solidFill>
                <a:latin typeface="+mn-lt"/>
              </a:rPr>
              <a:t> Nature</a:t>
            </a:r>
            <a:r>
              <a:rPr kumimoji="1" lang="en-US" altLang="zh-CN" sz="2500" b="1" dirty="0">
                <a:solidFill>
                  <a:schemeClr val="tx2"/>
                </a:solidFill>
                <a:latin typeface="+mn-lt"/>
              </a:rPr>
              <a:t> and </a:t>
            </a:r>
            <a:r>
              <a:rPr kumimoji="1" lang="en-US" altLang="zh-CN" sz="2500" b="1" i="1" dirty="0">
                <a:solidFill>
                  <a:schemeClr val="tx2"/>
                </a:solidFill>
                <a:latin typeface="+mn-lt"/>
              </a:rPr>
              <a:t>Science</a:t>
            </a:r>
            <a:r>
              <a:rPr kumimoji="1" lang="en-US" altLang="zh-CN" sz="2500" b="1" dirty="0">
                <a:solidFill>
                  <a:schemeClr val="tx2"/>
                </a:solidFill>
                <a:latin typeface="+mn-lt"/>
              </a:rPr>
              <a:t>:</a:t>
            </a:r>
          </a:p>
          <a:p>
            <a:pPr marL="476250" indent="-4762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kumimoji="1" lang="en-US" altLang="zh-CN" sz="2500" b="1" dirty="0">
                <a:solidFill>
                  <a:srgbClr val="2206CC"/>
                </a:solidFill>
                <a:latin typeface="+mn-lt"/>
              </a:rPr>
              <a:t>      </a:t>
            </a:r>
            <a:r>
              <a:rPr kumimoji="1" lang="en-US" altLang="zh-CN" sz="2000" b="1" dirty="0">
                <a:solidFill>
                  <a:srgbClr val="2206CC"/>
                </a:solidFill>
                <a:latin typeface="+mn-lt"/>
              </a:rPr>
              <a:t>http://</a:t>
            </a:r>
            <a:r>
              <a:rPr kumimoji="1" lang="en-US" altLang="zh-CN" sz="2000" b="1" dirty="0" smtClean="0">
                <a:solidFill>
                  <a:srgbClr val="2206CC"/>
                </a:solidFill>
                <a:latin typeface="+mn-lt"/>
              </a:rPr>
              <a:t>www.webofknowledge.com</a:t>
            </a:r>
            <a:endParaRPr kumimoji="1" lang="en-US" altLang="zh-CN" sz="2000" b="1" dirty="0">
              <a:solidFill>
                <a:srgbClr val="2206CC"/>
              </a:solidFill>
              <a:latin typeface="+mn-lt"/>
            </a:endParaRPr>
          </a:p>
          <a:p>
            <a:pPr marL="476250" indent="-4762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kumimoji="1" lang="en-US" altLang="zh-CN" sz="2500" b="1" dirty="0" smtClean="0">
                <a:solidFill>
                  <a:schemeClr val="tx2"/>
                </a:solidFill>
                <a:latin typeface="+mn-lt"/>
              </a:rPr>
              <a:t>Papers </a:t>
            </a:r>
            <a:r>
              <a:rPr kumimoji="1" lang="en-US" altLang="zh-CN" sz="2500" b="1" dirty="0">
                <a:solidFill>
                  <a:schemeClr val="tx2"/>
                </a:solidFill>
                <a:latin typeface="+mn-lt"/>
              </a:rPr>
              <a:t>indexed in SCIE and SSCI:</a:t>
            </a:r>
          </a:p>
          <a:p>
            <a:pPr marL="476250" indent="-47625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kumimoji="1" lang="en-US" altLang="zh-CN" sz="2500" b="1" dirty="0">
                <a:solidFill>
                  <a:srgbClr val="2206CC"/>
                </a:solidFill>
                <a:latin typeface="+mn-lt"/>
              </a:rPr>
              <a:t>      </a:t>
            </a:r>
            <a:r>
              <a:rPr kumimoji="1" lang="en-US" altLang="zh-CN" sz="2000" b="1" dirty="0">
                <a:solidFill>
                  <a:srgbClr val="2206CC"/>
                </a:solidFill>
                <a:latin typeface="+mn-lt"/>
              </a:rPr>
              <a:t>http://</a:t>
            </a:r>
            <a:r>
              <a:rPr kumimoji="1" lang="en-US" altLang="zh-CN" sz="2000" b="1" dirty="0" smtClean="0">
                <a:solidFill>
                  <a:srgbClr val="2206CC"/>
                </a:solidFill>
                <a:latin typeface="+mn-lt"/>
              </a:rPr>
              <a:t>www.webofknowledge.com</a:t>
            </a:r>
            <a:endParaRPr kumimoji="1" lang="en-US" altLang="zh-CN" sz="2000" b="1" dirty="0">
              <a:solidFill>
                <a:srgbClr val="2206C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69667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ctrTitle"/>
          </p:nvPr>
        </p:nvSpPr>
        <p:spPr>
          <a:xfrm>
            <a:off x="3851920" y="2276872"/>
            <a:ext cx="5075012" cy="1470025"/>
          </a:xfrm>
        </p:spPr>
        <p:txBody>
          <a:bodyPr/>
          <a:lstStyle/>
          <a:p>
            <a:r>
              <a:rPr lang="en-US" altLang="zh-CN" sz="6600" b="1" i="1" dirty="0" smtClean="0">
                <a:solidFill>
                  <a:srgbClr val="CC9900"/>
                </a:solidFill>
                <a:latin typeface="Franklin Gothic Medium" pitchFamily="34" charset="0"/>
              </a:rPr>
              <a:t>RESULTS</a:t>
            </a:r>
            <a:endParaRPr lang="zh-CN" altLang="en-US" sz="6600" b="1" i="1" dirty="0" smtClean="0">
              <a:solidFill>
                <a:srgbClr val="CC9900"/>
              </a:solidFill>
              <a:latin typeface="Franklin Gothic Medium" pitchFamily="34" charset="0"/>
            </a:endParaRPr>
          </a:p>
        </p:txBody>
      </p:sp>
      <p:pic>
        <p:nvPicPr>
          <p:cNvPr id="4" name="Picture 2" descr="Academic Ranking of World Universiti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556792"/>
            <a:ext cx="3314584" cy="31683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55744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027438"/>
              </p:ext>
            </p:extLst>
          </p:nvPr>
        </p:nvGraphicFramePr>
        <p:xfrm>
          <a:off x="428596" y="1500174"/>
          <a:ext cx="8258204" cy="45434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57346"/>
                <a:gridCol w="1528802"/>
                <a:gridCol w="1357322"/>
                <a:gridCol w="1285884"/>
                <a:gridCol w="1214446"/>
                <a:gridCol w="1114404"/>
              </a:tblGrid>
              <a:tr h="75724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Indicator</a:t>
                      </a:r>
                      <a:endParaRPr lang="zh-CN" altLang="en-US" sz="24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Alumni</a:t>
                      </a:r>
                      <a:endParaRPr lang="zh-CN" altLang="en-US" sz="24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Award</a:t>
                      </a:r>
                      <a:endParaRPr lang="zh-CN" altLang="en-US" sz="24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HiCi</a:t>
                      </a:r>
                      <a:endParaRPr lang="zh-CN" altLang="en-US" sz="24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N&amp;S</a:t>
                      </a:r>
                      <a:endParaRPr lang="zh-CN" altLang="en-US" sz="24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PUB</a:t>
                      </a:r>
                      <a:endParaRPr lang="zh-CN" altLang="en-US" sz="24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75724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solidFill>
                            <a:srgbClr val="0000CC"/>
                          </a:solidFill>
                        </a:rPr>
                        <a:t>Top 100</a:t>
                      </a:r>
                      <a:endParaRPr lang="zh-CN" altLang="en-US" sz="2400" b="1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3.02</a:t>
                      </a:r>
                      <a:endParaRPr lang="zh-CN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1.35</a:t>
                      </a:r>
                      <a:endParaRPr lang="zh-CN" sz="2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29.9</a:t>
                      </a:r>
                      <a:endParaRPr lang="zh-CN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57.6</a:t>
                      </a:r>
                      <a:endParaRPr lang="zh-CN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4300</a:t>
                      </a:r>
                      <a:endParaRPr lang="zh-CN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572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1" dirty="0" smtClean="0"/>
                        <a:t>101-200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0.44</a:t>
                      </a:r>
                      <a:endParaRPr lang="zh-CN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0.11</a:t>
                      </a:r>
                      <a:endParaRPr lang="zh-CN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7.2</a:t>
                      </a:r>
                      <a:endParaRPr lang="zh-CN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14.2</a:t>
                      </a:r>
                      <a:endParaRPr lang="zh-CN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2700</a:t>
                      </a:r>
                      <a:endParaRPr lang="zh-CN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572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1" dirty="0" smtClean="0">
                          <a:solidFill>
                            <a:srgbClr val="0000CC"/>
                          </a:solidFill>
                        </a:rPr>
                        <a:t>201-300</a:t>
                      </a:r>
                      <a:endParaRPr lang="zh-CN" altLang="en-US" sz="2400" b="1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0.21</a:t>
                      </a:r>
                      <a:endParaRPr lang="zh-CN" sz="2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0.02</a:t>
                      </a:r>
                      <a:endParaRPr lang="zh-CN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</a:t>
                      </a:r>
                      <a:endParaRPr lang="zh-CN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7.3</a:t>
                      </a:r>
                      <a:endParaRPr lang="zh-CN" sz="2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1900</a:t>
                      </a:r>
                      <a:endParaRPr lang="zh-CN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572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1" dirty="0" smtClean="0"/>
                        <a:t>301-400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0.13</a:t>
                      </a:r>
                      <a:endParaRPr lang="zh-CN" sz="2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0.01</a:t>
                      </a:r>
                      <a:endParaRPr lang="zh-CN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  <a:endParaRPr lang="zh-CN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3.8</a:t>
                      </a:r>
                      <a:endParaRPr lang="zh-CN" sz="2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1400</a:t>
                      </a:r>
                      <a:endParaRPr lang="zh-CN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572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1" dirty="0" smtClean="0">
                          <a:solidFill>
                            <a:srgbClr val="0000CC"/>
                          </a:solidFill>
                        </a:rPr>
                        <a:t>401-500</a:t>
                      </a:r>
                      <a:endParaRPr lang="zh-CN" altLang="en-US" sz="2400" b="1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0.10</a:t>
                      </a:r>
                      <a:endParaRPr lang="zh-CN" sz="2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0.01</a:t>
                      </a:r>
                      <a:endParaRPr lang="zh-CN" sz="24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</a:t>
                      </a:r>
                      <a:endParaRPr lang="zh-CN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2.7</a:t>
                      </a:r>
                      <a:endParaRPr lang="zh-CN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1200</a:t>
                      </a:r>
                      <a:endParaRPr lang="zh-CN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标题 1"/>
          <p:cNvSpPr txBox="1">
            <a:spLocks/>
          </p:cNvSpPr>
          <p:nvPr/>
        </p:nvSpPr>
        <p:spPr bwMode="auto">
          <a:xfrm>
            <a:off x="1259632" y="188640"/>
            <a:ext cx="757242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200" b="1" dirty="0" smtClean="0">
                <a:solidFill>
                  <a:srgbClr val="7030A0"/>
                </a:solidFill>
                <a:latin typeface="Franklin Gothic Medium" pitchFamily="34" charset="0"/>
                <a:ea typeface="+mj-ea"/>
                <a:cs typeface="+mj-cs"/>
              </a:rPr>
              <a:t>Average Performance by ARWU Indicators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4672152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067592"/>
              </p:ext>
            </p:extLst>
          </p:nvPr>
        </p:nvGraphicFramePr>
        <p:xfrm>
          <a:off x="467544" y="1340768"/>
          <a:ext cx="847251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1462928" y="188640"/>
            <a:ext cx="7429552" cy="785818"/>
          </a:xfrm>
        </p:spPr>
        <p:txBody>
          <a:bodyPr lIns="0" rIns="0" anchor="b" anchorCtr="0"/>
          <a:lstStyle/>
          <a:p>
            <a:pPr eaLnBrk="1" hangingPunct="1"/>
            <a:r>
              <a:rPr lang="en-US" altLang="zh-CN" sz="3600" dirty="0">
                <a:solidFill>
                  <a:srgbClr val="C00000"/>
                </a:solidFill>
              </a:rPr>
              <a:t>Top 100 </a:t>
            </a:r>
            <a:r>
              <a:rPr lang="en-US" altLang="zh-CN" sz="3600" dirty="0">
                <a:solidFill>
                  <a:srgbClr val="7030A0"/>
                </a:solidFill>
              </a:rPr>
              <a:t>Universities by Region</a:t>
            </a:r>
          </a:p>
        </p:txBody>
      </p:sp>
    </p:spTree>
    <p:extLst>
      <p:ext uri="{BB962C8B-B14F-4D97-AF65-F5344CB8AC3E}">
        <p14:creationId xmlns:p14="http://schemas.microsoft.com/office/powerpoint/2010/main" val="304009518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88832" cy="785818"/>
          </a:xfrm>
        </p:spPr>
        <p:txBody>
          <a:bodyPr lIns="0" rIns="0" anchor="b" anchorCtr="0"/>
          <a:lstStyle/>
          <a:p>
            <a:pPr eaLnBrk="1" hangingPunct="1"/>
            <a:r>
              <a:rPr lang="en-US" altLang="zh-CN" sz="4000" dirty="0">
                <a:solidFill>
                  <a:srgbClr val="7030A0"/>
                </a:solidFill>
              </a:rPr>
              <a:t>Let a Thousand Flowers Blossom</a:t>
            </a:r>
            <a:endParaRPr lang="zh-CN" altLang="en-US" sz="4000" dirty="0">
              <a:solidFill>
                <a:srgbClr val="7030A0"/>
              </a:solidFill>
            </a:endParaRPr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539552" y="1500174"/>
            <a:ext cx="8064896" cy="466513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800" dirty="0" smtClean="0"/>
              <a:t>UNESCO Global Forum “Rankings and Accountability in Higher Education”, 16-17 May 2011, Paris.</a:t>
            </a:r>
          </a:p>
          <a:p>
            <a:pPr>
              <a:spcBef>
                <a:spcPts val="1200"/>
              </a:spcBef>
            </a:pPr>
            <a:r>
              <a:rPr lang="en-US" altLang="zh-CN" sz="2800" dirty="0" smtClean="0"/>
              <a:t>Although there are many limitations and problems, ranking is </a:t>
            </a:r>
            <a:r>
              <a:rPr lang="en-US" altLang="zh-CN" sz="2800" dirty="0" smtClean="0">
                <a:solidFill>
                  <a:srgbClr val="3366FF"/>
                </a:solidFill>
              </a:rPr>
              <a:t>useful</a:t>
            </a:r>
            <a:r>
              <a:rPr lang="en-US" altLang="zh-CN" sz="2800" dirty="0" smtClean="0"/>
              <a:t> to a variety of stakeholders in many different ways and is becoming one of the major quality assurance tools.</a:t>
            </a:r>
          </a:p>
          <a:p>
            <a:pPr>
              <a:spcBef>
                <a:spcPts val="1200"/>
              </a:spcBef>
            </a:pPr>
            <a:r>
              <a:rPr lang="en-US" altLang="zh-CN" sz="2800" dirty="0" smtClean="0"/>
              <a:t>Whether universities and other stakeholders agree with rankings or not, they are clearly here to </a:t>
            </a:r>
            <a:r>
              <a:rPr lang="en-US" altLang="zh-CN" sz="2800" dirty="0" smtClean="0">
                <a:solidFill>
                  <a:srgbClr val="3366FF"/>
                </a:solidFill>
              </a:rPr>
              <a:t>stay</a:t>
            </a:r>
            <a:r>
              <a:rPr lang="en-US" altLang="zh-CN" sz="2800" dirty="0" smtClean="0"/>
              <a:t>.  The key issue then becomes how to </a:t>
            </a:r>
            <a:r>
              <a:rPr lang="en-US" altLang="zh-CN" sz="2800" dirty="0" smtClean="0">
                <a:solidFill>
                  <a:srgbClr val="3366FF"/>
                </a:solidFill>
              </a:rPr>
              <a:t>improve</a:t>
            </a:r>
            <a:r>
              <a:rPr lang="en-US" altLang="zh-CN" sz="2800" dirty="0" smtClean="0"/>
              <a:t> rankings and </a:t>
            </a:r>
            <a:r>
              <a:rPr lang="en-US" altLang="zh-CN" sz="2800" dirty="0" smtClean="0">
                <a:solidFill>
                  <a:srgbClr val="3366FF"/>
                </a:solidFill>
              </a:rPr>
              <a:t>wisely use </a:t>
            </a:r>
            <a:r>
              <a:rPr lang="en-US" altLang="zh-CN" sz="2800" dirty="0" smtClean="0"/>
              <a:t>rankings.  </a:t>
            </a:r>
          </a:p>
          <a:p>
            <a:pPr>
              <a:spcBef>
                <a:spcPts val="1200"/>
              </a:spcBef>
            </a:pPr>
            <a:endParaRPr lang="en-US" sz="2800" dirty="0" smtClean="0"/>
          </a:p>
          <a:p>
            <a:pPr>
              <a:spcBef>
                <a:spcPts val="120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3059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图表 10"/>
          <p:cNvGraphicFramePr/>
          <p:nvPr>
            <p:extLst>
              <p:ext uri="{D42A27DB-BD31-4B8C-83A1-F6EECF244321}">
                <p14:modId xmlns:p14="http://schemas.microsoft.com/office/powerpoint/2010/main" val="1811794381"/>
              </p:ext>
            </p:extLst>
          </p:nvPr>
        </p:nvGraphicFramePr>
        <p:xfrm>
          <a:off x="285720" y="1268760"/>
          <a:ext cx="8643998" cy="537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直接箭头连接符 12"/>
          <p:cNvCxnSpPr/>
          <p:nvPr/>
        </p:nvCxnSpPr>
        <p:spPr>
          <a:xfrm flipV="1">
            <a:off x="1187624" y="5229200"/>
            <a:ext cx="6456780" cy="232554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1187624" y="3613295"/>
            <a:ext cx="6420776" cy="35149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标题 1"/>
          <p:cNvSpPr txBox="1">
            <a:spLocks/>
          </p:cNvSpPr>
          <p:nvPr/>
        </p:nvSpPr>
        <p:spPr bwMode="auto">
          <a:xfrm>
            <a:off x="1390920" y="194910"/>
            <a:ext cx="742955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l" eaLnBrk="1" hangingPunct="1"/>
            <a:r>
              <a:rPr lang="en-US" altLang="zh-CN" sz="3600" b="1" dirty="0">
                <a:solidFill>
                  <a:srgbClr val="C00000"/>
                </a:solidFill>
                <a:latin typeface="Franklin Gothic Medium" pitchFamily="34" charset="0"/>
              </a:rPr>
              <a:t>Top 500 </a:t>
            </a:r>
            <a:r>
              <a:rPr lang="en-US" altLang="zh-CN" sz="3600" b="1" dirty="0">
                <a:solidFill>
                  <a:srgbClr val="7030A0"/>
                </a:solidFill>
                <a:latin typeface="Franklin Gothic Medium" pitchFamily="34" charset="0"/>
              </a:rPr>
              <a:t>Universities by Region</a:t>
            </a:r>
          </a:p>
        </p:txBody>
      </p:sp>
    </p:spTree>
    <p:extLst>
      <p:ext uri="{BB962C8B-B14F-4D97-AF65-F5344CB8AC3E}">
        <p14:creationId xmlns:p14="http://schemas.microsoft.com/office/powerpoint/2010/main" val="1696099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内容占位符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158290"/>
              </p:ext>
            </p:extLst>
          </p:nvPr>
        </p:nvGraphicFramePr>
        <p:xfrm>
          <a:off x="251520" y="1484784"/>
          <a:ext cx="8715436" cy="5128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1462928" y="188640"/>
            <a:ext cx="7429552" cy="785818"/>
          </a:xfrm>
        </p:spPr>
        <p:txBody>
          <a:bodyPr lIns="0" rIns="0" anchor="b" anchorCtr="0"/>
          <a:lstStyle/>
          <a:p>
            <a:pPr eaLnBrk="1" hangingPunct="1"/>
            <a:r>
              <a:rPr lang="en-US" altLang="zh-CN" sz="3600" dirty="0">
                <a:solidFill>
                  <a:srgbClr val="C00000"/>
                </a:solidFill>
              </a:rPr>
              <a:t>Top 500 </a:t>
            </a:r>
            <a:r>
              <a:rPr lang="en-US" altLang="zh-CN" sz="3600" dirty="0">
                <a:solidFill>
                  <a:srgbClr val="7030A0"/>
                </a:solidFill>
              </a:rPr>
              <a:t>Universities by </a:t>
            </a:r>
            <a:r>
              <a:rPr lang="en-US" altLang="zh-CN" sz="3600" dirty="0" smtClean="0">
                <a:solidFill>
                  <a:srgbClr val="C00000"/>
                </a:solidFill>
              </a:rPr>
              <a:t>Country (43)</a:t>
            </a:r>
            <a:endParaRPr lang="en-US" altLang="zh-CN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3324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962620"/>
              </p:ext>
            </p:extLst>
          </p:nvPr>
        </p:nvGraphicFramePr>
        <p:xfrm>
          <a:off x="-972616" y="1268760"/>
          <a:ext cx="11089232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标题 1"/>
          <p:cNvSpPr txBox="1">
            <a:spLocks/>
          </p:cNvSpPr>
          <p:nvPr/>
        </p:nvSpPr>
        <p:spPr bwMode="auto">
          <a:xfrm>
            <a:off x="2185320" y="-27384"/>
            <a:ext cx="771527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ARWU Features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32D55A-129A-4BBC-B1C9-6C35CDEF9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832D55A-129A-4BBC-B1C9-6C35CDEF95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45EA7C-F259-43D1-A30B-97768C4B0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2045EA7C-F259-43D1-A30B-97768C4B04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6F359E-18B1-44CC-B071-30A29F315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C36F359E-18B1-44CC-B071-30A29F3154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CBD4BA-AD4D-4F55-B4F8-FEB5D1EC11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BFCBD4BA-AD4D-4F55-B4F8-FEB5D1EC11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F65870-8087-4790-93FC-186449ABA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EBF65870-8087-4790-93FC-186449ABA2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D52163-DC94-4382-AAB6-748EADE0E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16D52163-DC94-4382-AAB6-748EADE0E6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47F6A3-6149-4927-BCAF-84A16D015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1547F6A3-6149-4927-BCAF-84A16D015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6C7667-A280-4154-89CE-A1BE26D775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036C7667-A280-4154-89CE-A1BE26D775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1E2497-F1C4-44D6-8932-8482D68E6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041E2497-F1C4-44D6-8932-8482D68E6D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5A671E-BB22-4125-B654-0EADEFC9E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C95A671E-BB22-4125-B654-0EADEFC9E1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778204"/>
              </p:ext>
            </p:extLst>
          </p:nvPr>
        </p:nvGraphicFramePr>
        <p:xfrm>
          <a:off x="-1332656" y="1268760"/>
          <a:ext cx="11377264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标题 1"/>
          <p:cNvSpPr txBox="1">
            <a:spLocks/>
          </p:cNvSpPr>
          <p:nvPr/>
        </p:nvSpPr>
        <p:spPr bwMode="auto">
          <a:xfrm>
            <a:off x="1907704" y="-27384"/>
            <a:ext cx="771527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ARWU Impact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32D55A-129A-4BBC-B1C9-6C35CDEF9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832D55A-129A-4BBC-B1C9-6C35CDEF95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45EA7C-F259-43D1-A30B-97768C4B0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2045EA7C-F259-43D1-A30B-97768C4B04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6F359E-18B1-44CC-B071-30A29F315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C36F359E-18B1-44CC-B071-30A29F3154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CBD4BA-AD4D-4F55-B4F8-FEB5D1EC11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BFCBD4BA-AD4D-4F55-B4F8-FEB5D1EC11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F65870-8087-4790-93FC-186449ABA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EBF65870-8087-4790-93FC-186449ABA2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D52163-DC94-4382-AAB6-748EADE0E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16D52163-DC94-4382-AAB6-748EADE0E6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47F6A3-6149-4927-BCAF-84A16D015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1547F6A3-6149-4927-BCAF-84A16D015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6C7667-A280-4154-89CE-A1BE26D775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036C7667-A280-4154-89CE-A1BE26D775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1E2497-F1C4-44D6-8932-8482D68E6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041E2497-F1C4-44D6-8932-8482D68E6D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5A671E-BB22-4125-B654-0EADEFC9E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C95A671E-BB22-4125-B654-0EADEFC9E1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ctrTitle"/>
          </p:nvPr>
        </p:nvSpPr>
        <p:spPr>
          <a:xfrm>
            <a:off x="3851920" y="2276872"/>
            <a:ext cx="5075012" cy="1470025"/>
          </a:xfrm>
        </p:spPr>
        <p:txBody>
          <a:bodyPr/>
          <a:lstStyle/>
          <a:p>
            <a:r>
              <a:rPr lang="en-US" altLang="zh-CN" sz="6600" b="1" i="1" dirty="0" smtClean="0">
                <a:solidFill>
                  <a:srgbClr val="CC9900"/>
                </a:solidFill>
                <a:latin typeface="Franklin Gothic Medium" pitchFamily="34" charset="0"/>
              </a:rPr>
              <a:t>FUTURE</a:t>
            </a:r>
            <a:endParaRPr lang="zh-CN" altLang="en-US" sz="6600" b="1" i="1" dirty="0" smtClean="0">
              <a:solidFill>
                <a:srgbClr val="CC9900"/>
              </a:solidFill>
              <a:latin typeface="Franklin Gothic Medium" pitchFamily="34" charset="0"/>
            </a:endParaRPr>
          </a:p>
        </p:txBody>
      </p:sp>
      <p:pic>
        <p:nvPicPr>
          <p:cNvPr id="4" name="Picture 2" descr="Academic Ranking of World Universiti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556792"/>
            <a:ext cx="3314584" cy="31683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713383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1933354" y="260648"/>
            <a:ext cx="6671094" cy="785818"/>
          </a:xfrm>
        </p:spPr>
        <p:txBody>
          <a:bodyPr lIns="0" rIns="0" anchor="b" anchorCtr="0"/>
          <a:lstStyle/>
          <a:p>
            <a:pPr eaLnBrk="1" hangingPunct="1"/>
            <a:r>
              <a:rPr lang="en-US" altLang="zh-CN" sz="3600" b="1" dirty="0" smtClean="0">
                <a:solidFill>
                  <a:srgbClr val="7030A0"/>
                </a:solidFill>
              </a:rPr>
              <a:t>Updating ARWU</a:t>
            </a:r>
            <a:endParaRPr lang="zh-CN" altLang="en-US" sz="3600" b="1" dirty="0" smtClean="0">
              <a:solidFill>
                <a:schemeClr val="accent1"/>
              </a:solidFill>
            </a:endParaRPr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1547664" y="1628800"/>
            <a:ext cx="6881988" cy="4397337"/>
          </a:xfrm>
        </p:spPr>
        <p:txBody>
          <a:bodyPr/>
          <a:lstStyle/>
          <a:p>
            <a:pPr eaLnBrk="1" hangingPunct="1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zh-CN" sz="2800" b="1" dirty="0" smtClean="0">
                <a:solidFill>
                  <a:schemeClr val="accent1"/>
                </a:solidFill>
                <a:latin typeface="Arial" charset="0"/>
                <a:ea typeface="宋体" pitchFamily="2" charset="-122"/>
              </a:rPr>
              <a:t>ARWU </a:t>
            </a:r>
            <a:r>
              <a:rPr lang="en-US" altLang="zh-CN" sz="2800" dirty="0" smtClean="0">
                <a:latin typeface="Arial" charset="0"/>
                <a:ea typeface="宋体" pitchFamily="2" charset="-122"/>
              </a:rPr>
              <a:t>Top 500 annually </a:t>
            </a:r>
          </a:p>
          <a:p>
            <a:pPr eaLnBrk="1" hangingPunct="1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zh-CN" sz="2800" b="1" dirty="0" smtClean="0">
                <a:solidFill>
                  <a:schemeClr val="accent1"/>
                </a:solidFill>
                <a:latin typeface="Arial" charset="0"/>
                <a:ea typeface="宋体" pitchFamily="2" charset="-122"/>
              </a:rPr>
              <a:t> ARWU-FIELD </a:t>
            </a:r>
            <a:r>
              <a:rPr lang="en-US" altLang="zh-CN" sz="2800" dirty="0" smtClean="0">
                <a:latin typeface="Arial" charset="0"/>
                <a:ea typeface="宋体" pitchFamily="2" charset="-122"/>
              </a:rPr>
              <a:t>Top 200 annually</a:t>
            </a:r>
          </a:p>
          <a:p>
            <a:pPr eaLnBrk="1" hangingPunct="1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zh-CN" sz="2800" b="1" dirty="0" smtClean="0">
                <a:solidFill>
                  <a:schemeClr val="accent1"/>
                </a:solidFill>
                <a:latin typeface="Arial" charset="0"/>
                <a:ea typeface="宋体" pitchFamily="2" charset="-122"/>
              </a:rPr>
              <a:t> ARWU-SUBJECT </a:t>
            </a:r>
            <a:r>
              <a:rPr lang="en-US" altLang="zh-CN" sz="2800" dirty="0" smtClean="0">
                <a:latin typeface="Arial" charset="0"/>
                <a:ea typeface="宋体" pitchFamily="2" charset="-122"/>
              </a:rPr>
              <a:t>Top 200 annually</a:t>
            </a:r>
          </a:p>
        </p:txBody>
      </p:sp>
    </p:spTree>
    <p:extLst>
      <p:ext uri="{BB962C8B-B14F-4D97-AF65-F5344CB8AC3E}">
        <p14:creationId xmlns:p14="http://schemas.microsoft.com/office/powerpoint/2010/main" val="414197097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1645322" y="194910"/>
            <a:ext cx="6527078" cy="785818"/>
          </a:xfrm>
        </p:spPr>
        <p:txBody>
          <a:bodyPr lIns="0" rIns="0" anchor="b" anchorCtr="0"/>
          <a:lstStyle/>
          <a:p>
            <a:pPr eaLnBrk="1" hangingPunct="1"/>
            <a:r>
              <a:rPr lang="en-US" altLang="zh-CN" sz="3600" b="1" dirty="0" smtClean="0">
                <a:solidFill>
                  <a:srgbClr val="7030A0"/>
                </a:solidFill>
              </a:rPr>
              <a:t>Improving ARWU</a:t>
            </a:r>
            <a:endParaRPr lang="zh-CN" altLang="en-US" sz="3600" b="1" dirty="0" smtClean="0">
              <a:solidFill>
                <a:schemeClr val="accent1"/>
              </a:solidFill>
            </a:endParaRPr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500034" y="1357298"/>
            <a:ext cx="8358246" cy="4857784"/>
          </a:xfrm>
        </p:spPr>
        <p:txBody>
          <a:bodyPr/>
          <a:lstStyle/>
          <a:p>
            <a:pPr marL="476250" indent="-476250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kumimoji="1" lang="en-US" altLang="zh-CN" sz="2800" b="1" dirty="0" smtClean="0">
                <a:solidFill>
                  <a:srgbClr val="7030A0"/>
                </a:solidFill>
              </a:rPr>
              <a:t>Including more international scientific awards</a:t>
            </a:r>
          </a:p>
          <a:p>
            <a:pPr marL="957263" lvl="1" indent="-301625">
              <a:spcBef>
                <a:spcPts val="1200"/>
              </a:spcBef>
              <a:buClr>
                <a:schemeClr val="tx1"/>
              </a:buClr>
              <a:buNone/>
            </a:pPr>
            <a:r>
              <a:rPr kumimoji="1" lang="en-US" altLang="zh-CN" sz="2400" b="1" dirty="0" smtClean="0"/>
              <a:t>- possibly one from each subject area</a:t>
            </a:r>
          </a:p>
          <a:p>
            <a:pPr marL="476250" indent="-476250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kumimoji="1" lang="en-US" altLang="zh-CN" sz="2800" b="1" dirty="0" smtClean="0">
                <a:solidFill>
                  <a:srgbClr val="7030A0"/>
                </a:solidFill>
              </a:rPr>
              <a:t>Including more internationally renowned scholars</a:t>
            </a:r>
          </a:p>
          <a:p>
            <a:pPr marL="957263" lvl="1" indent="-301625">
              <a:spcBef>
                <a:spcPts val="1200"/>
              </a:spcBef>
              <a:buClr>
                <a:schemeClr val="tx1"/>
              </a:buClr>
              <a:buNone/>
            </a:pPr>
            <a:r>
              <a:rPr kumimoji="1" lang="en-US" altLang="zh-CN" sz="2400" b="1" dirty="0" smtClean="0"/>
              <a:t>- plenary speakers etc.</a:t>
            </a:r>
          </a:p>
          <a:p>
            <a:pPr marL="476250" indent="-476250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kumimoji="1" lang="en-US" altLang="zh-CN" sz="2800" b="1" dirty="0" smtClean="0">
                <a:solidFill>
                  <a:srgbClr val="7030A0"/>
                </a:solidFill>
              </a:rPr>
              <a:t>Including more internationally renowned alumni</a:t>
            </a:r>
          </a:p>
          <a:p>
            <a:pPr marL="957263" lvl="1" indent="-301625">
              <a:spcBef>
                <a:spcPts val="1200"/>
              </a:spcBef>
              <a:buClr>
                <a:schemeClr val="tx1"/>
              </a:buClr>
              <a:buNone/>
            </a:pPr>
            <a:r>
              <a:rPr kumimoji="1" lang="en-US" altLang="zh-CN" sz="2400" b="1" dirty="0" smtClean="0"/>
              <a:t>- executives in top companies and intl. organizations</a:t>
            </a:r>
            <a:endParaRPr lang="en-US" altLang="zh-CN" sz="2600" b="1" dirty="0" smtClean="0">
              <a:solidFill>
                <a:srgbClr val="002060"/>
              </a:solidFill>
            </a:endParaRPr>
          </a:p>
          <a:p>
            <a:pPr marL="476250" indent="-476250"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kumimoji="1" lang="en-US" altLang="zh-CN" sz="2800" b="1" dirty="0" smtClean="0">
                <a:solidFill>
                  <a:srgbClr val="7030A0"/>
                </a:solidFill>
              </a:rPr>
              <a:t>Including more types of research outputs for social sciences</a:t>
            </a:r>
          </a:p>
          <a:p>
            <a:pPr marL="957263" lvl="1" indent="-301625">
              <a:spcBef>
                <a:spcPts val="1200"/>
              </a:spcBef>
              <a:buClr>
                <a:schemeClr val="tx1"/>
              </a:buClr>
              <a:buNone/>
            </a:pPr>
            <a:r>
              <a:rPr kumimoji="1" lang="en-US" altLang="zh-CN" sz="2400" b="1" dirty="0" smtClean="0"/>
              <a:t>- books, etc.</a:t>
            </a:r>
          </a:p>
        </p:txBody>
      </p:sp>
    </p:spTree>
    <p:extLst>
      <p:ext uri="{BB962C8B-B14F-4D97-AF65-F5344CB8AC3E}">
        <p14:creationId xmlns:p14="http://schemas.microsoft.com/office/powerpoint/2010/main" val="57385346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1573314" y="188640"/>
            <a:ext cx="6455070" cy="785818"/>
          </a:xfrm>
        </p:spPr>
        <p:txBody>
          <a:bodyPr lIns="0" rIns="0" anchor="b" anchorCtr="0"/>
          <a:lstStyle/>
          <a:p>
            <a:pPr eaLnBrk="1" hangingPunct="1"/>
            <a:r>
              <a:rPr lang="en-US" altLang="zh-CN" sz="3600" b="1" dirty="0" smtClean="0">
                <a:solidFill>
                  <a:srgbClr val="7030A0"/>
                </a:solidFill>
              </a:rPr>
              <a:t>Diversifying ARWU</a:t>
            </a:r>
            <a:endParaRPr lang="zh-CN" altLang="en-US" sz="2800" b="1" dirty="0" smtClean="0">
              <a:solidFill>
                <a:schemeClr val="accent1"/>
              </a:solidFill>
            </a:endParaRPr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785786" y="1628800"/>
            <a:ext cx="7929618" cy="4586282"/>
          </a:xfrm>
        </p:spPr>
        <p:txBody>
          <a:bodyPr/>
          <a:lstStyle/>
          <a:p>
            <a:pPr marL="476250" indent="-476250"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kumimoji="1" lang="en-US" altLang="zh-CN" sz="2800" b="1" dirty="0" smtClean="0">
                <a:solidFill>
                  <a:srgbClr val="7030A0"/>
                </a:solidFill>
              </a:rPr>
              <a:t>Ranking of specialized universities </a:t>
            </a:r>
          </a:p>
          <a:p>
            <a:pPr marL="957263" lvl="1" indent="-301625">
              <a:spcBef>
                <a:spcPts val="600"/>
              </a:spcBef>
              <a:buClr>
                <a:schemeClr val="tx1"/>
              </a:buClr>
              <a:buNone/>
            </a:pPr>
            <a:r>
              <a:rPr kumimoji="1" lang="en-US" altLang="zh-CN" sz="2400" b="1" dirty="0" smtClean="0"/>
              <a:t>- medicine, engineering, etc. (classification)</a:t>
            </a:r>
          </a:p>
          <a:p>
            <a:pPr marL="476250" indent="-476250"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kumimoji="1" lang="en-US" altLang="zh-CN" sz="2800" b="1" dirty="0" smtClean="0">
                <a:solidFill>
                  <a:srgbClr val="7030A0"/>
                </a:solidFill>
              </a:rPr>
              <a:t>Ranking by regions of special interests</a:t>
            </a:r>
            <a:endParaRPr kumimoji="1" lang="en-US" altLang="zh-CN" sz="2800" b="1" dirty="0" smtClean="0"/>
          </a:p>
          <a:p>
            <a:pPr marL="476250" lvl="1" indent="-476250">
              <a:spcBef>
                <a:spcPts val="600"/>
              </a:spcBef>
              <a:buClr>
                <a:schemeClr val="tx1"/>
              </a:buClr>
              <a:buNone/>
            </a:pPr>
            <a:r>
              <a:rPr kumimoji="1" lang="en-US" altLang="zh-CN" sz="2400" b="1" dirty="0" smtClean="0"/>
              <a:t>	  - Eastern Europe,  South America, South Asia, etc.</a:t>
            </a:r>
          </a:p>
          <a:p>
            <a:pPr marL="476250" indent="-476250"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kumimoji="1" lang="en-US" altLang="zh-CN" sz="2800" b="1" dirty="0" smtClean="0">
                <a:solidFill>
                  <a:srgbClr val="7030A0"/>
                </a:solidFill>
              </a:rPr>
              <a:t>Ranking emphasizing per capita performance </a:t>
            </a:r>
          </a:p>
          <a:p>
            <a:pPr marL="957263" lvl="1" indent="-301625">
              <a:spcBef>
                <a:spcPts val="600"/>
              </a:spcBef>
              <a:buClr>
                <a:schemeClr val="tx1"/>
              </a:buClr>
              <a:buNone/>
            </a:pPr>
            <a:r>
              <a:rPr kumimoji="1" lang="en-US" altLang="zh-CN" sz="2400" b="1" dirty="0" smtClean="0"/>
              <a:t>-  comparable definition and data of academic staff</a:t>
            </a:r>
          </a:p>
          <a:p>
            <a:pPr marL="476250" indent="-476250"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kumimoji="1" lang="en-US" altLang="zh-CN" sz="2800" b="1" dirty="0" smtClean="0">
                <a:solidFill>
                  <a:srgbClr val="7030A0"/>
                </a:solidFill>
              </a:rPr>
              <a:t>Ranking considering history, budget, size, etc.</a:t>
            </a:r>
          </a:p>
        </p:txBody>
      </p:sp>
    </p:spTree>
    <p:extLst>
      <p:ext uri="{BB962C8B-B14F-4D97-AF65-F5344CB8AC3E}">
        <p14:creationId xmlns:p14="http://schemas.microsoft.com/office/powerpoint/2010/main" val="424111568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1461218" y="188640"/>
            <a:ext cx="7215238" cy="785818"/>
          </a:xfrm>
        </p:spPr>
        <p:txBody>
          <a:bodyPr lIns="0" rIns="0" anchor="b" anchorCtr="0"/>
          <a:lstStyle/>
          <a:p>
            <a:pPr eaLnBrk="1" hangingPunct="1"/>
            <a:r>
              <a:rPr lang="en-US" altLang="zh-CN" sz="3600" b="1" dirty="0" smtClean="0">
                <a:solidFill>
                  <a:srgbClr val="7030A0"/>
                </a:solidFill>
              </a:rPr>
              <a:t>Profiling Research Universities</a:t>
            </a:r>
            <a:endParaRPr lang="zh-CN" altLang="en-US" sz="3600" b="1" dirty="0" smtClean="0">
              <a:solidFill>
                <a:schemeClr val="accent1"/>
              </a:solidFill>
            </a:endParaRPr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785786" y="1571612"/>
            <a:ext cx="7858180" cy="4454525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en-US" sz="2800" b="1" dirty="0" smtClean="0"/>
              <a:t>Building databases of world research universities with as many indicators as possible </a:t>
            </a:r>
            <a:r>
              <a:rPr lang="en-US" sz="3600" b="1" dirty="0" smtClean="0">
                <a:solidFill>
                  <a:srgbClr val="7030A0"/>
                </a:solidFill>
              </a:rPr>
              <a:t>(</a:t>
            </a:r>
            <a:r>
              <a:rPr lang="en-US" sz="3600" b="1" i="1" dirty="0" smtClean="0">
                <a:solidFill>
                  <a:srgbClr val="7030A0"/>
                </a:solidFill>
              </a:rPr>
              <a:t>GRUP</a:t>
            </a:r>
            <a:r>
              <a:rPr lang="en-US" sz="3600" b="1" dirty="0" smtClean="0">
                <a:solidFill>
                  <a:srgbClr val="7030A0"/>
                </a:solidFill>
              </a:rPr>
              <a:t>)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en-US" sz="2800" b="1" dirty="0" smtClean="0"/>
              <a:t>Profiling and </a:t>
            </a:r>
            <a:r>
              <a:rPr lang="en-US" altLang="zh-CN" sz="2800" b="1" dirty="0" smtClean="0">
                <a:solidFill>
                  <a:srgbClr val="3366FF"/>
                </a:solidFill>
              </a:rPr>
              <a:t>interactive </a:t>
            </a:r>
            <a:r>
              <a:rPr lang="en-US" sz="2800" b="1" dirty="0" smtClean="0"/>
              <a:t>analysis of world research universities at institutional level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</a:rPr>
              <a:t>Benchmarking</a:t>
            </a:r>
            <a:r>
              <a:rPr lang="en-US" sz="2800" b="1" dirty="0" smtClean="0"/>
              <a:t> with peer research universities in the world at </a:t>
            </a:r>
            <a:r>
              <a:rPr lang="en-US" altLang="zh-CN" sz="2800" b="1" dirty="0" smtClean="0"/>
              <a:t>faculty/d</a:t>
            </a:r>
            <a:r>
              <a:rPr lang="en-US" sz="2800" b="1" dirty="0" smtClean="0"/>
              <a:t>epartmental level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en-US" sz="2800" b="1" dirty="0" smtClean="0"/>
              <a:t>Annual report of world-class universities</a:t>
            </a:r>
          </a:p>
        </p:txBody>
      </p:sp>
    </p:spTree>
    <p:extLst>
      <p:ext uri="{BB962C8B-B14F-4D97-AF65-F5344CB8AC3E}">
        <p14:creationId xmlns:p14="http://schemas.microsoft.com/office/powerpoint/2010/main" val="348499032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31262" cy="766438"/>
          </a:xfrm>
        </p:spPr>
        <p:txBody>
          <a:bodyPr lIns="0" rIns="0" anchor="b" anchorCtr="0"/>
          <a:lstStyle/>
          <a:p>
            <a:pPr eaLnBrk="1" hangingPunct="1"/>
            <a:r>
              <a:rPr lang="en-US" altLang="zh-CN" sz="3600" b="1" dirty="0" smtClean="0">
                <a:solidFill>
                  <a:srgbClr val="7030A0"/>
                </a:solidFill>
              </a:rPr>
              <a:t>Contributing to Ranking Community</a:t>
            </a:r>
            <a:endParaRPr lang="zh-CN" altLang="en-US" sz="3600" b="1" dirty="0" smtClean="0">
              <a:solidFill>
                <a:schemeClr val="accent1"/>
              </a:solidFill>
            </a:endParaRPr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785786" y="1628800"/>
            <a:ext cx="7858180" cy="4536504"/>
          </a:xfrm>
        </p:spPr>
        <p:txBody>
          <a:bodyPr/>
          <a:lstStyle/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00FF"/>
                </a:solidFill>
              </a:rPr>
              <a:t>Theoretical research </a:t>
            </a:r>
            <a:r>
              <a:rPr lang="en-US" b="1" dirty="0" smtClean="0"/>
              <a:t>on ranking to better understand the phenomenon of ranking</a:t>
            </a:r>
          </a:p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00FF"/>
                </a:solidFill>
              </a:rPr>
              <a:t>Professional services </a:t>
            </a:r>
            <a:r>
              <a:rPr lang="en-US" b="1" dirty="0" smtClean="0"/>
              <a:t>through IREG involvement and conference organization</a:t>
            </a:r>
          </a:p>
          <a:p>
            <a:pPr>
              <a:spcBef>
                <a:spcPts val="4800"/>
              </a:spcBef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7030A0"/>
                </a:solidFill>
              </a:rPr>
              <a:t>IREG Stakeholders’ Guidelines on Academic Rankings</a:t>
            </a:r>
          </a:p>
        </p:txBody>
      </p:sp>
    </p:spTree>
    <p:extLst>
      <p:ext uri="{BB962C8B-B14F-4D97-AF65-F5344CB8AC3E}">
        <p14:creationId xmlns:p14="http://schemas.microsoft.com/office/powerpoint/2010/main" val="225012349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329510" cy="922114"/>
          </a:xfrm>
        </p:spPr>
        <p:txBody>
          <a:bodyPr/>
          <a:lstStyle/>
          <a:p>
            <a:pPr algn="l"/>
            <a:r>
              <a:rPr lang="en-US" altLang="zh-CN" b="1" dirty="0" smtClean="0">
                <a:solidFill>
                  <a:srgbClr val="7030A0"/>
                </a:solidFill>
                <a:latin typeface="Franklin Gothic Medium" pitchFamily="34" charset="0"/>
              </a:rPr>
              <a:t>Outline</a:t>
            </a:r>
            <a:endParaRPr lang="zh-CN" altLang="en-US" dirty="0" smtClean="0">
              <a:solidFill>
                <a:srgbClr val="7030A0"/>
              </a:solidFill>
              <a:latin typeface="Franklin Gothic Medium" pitchFamily="34" charset="0"/>
            </a:endParaRPr>
          </a:p>
        </p:txBody>
      </p:sp>
      <p:sp>
        <p:nvSpPr>
          <p:cNvPr id="3075" name="内容占位符 2"/>
          <p:cNvSpPr>
            <a:spLocks noGrp="1"/>
          </p:cNvSpPr>
          <p:nvPr>
            <p:ph idx="1"/>
          </p:nvPr>
        </p:nvSpPr>
        <p:spPr>
          <a:xfrm>
            <a:off x="1475656" y="1916832"/>
            <a:ext cx="4032448" cy="4209331"/>
          </a:xfrm>
        </p:spPr>
        <p:txBody>
          <a:bodyPr lIns="0" rIns="0"/>
          <a:lstStyle/>
          <a:p>
            <a:pPr>
              <a:spcBef>
                <a:spcPts val="3000"/>
              </a:spcBef>
            </a:pPr>
            <a:r>
              <a:rPr lang="en-US" altLang="zh-CN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History</a:t>
            </a:r>
            <a:endParaRPr lang="en-US" altLang="zh-CN" b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spcBef>
                <a:spcPts val="3000"/>
              </a:spcBef>
            </a:pPr>
            <a:r>
              <a:rPr lang="en-US" altLang="zh-CN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Methodology</a:t>
            </a:r>
          </a:p>
          <a:p>
            <a:pPr>
              <a:spcBef>
                <a:spcPts val="3000"/>
              </a:spcBef>
            </a:pPr>
            <a:r>
              <a:rPr lang="en-US" altLang="zh-CN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Results</a:t>
            </a:r>
            <a:endParaRPr lang="en-US" altLang="zh-CN" b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spcBef>
                <a:spcPts val="3000"/>
              </a:spcBef>
            </a:pPr>
            <a:r>
              <a:rPr lang="en-US" altLang="zh-CN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</a:t>
            </a:r>
            <a:r>
              <a:rPr lang="en-US" altLang="zh-CN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Future</a:t>
            </a:r>
            <a:endParaRPr lang="en-US" altLang="zh-CN" sz="2400" dirty="0">
              <a:solidFill>
                <a:schemeClr val="tx2"/>
              </a:solidFill>
              <a:latin typeface="Franklin Gothic Boo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4"/>
          <p:cNvSpPr txBox="1">
            <a:spLocks noChangeArrowheads="1"/>
          </p:cNvSpPr>
          <p:nvPr/>
        </p:nvSpPr>
        <p:spPr bwMode="auto">
          <a:xfrm>
            <a:off x="1285875" y="5643563"/>
            <a:ext cx="632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5000"/>
              </a:spcBef>
            </a:pPr>
            <a:r>
              <a:rPr lang="en-US" altLang="zh-CN" sz="3200" b="1" dirty="0">
                <a:latin typeface="Times New Roman" pitchFamily="18" charset="0"/>
              </a:rPr>
              <a:t>http://</a:t>
            </a:r>
            <a:r>
              <a:rPr lang="en-US" altLang="zh-CN" sz="3200" b="1" dirty="0" smtClean="0">
                <a:latin typeface="Times New Roman" pitchFamily="18" charset="0"/>
              </a:rPr>
              <a:t>www.ShanghaiRanking.com/</a:t>
            </a:r>
            <a:endParaRPr lang="en-US" altLang="zh-CN" sz="3200" b="1" dirty="0">
              <a:solidFill>
                <a:srgbClr val="00B0F0"/>
              </a:solidFill>
              <a:latin typeface="Times New Roman" pitchFamily="18" charset="0"/>
            </a:endParaRPr>
          </a:p>
        </p:txBody>
      </p:sp>
      <p:sp>
        <p:nvSpPr>
          <p:cNvPr id="84997" name="WordArt 5"/>
          <p:cNvSpPr>
            <a:spLocks noChangeArrowheads="1" noChangeShapeType="1" noTextEdit="1"/>
          </p:cNvSpPr>
          <p:nvPr/>
        </p:nvSpPr>
        <p:spPr bwMode="gray">
          <a:xfrm>
            <a:off x="683568" y="1268760"/>
            <a:ext cx="78486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b="1" kern="1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Thank You Very Much!</a:t>
            </a:r>
            <a:endParaRPr lang="zh-CN" altLang="en-US" sz="3600" b="1" kern="1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6" name="Picture 2" descr="Academic Ranking of World Universiti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348880"/>
            <a:ext cx="3314584" cy="316835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ctrTitle"/>
          </p:nvPr>
        </p:nvSpPr>
        <p:spPr>
          <a:xfrm>
            <a:off x="3635896" y="2405955"/>
            <a:ext cx="5357850" cy="1470025"/>
          </a:xfrm>
        </p:spPr>
        <p:txBody>
          <a:bodyPr/>
          <a:lstStyle/>
          <a:p>
            <a:r>
              <a:rPr lang="en-US" altLang="zh-CN" sz="6600" b="1" i="1" dirty="0" smtClean="0">
                <a:solidFill>
                  <a:srgbClr val="CC9900"/>
                </a:solidFill>
                <a:latin typeface="Franklin Gothic Medium" pitchFamily="34" charset="0"/>
              </a:rPr>
              <a:t>HISTORY</a:t>
            </a:r>
            <a:endParaRPr lang="zh-CN" altLang="en-US" sz="6600" b="1" i="1" dirty="0" smtClean="0">
              <a:solidFill>
                <a:srgbClr val="CC9900"/>
              </a:solidFill>
              <a:latin typeface="Franklin Gothic Medium" pitchFamily="34" charset="0"/>
            </a:endParaRPr>
          </a:p>
        </p:txBody>
      </p:sp>
      <p:pic>
        <p:nvPicPr>
          <p:cNvPr id="4" name="Picture 2" descr="Academic Ranking of World Universiti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556792"/>
            <a:ext cx="3314584" cy="31683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303629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6048672" cy="838446"/>
          </a:xfrm>
        </p:spPr>
        <p:txBody>
          <a:bodyPr lIns="0" rIns="0" anchor="b" anchorCtr="0"/>
          <a:lstStyle/>
          <a:p>
            <a:pPr algn="l" eaLnBrk="1" hangingPunct="1"/>
            <a:r>
              <a:rPr lang="en-US" altLang="zh-CN" sz="4000" b="1" dirty="0" smtClean="0">
                <a:solidFill>
                  <a:srgbClr val="7030A0"/>
                </a:solidFill>
                <a:latin typeface="Britannic Bold" pitchFamily="34" charset="0"/>
              </a:rPr>
              <a:t>C</a:t>
            </a:r>
            <a:r>
              <a:rPr lang="en-US" altLang="zh-CN" sz="3600" b="1" dirty="0" smtClean="0">
                <a:solidFill>
                  <a:srgbClr val="7030A0"/>
                </a:solidFill>
                <a:latin typeface="Britannic Bold" pitchFamily="34" charset="0"/>
              </a:rPr>
              <a:t>hinese Dream of WCU</a:t>
            </a:r>
            <a:endParaRPr lang="zh-CN" altLang="en-US" sz="3600" b="1" dirty="0" smtClean="0">
              <a:solidFill>
                <a:schemeClr val="accent1"/>
              </a:solidFill>
            </a:endParaRPr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395536" y="1500174"/>
            <a:ext cx="8358246" cy="4525963"/>
          </a:xfrm>
        </p:spPr>
        <p:txBody>
          <a:bodyPr/>
          <a:lstStyle/>
          <a:p>
            <a:pPr fontAlgn="auto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2600" b="1" dirty="0" smtClean="0"/>
              <a:t>World-Class University (WCU) is a dream for generations of Chinese.  It’s not only for pride, but also for the future of China.</a:t>
            </a:r>
          </a:p>
          <a:p>
            <a:pPr fontAlgn="auto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2600" b="1" dirty="0" smtClean="0">
                <a:solidFill>
                  <a:srgbClr val="7030A0"/>
                </a:solidFill>
              </a:rPr>
              <a:t>Since 1990s, Chinese government has launched several initiatives for research universities. The best-known one is specially designed to build WCU  (985 Project).</a:t>
            </a:r>
          </a:p>
          <a:p>
            <a:pPr fontAlgn="auto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2600" b="1" dirty="0" smtClean="0">
                <a:solidFill>
                  <a:srgbClr val="002060"/>
                </a:solidFill>
              </a:rPr>
              <a:t>Many top Chinese universities </a:t>
            </a:r>
            <a:r>
              <a:rPr lang="en-US" altLang="zh-CN" sz="2600" b="1" dirty="0" smtClean="0">
                <a:solidFill>
                  <a:srgbClr val="002060"/>
                </a:solidFill>
              </a:rPr>
              <a:t>have </a:t>
            </a:r>
            <a:r>
              <a:rPr lang="en-US" altLang="zh-CN" sz="2600" b="1" dirty="0" smtClean="0">
                <a:solidFill>
                  <a:srgbClr val="002060"/>
                </a:solidFill>
              </a:rPr>
              <a:t>setup their strategic goals as WCU. Most of them have also set time tables for reaching the goals. </a:t>
            </a:r>
          </a:p>
        </p:txBody>
      </p:sp>
    </p:spTree>
    <p:extLst>
      <p:ext uri="{BB962C8B-B14F-4D97-AF65-F5344CB8AC3E}">
        <p14:creationId xmlns:p14="http://schemas.microsoft.com/office/powerpoint/2010/main" val="67563042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6804818" cy="712100"/>
          </a:xfrm>
        </p:spPr>
        <p:txBody>
          <a:bodyPr lIns="0" rIns="0" anchor="b" anchorCtr="0"/>
          <a:lstStyle/>
          <a:p>
            <a:pPr algn="l" eaLnBrk="1" hangingPunct="1"/>
            <a:r>
              <a:rPr lang="en-US" altLang="zh-CN" sz="3600" b="1" dirty="0" smtClean="0">
                <a:solidFill>
                  <a:srgbClr val="7030A0"/>
                </a:solidFill>
                <a:latin typeface="Britannic Bold" pitchFamily="34" charset="0"/>
              </a:rPr>
              <a:t>Questions About WCU</a:t>
            </a:r>
            <a:endParaRPr lang="zh-CN" altLang="en-US" sz="3600" b="1" dirty="0" smtClean="0">
              <a:solidFill>
                <a:schemeClr val="accent1"/>
              </a:solidFill>
            </a:endParaRPr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395536" y="1500174"/>
            <a:ext cx="8358246" cy="4809146"/>
          </a:xfrm>
        </p:spPr>
        <p:txBody>
          <a:bodyPr/>
          <a:lstStyle/>
          <a:p>
            <a:pPr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b="1" dirty="0" smtClean="0"/>
              <a:t>What is the </a:t>
            </a:r>
            <a:r>
              <a:rPr lang="en-US" altLang="zh-CN" b="1" dirty="0" smtClean="0">
                <a:solidFill>
                  <a:schemeClr val="accent2">
                    <a:lumMod val="75000"/>
                  </a:schemeClr>
                </a:solidFill>
              </a:rPr>
              <a:t>definition and criteria</a:t>
            </a:r>
            <a:r>
              <a:rPr lang="en-US" altLang="zh-CN" b="1" dirty="0" smtClean="0"/>
              <a:t> for a WCU?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b="1" dirty="0" smtClean="0">
                <a:solidFill>
                  <a:schemeClr val="accent2">
                    <a:lumMod val="75000"/>
                  </a:schemeClr>
                </a:solidFill>
              </a:rPr>
              <a:t>How many </a:t>
            </a:r>
            <a:r>
              <a:rPr lang="en-US" altLang="zh-CN" b="1" dirty="0" smtClean="0"/>
              <a:t>WCU </a:t>
            </a:r>
            <a:r>
              <a:rPr lang="en-US" altLang="zh-CN" b="1" dirty="0" smtClean="0"/>
              <a:t>should be </a:t>
            </a:r>
            <a:r>
              <a:rPr lang="en-US" altLang="zh-CN" b="1" dirty="0" smtClean="0"/>
              <a:t>there </a:t>
            </a:r>
            <a:r>
              <a:rPr lang="en-US" altLang="zh-CN" b="1" dirty="0" smtClean="0"/>
              <a:t>in </a:t>
            </a:r>
            <a:r>
              <a:rPr lang="en-US" altLang="zh-CN" b="1" dirty="0" smtClean="0"/>
              <a:t>the world?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b="1" dirty="0" smtClean="0"/>
              <a:t>What are </a:t>
            </a:r>
            <a:r>
              <a:rPr lang="en-US" altLang="zh-CN" b="1" dirty="0" smtClean="0">
                <a:solidFill>
                  <a:schemeClr val="accent2">
                    <a:lumMod val="75000"/>
                  </a:schemeClr>
                </a:solidFill>
              </a:rPr>
              <a:t>the positions of top Chinese universities</a:t>
            </a:r>
            <a:r>
              <a:rPr lang="en-US" altLang="zh-CN" b="1" dirty="0" smtClean="0"/>
              <a:t> in the world?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b="1" dirty="0" smtClean="0"/>
              <a:t>How can Chinese universities improve themselves to reach the goal of WCU?</a:t>
            </a:r>
          </a:p>
          <a:p>
            <a:pPr fontAlgn="auto">
              <a:spcBef>
                <a:spcPts val="3600"/>
              </a:spcBef>
              <a:spcAft>
                <a:spcPts val="0"/>
              </a:spcAft>
              <a:buNone/>
              <a:defRPr/>
            </a:pPr>
            <a:r>
              <a:rPr lang="en-US" altLang="zh-CN" b="1" i="1" dirty="0" smtClean="0">
                <a:solidFill>
                  <a:srgbClr val="7030A0"/>
                </a:solidFill>
              </a:rPr>
              <a:t>    </a:t>
            </a:r>
            <a:r>
              <a:rPr lang="en-US" altLang="zh-CN" sz="3600" b="1" i="1" dirty="0" smtClean="0">
                <a:solidFill>
                  <a:srgbClr val="7030A0"/>
                </a:solidFill>
              </a:rPr>
              <a:t>(From benchmarking to ranking)</a:t>
            </a:r>
          </a:p>
          <a:p>
            <a:pPr fontAlgn="auto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359709251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1364776" y="44624"/>
            <a:ext cx="7455696" cy="838446"/>
          </a:xfrm>
        </p:spPr>
        <p:txBody>
          <a:bodyPr lIns="0" rIns="0" anchor="b" anchorCtr="0"/>
          <a:lstStyle/>
          <a:p>
            <a:pPr eaLnBrk="1" hangingPunct="1"/>
            <a:r>
              <a:rPr lang="en-US" altLang="zh-CN" sz="2800" b="1" dirty="0" smtClean="0">
                <a:solidFill>
                  <a:schemeClr val="accent1"/>
                </a:solidFill>
              </a:rPr>
              <a:t>Academic Ranking of World Universities (ARWU)</a:t>
            </a:r>
            <a:endParaRPr lang="zh-CN" altLang="en-US" sz="2800" b="1" dirty="0" smtClean="0">
              <a:solidFill>
                <a:schemeClr val="accent1"/>
              </a:solidFill>
            </a:endParaRPr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>
          <a:xfrm>
            <a:off x="642910" y="1268760"/>
            <a:ext cx="1785950" cy="5186388"/>
          </a:xfrm>
        </p:spPr>
        <p:txBody>
          <a:bodyPr/>
          <a:lstStyle/>
          <a:p>
            <a:pPr marL="449263" lvl="1" indent="-363538"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kumimoji="1" lang="en-US" altLang="zh-CN" b="1" dirty="0" smtClean="0">
                <a:solidFill>
                  <a:srgbClr val="0070C0"/>
                </a:solidFill>
              </a:rPr>
              <a:t>2003</a:t>
            </a:r>
          </a:p>
          <a:p>
            <a:pPr marL="449263" lvl="1" indent="-363538"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kumimoji="1" lang="en-US" altLang="zh-CN" b="1" dirty="0" smtClean="0">
                <a:solidFill>
                  <a:srgbClr val="0070C0"/>
                </a:solidFill>
              </a:rPr>
              <a:t>2004</a:t>
            </a:r>
          </a:p>
          <a:p>
            <a:pPr marL="449263" lvl="1" indent="-363538"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kumimoji="1" lang="en-US" altLang="zh-CN" b="1" dirty="0" smtClean="0">
                <a:solidFill>
                  <a:srgbClr val="0070C0"/>
                </a:solidFill>
              </a:rPr>
              <a:t>2005</a:t>
            </a:r>
          </a:p>
          <a:p>
            <a:pPr marL="449263" lvl="1" indent="-363538"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kumimoji="1" lang="en-US" altLang="zh-CN" b="1" dirty="0" smtClean="0">
                <a:solidFill>
                  <a:srgbClr val="0070C0"/>
                </a:solidFill>
              </a:rPr>
              <a:t>2006</a:t>
            </a:r>
          </a:p>
          <a:p>
            <a:pPr marL="449263" lvl="1" indent="-363538"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kumimoji="1" lang="en-US" altLang="zh-CN" b="1" dirty="0" smtClean="0">
                <a:solidFill>
                  <a:srgbClr val="0070C0"/>
                </a:solidFill>
              </a:rPr>
              <a:t>2007</a:t>
            </a:r>
          </a:p>
          <a:p>
            <a:pPr marL="449263" lvl="1" indent="-363538"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kumimoji="1" lang="en-US" altLang="zh-CN" b="1" dirty="0" smtClean="0">
                <a:solidFill>
                  <a:srgbClr val="0070C0"/>
                </a:solidFill>
              </a:rPr>
              <a:t>2008</a:t>
            </a:r>
          </a:p>
          <a:p>
            <a:pPr marL="449263" lvl="1" indent="-363538"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kumimoji="1" lang="en-US" altLang="zh-CN" b="1" dirty="0" smtClean="0">
                <a:solidFill>
                  <a:srgbClr val="0070C0"/>
                </a:solidFill>
              </a:rPr>
              <a:t>2009</a:t>
            </a:r>
          </a:p>
          <a:p>
            <a:pPr marL="449263" lvl="1" indent="-363538"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kumimoji="1" lang="en-US" altLang="zh-CN" b="1" dirty="0" smtClean="0">
                <a:solidFill>
                  <a:srgbClr val="0070C0"/>
                </a:solidFill>
              </a:rPr>
              <a:t>2010</a:t>
            </a:r>
          </a:p>
          <a:p>
            <a:pPr marL="449263" lvl="1" indent="-363538"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kumimoji="1" lang="en-US" altLang="zh-CN" b="1" dirty="0" smtClean="0">
                <a:solidFill>
                  <a:srgbClr val="0070C0"/>
                </a:solidFill>
              </a:rPr>
              <a:t>2011</a:t>
            </a:r>
          </a:p>
          <a:p>
            <a:pPr marL="449263" lvl="1" indent="-363538" eaLnBrk="1" hangingPunct="1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kumimoji="1" lang="en-US" altLang="zh-CN" b="1" dirty="0" smtClean="0">
                <a:solidFill>
                  <a:srgbClr val="0070C0"/>
                </a:solidFill>
              </a:rPr>
              <a:t>2012</a:t>
            </a:r>
          </a:p>
        </p:txBody>
      </p:sp>
      <p:sp>
        <p:nvSpPr>
          <p:cNvPr id="7" name="矩形 6"/>
          <p:cNvSpPr/>
          <p:nvPr/>
        </p:nvSpPr>
        <p:spPr>
          <a:xfrm>
            <a:off x="3419872" y="1848306"/>
            <a:ext cx="4896544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175" lvl="1" indent="-3175" eaLnBrk="1" hangingPunct="1">
              <a:spcBef>
                <a:spcPts val="0"/>
              </a:spcBef>
              <a:buClr>
                <a:schemeClr val="tx1"/>
              </a:buClr>
            </a:pPr>
            <a:r>
              <a:rPr kumimoji="1" lang="en-US" altLang="zh-CN" sz="2800" b="1" dirty="0" smtClean="0">
                <a:latin typeface="+mn-lt"/>
              </a:rPr>
              <a:t>Find out the positions of top Chinese Universities in the world higher education system</a:t>
            </a:r>
          </a:p>
        </p:txBody>
      </p:sp>
      <p:sp>
        <p:nvSpPr>
          <p:cNvPr id="8" name="下箭头 7"/>
          <p:cNvSpPr/>
          <p:nvPr/>
        </p:nvSpPr>
        <p:spPr>
          <a:xfrm>
            <a:off x="2273444" y="2643182"/>
            <a:ext cx="714380" cy="2214578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419872" y="4365104"/>
            <a:ext cx="5009780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175" lvl="1" indent="-3175" eaLnBrk="1" hangingPunct="1">
              <a:spcBef>
                <a:spcPts val="600"/>
              </a:spcBef>
              <a:buClr>
                <a:schemeClr val="tx1"/>
              </a:buClr>
            </a:pPr>
            <a:r>
              <a:rPr kumimoji="1" lang="en-US" altLang="zh-CN" sz="2800" b="1" dirty="0" smtClean="0">
                <a:solidFill>
                  <a:srgbClr val="7030A0"/>
                </a:solidFill>
                <a:latin typeface="+mn-lt"/>
              </a:rPr>
              <a:t>Provide one source of information for the global comparison of universities</a:t>
            </a:r>
          </a:p>
        </p:txBody>
      </p:sp>
    </p:spTree>
    <p:extLst>
      <p:ext uri="{BB962C8B-B14F-4D97-AF65-F5344CB8AC3E}">
        <p14:creationId xmlns:p14="http://schemas.microsoft.com/office/powerpoint/2010/main" val="160698747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140927" cy="1000125"/>
          </a:xfrm>
        </p:spPr>
        <p:txBody>
          <a:bodyPr lIns="0" rIns="0" anchor="b"/>
          <a:lstStyle/>
          <a:p>
            <a:r>
              <a:rPr lang="en-US" altLang="zh-CN" sz="2800" b="1" dirty="0" smtClean="0">
                <a:solidFill>
                  <a:schemeClr val="accent1"/>
                </a:solidFill>
              </a:rPr>
              <a:t>Academic Ranking of World Universities by </a:t>
            </a:r>
            <a:r>
              <a:rPr lang="en-US" altLang="zh-CN" sz="2800" b="1" u="sng" dirty="0" smtClean="0">
                <a:solidFill>
                  <a:schemeClr val="accent1"/>
                </a:solidFill>
              </a:rPr>
              <a:t>Broad Subject Fields</a:t>
            </a:r>
            <a:r>
              <a:rPr lang="en-US" altLang="zh-CN" sz="2800" b="1" dirty="0" smtClean="0">
                <a:solidFill>
                  <a:schemeClr val="accent1"/>
                </a:solidFill>
              </a:rPr>
              <a:t> (ARWU-FIELD)</a:t>
            </a:r>
            <a:endParaRPr lang="zh-CN" altLang="en-US" sz="2800" dirty="0" smtClean="0"/>
          </a:p>
        </p:txBody>
      </p:sp>
      <p:sp>
        <p:nvSpPr>
          <p:cNvPr id="7" name="矩形 6"/>
          <p:cNvSpPr/>
          <p:nvPr/>
        </p:nvSpPr>
        <p:spPr>
          <a:xfrm>
            <a:off x="1143000" y="2780928"/>
            <a:ext cx="7429500" cy="304641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65125" lvl="1" indent="-365125">
              <a:spcBef>
                <a:spcPts val="1200"/>
              </a:spcBef>
              <a:buClr>
                <a:srgbClr val="7030A0"/>
              </a:buClr>
              <a:defRPr/>
            </a:pPr>
            <a:r>
              <a:rPr kumimoji="1" lang="en-US" altLang="zh-CN" sz="2800" b="1" dirty="0">
                <a:solidFill>
                  <a:srgbClr val="7030A0"/>
                </a:solidFill>
                <a:latin typeface="+mn-lt"/>
              </a:rPr>
              <a:t>Five Broad Subject Fields</a:t>
            </a:r>
          </a:p>
          <a:p>
            <a:pPr marL="365125" lvl="1" indent="-192088">
              <a:spcBef>
                <a:spcPts val="1200"/>
              </a:spcBef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kumimoji="1" lang="en-US" altLang="zh-CN" sz="2400" b="1" dirty="0">
                <a:solidFill>
                  <a:srgbClr val="7030A0"/>
                </a:solidFill>
                <a:latin typeface="+mn-lt"/>
              </a:rPr>
              <a:t>Natural Sciences and Mathematics (SCI)</a:t>
            </a:r>
          </a:p>
          <a:p>
            <a:pPr marL="365125" lvl="1" indent="-192088">
              <a:spcBef>
                <a:spcPts val="1200"/>
              </a:spcBef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kumimoji="1" lang="en-US" altLang="zh-CN" sz="2400" b="1" dirty="0">
                <a:solidFill>
                  <a:srgbClr val="7030A0"/>
                </a:solidFill>
                <a:latin typeface="+mn-lt"/>
              </a:rPr>
              <a:t>Engineering/Technology and Computer Sciences (ENG)</a:t>
            </a:r>
          </a:p>
          <a:p>
            <a:pPr marL="365125" lvl="1" indent="-192088">
              <a:spcBef>
                <a:spcPts val="1200"/>
              </a:spcBef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kumimoji="1" lang="en-US" altLang="zh-CN" sz="2400" b="1" dirty="0">
                <a:solidFill>
                  <a:srgbClr val="7030A0"/>
                </a:solidFill>
                <a:latin typeface="+mn-lt"/>
              </a:rPr>
              <a:t>Life and Agriculture Sciences (LIFE)</a:t>
            </a:r>
          </a:p>
          <a:p>
            <a:pPr marL="365125" lvl="1" indent="-192088">
              <a:spcBef>
                <a:spcPts val="1200"/>
              </a:spcBef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kumimoji="1" lang="en-US" altLang="zh-CN" sz="2400" b="1" dirty="0">
                <a:solidFill>
                  <a:srgbClr val="7030A0"/>
                </a:solidFill>
                <a:latin typeface="+mn-lt"/>
              </a:rPr>
              <a:t>Clinical Medicine and Pharmacy (MED)</a:t>
            </a:r>
          </a:p>
          <a:p>
            <a:pPr marL="365125" lvl="1" indent="-192088">
              <a:spcBef>
                <a:spcPts val="1200"/>
              </a:spcBef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kumimoji="1" lang="en-US" altLang="zh-CN" sz="2400" b="1" dirty="0">
                <a:solidFill>
                  <a:srgbClr val="7030A0"/>
                </a:solidFill>
                <a:latin typeface="+mn-lt"/>
              </a:rPr>
              <a:t>Social Sciences (SOC) </a:t>
            </a:r>
          </a:p>
        </p:txBody>
      </p:sp>
      <p:sp>
        <p:nvSpPr>
          <p:cNvPr id="11269" name="内容占位符 2"/>
          <p:cNvSpPr>
            <a:spLocks noGrp="1"/>
          </p:cNvSpPr>
          <p:nvPr>
            <p:ph idx="1"/>
          </p:nvPr>
        </p:nvSpPr>
        <p:spPr>
          <a:xfrm>
            <a:off x="1115616" y="1628800"/>
            <a:ext cx="6670501" cy="500063"/>
          </a:xfrm>
        </p:spPr>
        <p:txBody>
          <a:bodyPr/>
          <a:lstStyle/>
          <a:p>
            <a:pPr marL="811213" lvl="1" indent="-361950" eaLnBrk="1" hangingPunct="1">
              <a:spcBef>
                <a:spcPts val="1800"/>
              </a:spcBef>
              <a:buClr>
                <a:prstClr val="black"/>
              </a:buClr>
              <a:buNone/>
            </a:pPr>
            <a:r>
              <a:rPr kumimoji="1" lang="en-US" altLang="zh-CN" sz="3200" b="1" dirty="0" smtClean="0">
                <a:solidFill>
                  <a:srgbClr val="0070C0"/>
                </a:solidFill>
              </a:rPr>
              <a:t>2007, 2008, 2009, 2010, 2011, 2012</a:t>
            </a:r>
            <a:endParaRPr kumimoji="1" lang="en-US" altLang="zh-CN" b="1" dirty="0" smtClean="0">
              <a:solidFill>
                <a:srgbClr val="0070C0"/>
              </a:solidFill>
            </a:endParaRPr>
          </a:p>
          <a:p>
            <a:pPr marL="811213" lvl="1" indent="-361950" eaLnBrk="1" hangingPunct="1">
              <a:spcBef>
                <a:spcPts val="1800"/>
              </a:spcBef>
              <a:buClr>
                <a:schemeClr val="tx1"/>
              </a:buClr>
              <a:buNone/>
            </a:pPr>
            <a:endParaRPr kumimoji="1" lang="en-US" altLang="zh-CN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16090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>
          <a:xfrm>
            <a:off x="1463521" y="116632"/>
            <a:ext cx="7140927" cy="1000125"/>
          </a:xfrm>
        </p:spPr>
        <p:txBody>
          <a:bodyPr lIns="0" rIns="0" anchor="b"/>
          <a:lstStyle/>
          <a:p>
            <a:r>
              <a:rPr lang="en-US" altLang="zh-CN" sz="2800" b="1" dirty="0" smtClean="0">
                <a:solidFill>
                  <a:schemeClr val="accent1"/>
                </a:solidFill>
              </a:rPr>
              <a:t>Academic Ranking of World Universities by </a:t>
            </a:r>
            <a:r>
              <a:rPr lang="en-US" altLang="zh-CN" sz="2800" b="1" u="sng" dirty="0" smtClean="0">
                <a:solidFill>
                  <a:schemeClr val="accent1"/>
                </a:solidFill>
              </a:rPr>
              <a:t>Subject Fields</a:t>
            </a:r>
            <a:r>
              <a:rPr lang="en-US" altLang="zh-CN" sz="2800" b="1" dirty="0" smtClean="0">
                <a:solidFill>
                  <a:schemeClr val="accent1"/>
                </a:solidFill>
              </a:rPr>
              <a:t> (ARWU-SUBJECT)</a:t>
            </a:r>
            <a:endParaRPr lang="zh-CN" altLang="en-US" sz="2800" dirty="0" smtClean="0"/>
          </a:p>
        </p:txBody>
      </p:sp>
      <p:sp>
        <p:nvSpPr>
          <p:cNvPr id="7" name="矩形 6"/>
          <p:cNvSpPr/>
          <p:nvPr/>
        </p:nvSpPr>
        <p:spPr>
          <a:xfrm>
            <a:off x="1500188" y="2636912"/>
            <a:ext cx="6858000" cy="34163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365125" lvl="1" indent="-365125">
              <a:spcBef>
                <a:spcPts val="1200"/>
              </a:spcBef>
              <a:buClr>
                <a:srgbClr val="7030A0"/>
              </a:buClr>
              <a:defRPr/>
            </a:pPr>
            <a:r>
              <a:rPr kumimoji="1" lang="en-US" altLang="zh-CN" sz="3200" b="1" dirty="0">
                <a:solidFill>
                  <a:srgbClr val="7030A0"/>
                </a:solidFill>
                <a:latin typeface="+mn-lt"/>
              </a:rPr>
              <a:t>Five Subject Fields</a:t>
            </a:r>
          </a:p>
          <a:p>
            <a:pPr marL="365125" lvl="1" indent="-192088">
              <a:spcBef>
                <a:spcPts val="1200"/>
              </a:spcBef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kumimoji="1" lang="en-US" altLang="zh-CN" sz="2800" b="1" dirty="0">
                <a:solidFill>
                  <a:srgbClr val="7030A0"/>
                </a:solidFill>
                <a:latin typeface="+mn-lt"/>
              </a:rPr>
              <a:t>Mathematics</a:t>
            </a:r>
          </a:p>
          <a:p>
            <a:pPr marL="365125" lvl="1" indent="-192088">
              <a:spcBef>
                <a:spcPts val="1200"/>
              </a:spcBef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kumimoji="1" lang="en-US" altLang="zh-CN" sz="2800" b="1" dirty="0">
                <a:solidFill>
                  <a:srgbClr val="7030A0"/>
                </a:solidFill>
                <a:latin typeface="+mn-lt"/>
              </a:rPr>
              <a:t>Physics</a:t>
            </a:r>
          </a:p>
          <a:p>
            <a:pPr marL="365125" lvl="1" indent="-192088">
              <a:spcBef>
                <a:spcPts val="1200"/>
              </a:spcBef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kumimoji="1" lang="en-US" altLang="zh-CN" sz="2800" b="1" dirty="0">
                <a:solidFill>
                  <a:srgbClr val="7030A0"/>
                </a:solidFill>
                <a:latin typeface="+mn-lt"/>
              </a:rPr>
              <a:t>Chemistry</a:t>
            </a:r>
          </a:p>
          <a:p>
            <a:pPr marL="365125" lvl="1" indent="-192088">
              <a:spcBef>
                <a:spcPts val="1200"/>
              </a:spcBef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kumimoji="1" lang="en-US" altLang="zh-CN" sz="2800" b="1" dirty="0">
                <a:solidFill>
                  <a:srgbClr val="7030A0"/>
                </a:solidFill>
                <a:latin typeface="+mn-lt"/>
              </a:rPr>
              <a:t>Computer Sciences</a:t>
            </a:r>
          </a:p>
          <a:p>
            <a:pPr marL="365125" lvl="1" indent="-192088">
              <a:spcBef>
                <a:spcPts val="1200"/>
              </a:spcBef>
              <a:buClr>
                <a:srgbClr val="7030A0"/>
              </a:buClr>
              <a:buFont typeface="Arial" pitchFamily="34" charset="0"/>
              <a:buChar char="•"/>
              <a:defRPr/>
            </a:pPr>
            <a:r>
              <a:rPr kumimoji="1" lang="en-US" altLang="zh-CN" sz="2800" b="1" dirty="0">
                <a:solidFill>
                  <a:srgbClr val="7030A0"/>
                </a:solidFill>
                <a:latin typeface="+mn-lt"/>
              </a:rPr>
              <a:t>Economics / Business</a:t>
            </a:r>
          </a:p>
        </p:txBody>
      </p:sp>
      <p:sp>
        <p:nvSpPr>
          <p:cNvPr id="12293" name="内容占位符 2"/>
          <p:cNvSpPr>
            <a:spLocks noGrp="1"/>
          </p:cNvSpPr>
          <p:nvPr>
            <p:ph idx="1"/>
          </p:nvPr>
        </p:nvSpPr>
        <p:spPr>
          <a:xfrm>
            <a:off x="1285875" y="1643063"/>
            <a:ext cx="6215063" cy="500062"/>
          </a:xfrm>
        </p:spPr>
        <p:txBody>
          <a:bodyPr/>
          <a:lstStyle/>
          <a:p>
            <a:pPr marL="811213" lvl="1" indent="-361950" eaLnBrk="1" hangingPunct="1">
              <a:spcBef>
                <a:spcPts val="1800"/>
              </a:spcBef>
              <a:buClr>
                <a:schemeClr val="tx1"/>
              </a:buClr>
              <a:buFont typeface="Arial" charset="0"/>
              <a:buNone/>
            </a:pPr>
            <a:r>
              <a:rPr kumimoji="1" lang="en-US" altLang="zh-CN" sz="3200" b="1" dirty="0" smtClean="0">
                <a:solidFill>
                  <a:srgbClr val="0070C0"/>
                </a:solidFill>
              </a:rPr>
              <a:t>2009, 2010, 2011, 2012</a:t>
            </a:r>
            <a:endParaRPr kumimoji="1" lang="en-US" altLang="zh-CN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61731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6198</TotalTime>
  <Words>1187</Words>
  <Application>Microsoft Office PowerPoint</Application>
  <PresentationFormat>全屏显示(4:3)</PresentationFormat>
  <Paragraphs>330</Paragraphs>
  <Slides>30</Slides>
  <Notes>27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1" baseType="lpstr">
      <vt:lpstr>Office 主题</vt:lpstr>
      <vt:lpstr>Academic Ranking of World Universities</vt:lpstr>
      <vt:lpstr>Let a Thousand Flowers Blossom</vt:lpstr>
      <vt:lpstr>Outline</vt:lpstr>
      <vt:lpstr>HISTORY</vt:lpstr>
      <vt:lpstr>Chinese Dream of WCU</vt:lpstr>
      <vt:lpstr>Questions About WCU</vt:lpstr>
      <vt:lpstr>Academic Ranking of World Universities (ARWU)</vt:lpstr>
      <vt:lpstr>Academic Ranking of World Universities by Broad Subject Fields (ARWU-FIELD)</vt:lpstr>
      <vt:lpstr>Academic Ranking of World Universities by Subject Fields (ARWU-SUBJECT)</vt:lpstr>
      <vt:lpstr>METHODOLOGY</vt:lpstr>
      <vt:lpstr>Selection of Universities</vt:lpstr>
      <vt:lpstr>Criteria and Weights of ARWU</vt:lpstr>
      <vt:lpstr>Definition of Indicator: Alumni</vt:lpstr>
      <vt:lpstr>Criteria and Weights of ARWU-FIELD</vt:lpstr>
      <vt:lpstr>Criteria and Weights of ARWU-SUBJECT</vt:lpstr>
      <vt:lpstr>Main Sources of Data</vt:lpstr>
      <vt:lpstr>RESULTS</vt:lpstr>
      <vt:lpstr>PowerPoint 演示文稿</vt:lpstr>
      <vt:lpstr>Top 100 Universities by Region</vt:lpstr>
      <vt:lpstr>PowerPoint 演示文稿</vt:lpstr>
      <vt:lpstr>Top 500 Universities by Country (43)</vt:lpstr>
      <vt:lpstr>PowerPoint 演示文稿</vt:lpstr>
      <vt:lpstr>PowerPoint 演示文稿</vt:lpstr>
      <vt:lpstr>FUTURE</vt:lpstr>
      <vt:lpstr>Updating ARWU</vt:lpstr>
      <vt:lpstr>Improving ARWU</vt:lpstr>
      <vt:lpstr>Diversifying ARWU</vt:lpstr>
      <vt:lpstr>Profiling Research Universities</vt:lpstr>
      <vt:lpstr>Contributing to Ranking Community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ncliu</cp:lastModifiedBy>
  <cp:revision>447</cp:revision>
  <cp:lastPrinted>2012-05-12T10:29:36Z</cp:lastPrinted>
  <dcterms:created xsi:type="dcterms:W3CDTF">2009-08-12T07:39:30Z</dcterms:created>
  <dcterms:modified xsi:type="dcterms:W3CDTF">2012-09-30T09:20:09Z</dcterms:modified>
</cp:coreProperties>
</file>