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76" r:id="rId2"/>
    <p:sldId id="330" r:id="rId3"/>
    <p:sldId id="314" r:id="rId4"/>
    <p:sldId id="332" r:id="rId5"/>
    <p:sldId id="333" r:id="rId6"/>
    <p:sldId id="334" r:id="rId7"/>
    <p:sldId id="335" r:id="rId8"/>
    <p:sldId id="331" r:id="rId9"/>
    <p:sldId id="285" r:id="rId10"/>
    <p:sldId id="348" r:id="rId11"/>
    <p:sldId id="349" r:id="rId12"/>
    <p:sldId id="346" r:id="rId13"/>
    <p:sldId id="347" r:id="rId14"/>
    <p:sldId id="297" r:id="rId15"/>
    <p:sldId id="302" r:id="rId16"/>
    <p:sldId id="300" r:id="rId17"/>
    <p:sldId id="351" r:id="rId18"/>
    <p:sldId id="350" r:id="rId19"/>
    <p:sldId id="320" r:id="rId20"/>
    <p:sldId id="344" r:id="rId21"/>
    <p:sldId id="319" r:id="rId22"/>
    <p:sldId id="293" r:id="rId23"/>
    <p:sldId id="352" r:id="rId24"/>
    <p:sldId id="270" r:id="rId25"/>
    <p:sldId id="257" r:id="rId26"/>
    <p:sldId id="258" r:id="rId27"/>
    <p:sldId id="311" r:id="rId28"/>
    <p:sldId id="259" r:id="rId29"/>
    <p:sldId id="337" r:id="rId30"/>
    <p:sldId id="338" r:id="rId31"/>
    <p:sldId id="345" r:id="rId32"/>
    <p:sldId id="339" r:id="rId33"/>
    <p:sldId id="321"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47F50E9-AF0C-48DB-9004-B0F61D8A731E}" type="datetimeFigureOut">
              <a:rPr lang="en-US"/>
              <a:pPr/>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A40563-7AFE-4BAC-9B6A-A030A98DBC40}"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a:lstStyle/>
          <a:p>
            <a:fld id="{FA85ACFD-E45A-4035-8833-8247FA8D2199}" type="slidenum">
              <a:rPr lang="en-US"/>
              <a:pPr/>
              <a:t>1</a:t>
            </a:fld>
            <a:endParaRPr lang="en-US"/>
          </a:p>
        </p:txBody>
      </p:sp>
      <p:sp>
        <p:nvSpPr>
          <p:cNvPr id="15362" name="Rectangle 2"/>
          <p:cNvSpPr>
            <a:spLocks noGrp="1" noRot="1" noChangeAspect="1" noChangeArrowheads="1" noTextEdit="1"/>
          </p:cNvSpPr>
          <p:nvPr>
            <p:ph type="sldImg"/>
          </p:nvPr>
        </p:nvSpPr>
        <p:spPr bwMode="auto">
          <a:xfrm>
            <a:off x="1143000" y="685800"/>
            <a:ext cx="4572000" cy="3430588"/>
          </a:xfr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343400"/>
            <a:ext cx="5029200" cy="366713"/>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l-GR" smtClean="0"/>
              <a:t>Δ 2</a:t>
            </a:r>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969254B7-646F-4E72-88EE-4BE1B181561F}" type="slidenum">
              <a:rPr lang="en-US">
                <a:latin typeface="Times New Roman" pitchFamily="18" charset="0"/>
              </a:rPr>
              <a:pPr/>
              <a:t>2</a:t>
            </a:fld>
            <a:endParaRPr lang="en-US">
              <a:latin typeface="Times New Roman" pitchFamily="18" charset="0"/>
            </a:endParaRPr>
          </a:p>
        </p:txBody>
      </p:sp>
      <p:sp>
        <p:nvSpPr>
          <p:cNvPr id="17410" name="Rectangle 2"/>
          <p:cNvSpPr>
            <a:spLocks noChangeArrowheads="1" noTextEdit="1"/>
          </p:cNvSpPr>
          <p:nvPr>
            <p:ph type="sldImg"/>
          </p:nvPr>
        </p:nvSpPr>
        <p:spPr bwMode="auto">
          <a:xfrm>
            <a:off x="1143000" y="685800"/>
            <a:ext cx="4572000" cy="3430588"/>
          </a:xfrm>
          <a:solidFill>
            <a:srgbClr val="FFFFFF"/>
          </a:solidFill>
          <a:ln>
            <a:solidFill>
              <a:srgbClr val="000000"/>
            </a:solidFill>
            <a:miter lim="800000"/>
            <a:headEnd/>
            <a:tailEnd/>
          </a:ln>
        </p:spPr>
      </p:sp>
      <p:sp>
        <p:nvSpPr>
          <p:cNvPr id="17411" name="Rectangle 3"/>
          <p:cNvSpPr>
            <a:spLocks noChangeArrowheads="1"/>
          </p:cNvSpPr>
          <p:nvPr>
            <p:ph type="body" idx="1"/>
          </p:nvPr>
        </p:nvSpPr>
        <p:spPr bwMode="auto">
          <a:xfrm>
            <a:off x="914400" y="4343400"/>
            <a:ext cx="5029200" cy="366713"/>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l-GR" smtClean="0"/>
              <a:t>Δ 2</a:t>
            </a: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a:lstStyle/>
          <a:p>
            <a:fld id="{3380FB4A-8271-4FBE-8BA2-5D5FDC385032}" type="slidenum">
              <a:rPr lang="en-US">
                <a:latin typeface="Garamond" pitchFamily="18" charset="0"/>
              </a:rPr>
              <a:pPr/>
              <a:t>16</a:t>
            </a:fld>
            <a:endParaRPr lang="en-US">
              <a:latin typeface="Garamond" pitchFamily="18" charset="0"/>
            </a:endParaRPr>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32AFF50-9103-4BD4-B0AF-EECD97124B96}"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563A66-95C6-45A4-9733-DC15DF8CC1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D6061C-5532-4D01-94B8-05D0A293A11D}"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B1E00B-8C8B-4333-A136-F465A94E7EE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45966BD-7DD2-4E7E-8EC8-500DDDA90011}"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9CE65A-0CE8-448D-90AE-450EB72EFD6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320"/>
            <a:ext cx="8229600" cy="58521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8A5292-0E0F-46AD-B1B8-DE18C73E7937}"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A0538A-B502-4DF5-9635-84FE3B979E2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E1003DC-C13A-4DB0-B0D2-268637930DAC}"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ADCEC4D-25F3-47CD-9F13-EFB834A2C91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D6036FB-7A3B-4309-90C1-4C49826F32C3}" type="datetimeFigureOut">
              <a:rPr lang="en-US"/>
              <a:pPr/>
              <a:t>11/7/2012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2DEDF26-5791-4B2D-8B43-CFCAD279F3E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B8C5598-F1B9-45B7-BC9B-95506D9CFABE}" type="datetimeFigureOut">
              <a:rPr lang="en-US"/>
              <a:pPr/>
              <a:t>11/7/2012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150D61C-C945-470C-A927-D811400B4C7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D1479C2-8347-43BE-AE64-6C0DF83441A7}" type="datetimeFigureOut">
              <a:rPr lang="en-US"/>
              <a:pPr/>
              <a:t>11/7/2012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C616049-3D00-4645-89FE-54C7DE67F2D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FF6DF58-A506-4AE2-9793-BD8E92149472}" type="datetimeFigureOut">
              <a:rPr lang="en-US"/>
              <a:pPr/>
              <a:t>11/7/2012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D4B8751-B8BE-4064-BDBF-AA8503A81B1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471975-F54C-4975-A786-D563E3933F5F}" type="datetimeFigureOut">
              <a:rPr lang="en-US"/>
              <a:pPr/>
              <a:t>11/7/2012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B9F37E5-547B-4AE3-BA39-69B337F0CC1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7FC8E2F-376F-4440-96E6-94F60CA676D9}" type="datetimeFigureOut">
              <a:rPr lang="en-US"/>
              <a:pPr/>
              <a:t>11/7/2012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1503634-9719-4946-9F81-30E0CA2E3E7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613BC50-732F-4967-8952-6D903385A7A8}" type="datetimeFigureOut">
              <a:rPr lang="en-US"/>
              <a:pPr/>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37A0241-6FDC-4571-95AF-536EDF8144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leidenranking.com/ranking.aspx" TargetMode="External"/><Relationship Id="rId4" Type="http://schemas.openxmlformats.org/officeDocument/2006/relationships/package" Target="../embeddings/_________Microsoft_Office_Word2.doc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__________Microsoft_Office_Excel1.xls"/><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__________Microsoft_Office_Excel3.xls"/><Relationship Id="rId5" Type="http://schemas.openxmlformats.org/officeDocument/2006/relationships/oleObject" Target="../embeddings/__________Microsoft_Office_Excel2.xls"/><Relationship Id="rId4" Type="http://schemas.openxmlformats.org/officeDocument/2006/relationships/package" Target="../embeddings/_________Microsoft_Office_Word3.doc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4"/>
          <p:cNvGrpSpPr>
            <a:grpSpLocks/>
          </p:cNvGrpSpPr>
          <p:nvPr/>
        </p:nvGrpSpPr>
        <p:grpSpPr bwMode="auto">
          <a:xfrm>
            <a:off x="-73025" y="0"/>
            <a:ext cx="9217025" cy="6985000"/>
            <a:chOff x="-73025" y="0"/>
            <a:chExt cx="9217025" cy="6985360"/>
          </a:xfrm>
        </p:grpSpPr>
        <p:pic>
          <p:nvPicPr>
            <p:cNvPr id="14339" name="Picture 22" descr="1h"/>
            <p:cNvPicPr>
              <a:picLocks noChangeAspect="1" noChangeArrowheads="1"/>
            </p:cNvPicPr>
            <p:nvPr/>
          </p:nvPicPr>
          <p:blipFill>
            <a:blip r:embed="rId3"/>
            <a:srcRect/>
            <a:stretch>
              <a:fillRect/>
            </a:stretch>
          </p:blipFill>
          <p:spPr bwMode="auto">
            <a:xfrm>
              <a:off x="-73025" y="0"/>
              <a:ext cx="9217025" cy="6985360"/>
            </a:xfrm>
            <a:prstGeom prst="rect">
              <a:avLst/>
            </a:prstGeom>
            <a:noFill/>
            <a:ln w="9525">
              <a:noFill/>
              <a:miter lim="800000"/>
              <a:headEnd/>
              <a:tailEnd/>
            </a:ln>
          </p:spPr>
        </p:pic>
        <p:sp>
          <p:nvSpPr>
            <p:cNvPr id="14340" name="TextBox 1"/>
            <p:cNvSpPr txBox="1">
              <a:spLocks noChangeArrowheads="1"/>
            </p:cNvSpPr>
            <p:nvPr/>
          </p:nvSpPr>
          <p:spPr bwMode="auto">
            <a:xfrm>
              <a:off x="1798793" y="179237"/>
              <a:ext cx="5744766" cy="2181177"/>
            </a:xfrm>
            <a:prstGeom prst="rect">
              <a:avLst/>
            </a:prstGeom>
            <a:solidFill>
              <a:srgbClr val="FFFFFB"/>
            </a:solidFill>
            <a:ln w="9525">
              <a:noFill/>
              <a:miter lim="800000"/>
              <a:headEnd/>
              <a:tailEnd/>
            </a:ln>
          </p:spPr>
          <p:txBody>
            <a:bodyPr>
              <a:spAutoFit/>
            </a:bodyPr>
            <a:lstStyle/>
            <a:p>
              <a:pPr algn="ctr"/>
              <a:r>
                <a:rPr lang="en-US" sz="4400" b="1">
                  <a:solidFill>
                    <a:srgbClr val="800000"/>
                  </a:solidFill>
                  <a:latin typeface="Helvetica Neue" pitchFamily="-84" charset="0"/>
                </a:rPr>
                <a:t>University of Crete</a:t>
              </a:r>
            </a:p>
            <a:p>
              <a:pPr algn="ctr"/>
              <a:endParaRPr lang="en-US" sz="4400" b="1">
                <a:solidFill>
                  <a:srgbClr val="800000"/>
                </a:solidFill>
                <a:latin typeface="Helvetica Neue" pitchFamily="-84" charset="0"/>
              </a:endParaRPr>
            </a:p>
            <a:p>
              <a:pPr algn="ctr"/>
              <a:endParaRPr lang="en-US" sz="4400" b="1">
                <a:solidFill>
                  <a:srgbClr val="800000"/>
                </a:solidFill>
                <a:latin typeface="Helvetica Neue" pitchFamily="-84" charset="0"/>
              </a:endParaRPr>
            </a:p>
          </p:txBody>
        </p:sp>
      </p:grpSp>
      <p:pic>
        <p:nvPicPr>
          <p:cNvPr id="14338" name="Picture 23"/>
          <p:cNvPicPr>
            <a:picLocks noChangeAspect="1" noChangeArrowheads="1"/>
          </p:cNvPicPr>
          <p:nvPr/>
        </p:nvPicPr>
        <p:blipFill>
          <a:blip r:embed="rId4"/>
          <a:srcRect/>
          <a:stretch>
            <a:fillRect/>
          </a:stretch>
        </p:blipFill>
        <p:spPr bwMode="auto">
          <a:xfrm>
            <a:off x="3914775" y="1025525"/>
            <a:ext cx="1428750" cy="133508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2073275" y="188913"/>
            <a:ext cx="5306093" cy="86719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28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ea typeface="ＭＳ Ｐゴシック" charset="0"/>
                <a:cs typeface="Helvetica" charset="0"/>
              </a:rPr>
              <a:t>Human Resources (2010-2011)</a:t>
            </a:r>
            <a:endParaRPr lang="el-GR" sz="28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ea typeface="ＭＳ Ｐゴシック" charset="0"/>
              <a:cs typeface="Helvetica" charset="0"/>
            </a:endParaRPr>
          </a:p>
        </p:txBody>
      </p:sp>
      <p:grpSp>
        <p:nvGrpSpPr>
          <p:cNvPr id="25602" name="Group 5"/>
          <p:cNvGrpSpPr>
            <a:grpSpLocks/>
          </p:cNvGrpSpPr>
          <p:nvPr/>
        </p:nvGrpSpPr>
        <p:grpSpPr bwMode="auto">
          <a:xfrm>
            <a:off x="1476375" y="5445125"/>
            <a:ext cx="2000250" cy="606425"/>
            <a:chOff x="528" y="1752"/>
            <a:chExt cx="624" cy="238"/>
          </a:xfrm>
        </p:grpSpPr>
        <p:sp>
          <p:nvSpPr>
            <p:cNvPr id="23558" name="Rectangle 6"/>
            <p:cNvSpPr>
              <a:spLocks noChangeArrowheads="1"/>
            </p:cNvSpPr>
            <p:nvPr/>
          </p:nvSpPr>
          <p:spPr bwMode="auto">
            <a:xfrm>
              <a:off x="528" y="1760"/>
              <a:ext cx="624" cy="213"/>
            </a:xfrm>
            <a:prstGeom prst="rect">
              <a:avLst/>
            </a:prstGeom>
            <a:solidFill>
              <a:srgbClr val="FFCC66"/>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FFCC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59" name="Text Box 7"/>
            <p:cNvSpPr txBox="1">
              <a:spLocks noChangeArrowheads="1"/>
            </p:cNvSpPr>
            <p:nvPr/>
          </p:nvSpPr>
          <p:spPr bwMode="auto">
            <a:xfrm>
              <a:off x="528" y="1752"/>
              <a:ext cx="559" cy="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defRPr/>
              </a:pPr>
              <a:r>
                <a:rPr lang="el-GR" sz="1200" b="1" dirty="0" smtClean="0">
                  <a:latin typeface="Helvetica"/>
                  <a:cs typeface="Helvetica"/>
                </a:rPr>
                <a:t>55</a:t>
              </a:r>
            </a:p>
            <a:p>
              <a:pPr algn="ctr">
                <a:defRPr/>
              </a:pPr>
              <a:r>
                <a:rPr lang="en-US" sz="1200" b="1" dirty="0" smtClean="0">
                  <a:latin typeface="Helvetica"/>
                  <a:cs typeface="Helvetica"/>
                </a:rPr>
                <a:t>Teaching Supporting Personnel</a:t>
              </a:r>
              <a:endParaRPr lang="en-GB" sz="1200" b="1" dirty="0" smtClean="0">
                <a:latin typeface="Helvetica"/>
                <a:cs typeface="Helvetica"/>
              </a:endParaRPr>
            </a:p>
          </p:txBody>
        </p:sp>
      </p:grpSp>
      <p:grpSp>
        <p:nvGrpSpPr>
          <p:cNvPr id="25603" name="Group 8"/>
          <p:cNvGrpSpPr>
            <a:grpSpLocks/>
          </p:cNvGrpSpPr>
          <p:nvPr/>
        </p:nvGrpSpPr>
        <p:grpSpPr bwMode="auto">
          <a:xfrm>
            <a:off x="3419475" y="5445125"/>
            <a:ext cx="2160588" cy="698500"/>
            <a:chOff x="1180" y="1756"/>
            <a:chExt cx="912" cy="243"/>
          </a:xfrm>
        </p:grpSpPr>
        <p:sp>
          <p:nvSpPr>
            <p:cNvPr id="23561" name="Rectangle 9"/>
            <p:cNvSpPr>
              <a:spLocks noChangeArrowheads="1"/>
            </p:cNvSpPr>
            <p:nvPr/>
          </p:nvSpPr>
          <p:spPr bwMode="auto">
            <a:xfrm>
              <a:off x="1251" y="1763"/>
              <a:ext cx="788" cy="213"/>
            </a:xfrm>
            <a:prstGeom prst="rect">
              <a:avLst/>
            </a:prstGeom>
            <a:solidFill>
              <a:srgbClr val="CCFF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CCFF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62" name="Text Box 10"/>
            <p:cNvSpPr txBox="1">
              <a:spLocks noChangeArrowheads="1"/>
            </p:cNvSpPr>
            <p:nvPr/>
          </p:nvSpPr>
          <p:spPr bwMode="auto">
            <a:xfrm>
              <a:off x="1180" y="1756"/>
              <a:ext cx="912" cy="2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defRPr/>
              </a:pPr>
              <a:endParaRPr lang="el-GR" sz="1000" b="1" dirty="0" smtClean="0">
                <a:solidFill>
                  <a:srgbClr val="FF0000"/>
                </a:solidFill>
                <a:latin typeface="Times New Roman" charset="0"/>
              </a:endParaRPr>
            </a:p>
            <a:p>
              <a:pPr algn="ctr">
                <a:defRPr/>
              </a:pPr>
              <a:r>
                <a:rPr lang="el-GR" sz="1100" b="1" dirty="0" smtClean="0">
                  <a:solidFill>
                    <a:srgbClr val="FF0000"/>
                  </a:solidFill>
                  <a:latin typeface="Helvetica"/>
                  <a:cs typeface="Helvetica"/>
                </a:rPr>
                <a:t>73</a:t>
              </a:r>
            </a:p>
            <a:p>
              <a:pPr algn="ctr">
                <a:defRPr/>
              </a:pPr>
              <a:r>
                <a:rPr lang="en-US" sz="1100" b="1" dirty="0" smtClean="0">
                  <a:solidFill>
                    <a:srgbClr val="FF0000"/>
                  </a:solidFill>
                  <a:latin typeface="Helvetica"/>
                  <a:cs typeface="Helvetica"/>
                </a:rPr>
                <a:t>Teaching Associates</a:t>
              </a:r>
              <a:endParaRPr lang="el-GR" sz="1100" b="1" dirty="0" smtClean="0">
                <a:solidFill>
                  <a:srgbClr val="FF0000"/>
                </a:solidFill>
                <a:latin typeface="Helvetica"/>
                <a:cs typeface="Helvetica"/>
              </a:endParaRPr>
            </a:p>
            <a:p>
              <a:pPr algn="ctr">
                <a:defRPr/>
              </a:pPr>
              <a:endParaRPr lang="en-GB" sz="1000" b="1" dirty="0" smtClean="0">
                <a:solidFill>
                  <a:srgbClr val="FF0000"/>
                </a:solidFill>
                <a:latin typeface="Times New Roman" charset="0"/>
              </a:endParaRPr>
            </a:p>
          </p:txBody>
        </p:sp>
      </p:grpSp>
      <p:grpSp>
        <p:nvGrpSpPr>
          <p:cNvPr id="25604" name="Group 11"/>
          <p:cNvGrpSpPr>
            <a:grpSpLocks/>
          </p:cNvGrpSpPr>
          <p:nvPr/>
        </p:nvGrpSpPr>
        <p:grpSpPr bwMode="auto">
          <a:xfrm>
            <a:off x="5580063" y="5445125"/>
            <a:ext cx="2089150" cy="631825"/>
            <a:chOff x="2112" y="1741"/>
            <a:chExt cx="941" cy="253"/>
          </a:xfrm>
        </p:grpSpPr>
        <p:sp>
          <p:nvSpPr>
            <p:cNvPr id="23564" name="Rectangle 12"/>
            <p:cNvSpPr>
              <a:spLocks noChangeArrowheads="1"/>
            </p:cNvSpPr>
            <p:nvPr/>
          </p:nvSpPr>
          <p:spPr bwMode="auto">
            <a:xfrm>
              <a:off x="2163" y="1764"/>
              <a:ext cx="833" cy="213"/>
            </a:xfrm>
            <a:prstGeom prst="rect">
              <a:avLst/>
            </a:prstGeom>
            <a:solidFill>
              <a:srgbClr val="99CC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99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5" name="Text Box 13"/>
            <p:cNvSpPr txBox="1">
              <a:spLocks noChangeArrowheads="1"/>
            </p:cNvSpPr>
            <p:nvPr/>
          </p:nvSpPr>
          <p:spPr bwMode="auto">
            <a:xfrm>
              <a:off x="2112" y="1803"/>
              <a:ext cx="941"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100" b="1" dirty="0" smtClean="0">
                  <a:latin typeface="Helvetica"/>
                  <a:cs typeface="Helvetica"/>
                </a:rPr>
                <a:t>Administrative and </a:t>
              </a:r>
            </a:p>
            <a:p>
              <a:pPr algn="ctr">
                <a:spcBef>
                  <a:spcPct val="50000"/>
                </a:spcBef>
                <a:defRPr/>
              </a:pPr>
              <a:r>
                <a:rPr lang="en-US" sz="1100" b="1" dirty="0" smtClean="0">
                  <a:latin typeface="Helvetica"/>
                  <a:cs typeface="Helvetica"/>
                </a:rPr>
                <a:t>Technical</a:t>
              </a:r>
              <a:r>
                <a:rPr lang="en-US" sz="1100" b="1" dirty="0">
                  <a:latin typeface="Helvetica"/>
                  <a:cs typeface="Helvetica"/>
                </a:rPr>
                <a:t> </a:t>
              </a:r>
              <a:r>
                <a:rPr lang="en-US" sz="1100" b="1" dirty="0" smtClean="0">
                  <a:latin typeface="Helvetica"/>
                  <a:cs typeface="Helvetica"/>
                </a:rPr>
                <a:t>Personnel</a:t>
              </a:r>
              <a:endParaRPr lang="en-GB" sz="1100" b="1" dirty="0" smtClean="0">
                <a:latin typeface="Helvetica"/>
                <a:cs typeface="Helvetica"/>
              </a:endParaRPr>
            </a:p>
          </p:txBody>
        </p:sp>
        <p:sp>
          <p:nvSpPr>
            <p:cNvPr id="23566" name="Text Box 14"/>
            <p:cNvSpPr txBox="1">
              <a:spLocks noChangeArrowheads="1"/>
            </p:cNvSpPr>
            <p:nvPr/>
          </p:nvSpPr>
          <p:spPr bwMode="auto">
            <a:xfrm>
              <a:off x="2369" y="1741"/>
              <a:ext cx="373" cy="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200" b="1" dirty="0" smtClean="0">
                  <a:latin typeface="Helvetica"/>
                  <a:cs typeface="Helvetica"/>
                </a:rPr>
                <a:t>451</a:t>
              </a:r>
              <a:endParaRPr lang="en-GB" sz="1200" b="1" dirty="0" smtClean="0">
                <a:latin typeface="Helvetica"/>
                <a:cs typeface="Helvetica"/>
              </a:endParaRPr>
            </a:p>
          </p:txBody>
        </p:sp>
      </p:grpSp>
      <p:grpSp>
        <p:nvGrpSpPr>
          <p:cNvPr id="25605" name="Group 15"/>
          <p:cNvGrpSpPr>
            <a:grpSpLocks/>
          </p:cNvGrpSpPr>
          <p:nvPr/>
        </p:nvGrpSpPr>
        <p:grpSpPr bwMode="auto">
          <a:xfrm>
            <a:off x="2771775" y="4508500"/>
            <a:ext cx="3744913" cy="938213"/>
            <a:chOff x="1044" y="1483"/>
            <a:chExt cx="1410" cy="237"/>
          </a:xfrm>
        </p:grpSpPr>
        <p:sp>
          <p:nvSpPr>
            <p:cNvPr id="23568" name="Rectangle 16"/>
            <p:cNvSpPr>
              <a:spLocks noChangeArrowheads="1"/>
            </p:cNvSpPr>
            <p:nvPr/>
          </p:nvSpPr>
          <p:spPr bwMode="auto">
            <a:xfrm>
              <a:off x="1044" y="1507"/>
              <a:ext cx="1410" cy="213"/>
            </a:xfrm>
            <a:prstGeom prst="rect">
              <a:avLst/>
            </a:prstGeom>
            <a:solidFill>
              <a:srgbClr val="FF9966"/>
            </a:solidFill>
            <a:ln w="9525">
              <a:miter lim="800000"/>
              <a:headEnd/>
              <a:tailEnd/>
            </a:ln>
            <a:effectLst/>
            <a:scene3d>
              <a:camera prst="legacyObliqueTopRight"/>
              <a:lightRig rig="legacyFlat3" dir="b"/>
            </a:scene3d>
            <a:sp3d extrusionH="608000" prstMaterial="legacyMatte">
              <a:bevelT w="13500" h="13500" prst="angle"/>
              <a:bevelB w="13500" h="13500" prst="angle"/>
              <a:extrusionClr>
                <a:srgbClr val="FF99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9" name="Text Box 17"/>
            <p:cNvSpPr txBox="1">
              <a:spLocks noChangeArrowheads="1"/>
            </p:cNvSpPr>
            <p:nvPr/>
          </p:nvSpPr>
          <p:spPr bwMode="auto">
            <a:xfrm>
              <a:off x="1275" y="1561"/>
              <a:ext cx="983" cy="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latin typeface="Helvetica"/>
                  <a:cs typeface="Helvetica"/>
                </a:rPr>
                <a:t>507</a:t>
              </a:r>
            </a:p>
            <a:p>
              <a:pPr algn="ctr">
                <a:spcBef>
                  <a:spcPct val="50000"/>
                </a:spcBef>
                <a:defRPr/>
              </a:pPr>
              <a:r>
                <a:rPr lang="en-US" sz="1400" b="1" dirty="0" smtClean="0">
                  <a:latin typeface="Helvetica"/>
                  <a:cs typeface="Helvetica"/>
                </a:rPr>
                <a:t>Faculty Members</a:t>
              </a:r>
              <a:endParaRPr lang="en-GB" sz="1400" b="1" dirty="0" smtClean="0">
                <a:latin typeface="Helvetica"/>
                <a:cs typeface="Helvetica"/>
              </a:endParaRPr>
            </a:p>
          </p:txBody>
        </p:sp>
        <p:sp>
          <p:nvSpPr>
            <p:cNvPr id="23570" name="Text Box 18"/>
            <p:cNvSpPr txBox="1">
              <a:spLocks noChangeArrowheads="1"/>
            </p:cNvSpPr>
            <p:nvPr/>
          </p:nvSpPr>
          <p:spPr bwMode="auto">
            <a:xfrm>
              <a:off x="1543" y="1483"/>
              <a:ext cx="390" cy="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endParaRPr lang="en-GB" sz="1000" b="1" smtClean="0">
                <a:latin typeface="Times New Roman" charset="0"/>
              </a:endParaRPr>
            </a:p>
          </p:txBody>
        </p:sp>
      </p:grpSp>
      <p:grpSp>
        <p:nvGrpSpPr>
          <p:cNvPr id="25606" name="Group 19"/>
          <p:cNvGrpSpPr>
            <a:grpSpLocks/>
          </p:cNvGrpSpPr>
          <p:nvPr/>
        </p:nvGrpSpPr>
        <p:grpSpPr bwMode="auto">
          <a:xfrm>
            <a:off x="2914650" y="1844675"/>
            <a:ext cx="1008063" cy="2776538"/>
            <a:chOff x="1380" y="560"/>
            <a:chExt cx="390" cy="933"/>
          </a:xfrm>
        </p:grpSpPr>
        <p:sp>
          <p:nvSpPr>
            <p:cNvPr id="23572" name="Rectangle 20"/>
            <p:cNvSpPr>
              <a:spLocks noChangeArrowheads="1"/>
            </p:cNvSpPr>
            <p:nvPr/>
          </p:nvSpPr>
          <p:spPr bwMode="auto">
            <a:xfrm>
              <a:off x="1410" y="560"/>
              <a:ext cx="300" cy="933"/>
            </a:xfrm>
            <a:prstGeom prst="rect">
              <a:avLst/>
            </a:prstGeom>
            <a:solidFill>
              <a:srgbClr val="FFFF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CC"/>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3" name="Text Box 21"/>
            <p:cNvSpPr txBox="1">
              <a:spLocks noChangeArrowheads="1"/>
            </p:cNvSpPr>
            <p:nvPr/>
          </p:nvSpPr>
          <p:spPr bwMode="auto">
            <a:xfrm rot="16200000">
              <a:off x="1200" y="981"/>
              <a:ext cx="625" cy="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100" b="1" dirty="0" smtClean="0">
                  <a:latin typeface="Helvetica"/>
                  <a:cs typeface="Helvetica"/>
                </a:rPr>
                <a:t>Undergraduate</a:t>
              </a:r>
            </a:p>
            <a:p>
              <a:pPr algn="ctr">
                <a:spcBef>
                  <a:spcPct val="50000"/>
                </a:spcBef>
                <a:defRPr/>
              </a:pPr>
              <a:r>
                <a:rPr lang="en-US" sz="1100" b="1" dirty="0" smtClean="0">
                  <a:latin typeface="Helvetica"/>
                  <a:cs typeface="Helvetica"/>
                </a:rPr>
                <a:t>Students</a:t>
              </a:r>
              <a:endParaRPr lang="en-GB" sz="1100" b="1" dirty="0" smtClean="0">
                <a:latin typeface="Helvetica"/>
                <a:cs typeface="Helvetica"/>
              </a:endParaRPr>
            </a:p>
          </p:txBody>
        </p:sp>
        <p:sp>
          <p:nvSpPr>
            <p:cNvPr id="23574" name="Text Box 22"/>
            <p:cNvSpPr txBox="1">
              <a:spLocks noChangeArrowheads="1"/>
            </p:cNvSpPr>
            <p:nvPr/>
          </p:nvSpPr>
          <p:spPr bwMode="auto">
            <a:xfrm>
              <a:off x="1380" y="584"/>
              <a:ext cx="390" cy="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200" b="1" dirty="0" smtClean="0">
                  <a:latin typeface="Helvetica"/>
                  <a:cs typeface="Helvetica"/>
                </a:rPr>
                <a:t>1</a:t>
              </a:r>
              <a:r>
                <a:rPr lang="el-GR" sz="1200" b="1" dirty="0" smtClean="0">
                  <a:latin typeface="Helvetica"/>
                  <a:cs typeface="Helvetica"/>
                </a:rPr>
                <a:t>4410</a:t>
              </a:r>
              <a:endParaRPr lang="en-GB" sz="1000" b="1" dirty="0" smtClean="0">
                <a:latin typeface="Helvetica"/>
                <a:cs typeface="Helvetica"/>
              </a:endParaRPr>
            </a:p>
          </p:txBody>
        </p:sp>
      </p:grpSp>
      <p:grpSp>
        <p:nvGrpSpPr>
          <p:cNvPr id="25607" name="Group 23"/>
          <p:cNvGrpSpPr>
            <a:grpSpLocks/>
          </p:cNvGrpSpPr>
          <p:nvPr/>
        </p:nvGrpSpPr>
        <p:grpSpPr bwMode="auto">
          <a:xfrm>
            <a:off x="3952875" y="2562225"/>
            <a:ext cx="1008063" cy="2089150"/>
            <a:chOff x="1872" y="692"/>
            <a:chExt cx="390" cy="819"/>
          </a:xfrm>
        </p:grpSpPr>
        <p:sp>
          <p:nvSpPr>
            <p:cNvPr id="23576"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7" name="Text Box 25"/>
            <p:cNvSpPr txBox="1">
              <a:spLocks noChangeArrowheads="1"/>
            </p:cNvSpPr>
            <p:nvPr/>
          </p:nvSpPr>
          <p:spPr bwMode="auto">
            <a:xfrm>
              <a:off x="1872" y="720"/>
              <a:ext cx="390" cy="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200" b="1" dirty="0" smtClean="0">
                  <a:latin typeface="Helvetica"/>
                  <a:cs typeface="Helvetica"/>
                </a:rPr>
                <a:t>1235</a:t>
              </a:r>
              <a:endParaRPr lang="en-GB" sz="1000" b="1" dirty="0" smtClean="0">
                <a:latin typeface="Helvetica"/>
                <a:cs typeface="Helvetica"/>
              </a:endParaRPr>
            </a:p>
          </p:txBody>
        </p:sp>
        <p:sp>
          <p:nvSpPr>
            <p:cNvPr id="23578" name="Text Box 26"/>
            <p:cNvSpPr txBox="1">
              <a:spLocks noChangeArrowheads="1"/>
            </p:cNvSpPr>
            <p:nvPr/>
          </p:nvSpPr>
          <p:spPr bwMode="auto">
            <a:xfrm rot="16200000">
              <a:off x="1681" y="1084"/>
              <a:ext cx="670" cy="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p>
              <a:pPr algn="ctr" defTabSz="519113">
                <a:spcBef>
                  <a:spcPct val="50000"/>
                </a:spcBef>
              </a:pPr>
              <a:r>
                <a:rPr lang="el-GR" sz="1100" b="1">
                  <a:latin typeface="Helvetica" pitchFamily="-84" charset="0"/>
                </a:rPr>
                <a:t>Μ</a:t>
              </a:r>
              <a:r>
                <a:rPr lang="en-US" sz="1100" b="1">
                  <a:latin typeface="Helvetica" pitchFamily="-84" charset="0"/>
                </a:rPr>
                <a:t>graduate </a:t>
              </a:r>
            </a:p>
            <a:p>
              <a:pPr algn="ctr" defTabSz="519113">
                <a:spcBef>
                  <a:spcPct val="50000"/>
                </a:spcBef>
              </a:pPr>
              <a:r>
                <a:rPr lang="en-US" sz="1100" b="1">
                  <a:latin typeface="Helvetica" pitchFamily="-84" charset="0"/>
                </a:rPr>
                <a:t>Students</a:t>
              </a:r>
              <a:endParaRPr lang="en-GB" sz="1100" b="1">
                <a:latin typeface="Helvetica" pitchFamily="-84" charset="0"/>
              </a:endParaRPr>
            </a:p>
          </p:txBody>
        </p:sp>
      </p:grpSp>
      <p:sp>
        <p:nvSpPr>
          <p:cNvPr id="25608" name="TextBox 1"/>
          <p:cNvSpPr txBox="1">
            <a:spLocks noChangeArrowheads="1"/>
          </p:cNvSpPr>
          <p:nvPr/>
        </p:nvSpPr>
        <p:spPr bwMode="auto">
          <a:xfrm>
            <a:off x="263525" y="1200150"/>
            <a:ext cx="2530475" cy="2400300"/>
          </a:xfrm>
          <a:prstGeom prst="rect">
            <a:avLst/>
          </a:prstGeom>
          <a:noFill/>
          <a:ln w="9525">
            <a:noFill/>
            <a:miter lim="800000"/>
            <a:headEnd/>
            <a:tailEnd/>
          </a:ln>
        </p:spPr>
        <p:txBody>
          <a:bodyPr wrap="none">
            <a:spAutoFit/>
          </a:bodyPr>
          <a:lstStyle/>
          <a:p>
            <a:r>
              <a:rPr lang="en-US" sz="2400" b="1" u="sng">
                <a:solidFill>
                  <a:srgbClr val="800000"/>
                </a:solidFill>
                <a:latin typeface="Helvetica" pitchFamily="-84" charset="0"/>
              </a:rPr>
              <a:t>Rethymnon</a:t>
            </a:r>
            <a:r>
              <a:rPr lang="el-GR" sz="2400" b="1">
                <a:solidFill>
                  <a:srgbClr val="800000"/>
                </a:solidFill>
                <a:latin typeface="Helvetica" pitchFamily="-84" charset="0"/>
              </a:rPr>
              <a:t>:</a:t>
            </a:r>
            <a:endParaRPr lang="en-US" sz="2400" b="1">
              <a:solidFill>
                <a:srgbClr val="800000"/>
              </a:solidFill>
              <a:latin typeface="Helvetica" pitchFamily="-84" charset="0"/>
            </a:endParaRPr>
          </a:p>
          <a:p>
            <a:endParaRPr lang="el-GR" b="1">
              <a:solidFill>
                <a:srgbClr val="800000"/>
              </a:solidFill>
              <a:latin typeface="Helvetica" pitchFamily="-84" charset="0"/>
            </a:endParaRPr>
          </a:p>
          <a:p>
            <a:r>
              <a:rPr lang="el-GR" b="1">
                <a:solidFill>
                  <a:srgbClr val="800000"/>
                </a:solidFill>
                <a:latin typeface="Helvetica" pitchFamily="-84" charset="0"/>
              </a:rPr>
              <a:t>20</a:t>
            </a:r>
            <a:r>
              <a:rPr lang="en-US" b="1">
                <a:solidFill>
                  <a:srgbClr val="800000"/>
                </a:solidFill>
                <a:latin typeface="Helvetica" pitchFamily="-84" charset="0"/>
              </a:rPr>
              <a:t>7</a:t>
            </a:r>
            <a:r>
              <a:rPr lang="el-GR" b="1">
                <a:solidFill>
                  <a:srgbClr val="800000"/>
                </a:solidFill>
                <a:latin typeface="Helvetica" pitchFamily="-84" charset="0"/>
              </a:rPr>
              <a:t> </a:t>
            </a:r>
            <a:r>
              <a:rPr lang="en-US" b="1">
                <a:solidFill>
                  <a:srgbClr val="800000"/>
                </a:solidFill>
                <a:latin typeface="Helvetica" pitchFamily="-84" charset="0"/>
              </a:rPr>
              <a:t>Faculty Members</a:t>
            </a:r>
            <a:endParaRPr lang="el-GR" b="1">
              <a:solidFill>
                <a:srgbClr val="800000"/>
              </a:solidFill>
              <a:latin typeface="Helvetica" pitchFamily="-84" charset="0"/>
            </a:endParaRPr>
          </a:p>
          <a:p>
            <a:r>
              <a:rPr lang="el-GR" b="1">
                <a:solidFill>
                  <a:srgbClr val="800000"/>
                </a:solidFill>
                <a:latin typeface="Helvetica" pitchFamily="-84" charset="0"/>
              </a:rPr>
              <a:t>8</a:t>
            </a:r>
            <a:r>
              <a:rPr lang="en-US" b="1">
                <a:solidFill>
                  <a:srgbClr val="800000"/>
                </a:solidFill>
                <a:latin typeface="Helvetica" pitchFamily="-84" charset="0"/>
              </a:rPr>
              <a:t>433</a:t>
            </a:r>
            <a:r>
              <a:rPr lang="el-GR" b="1">
                <a:solidFill>
                  <a:srgbClr val="800000"/>
                </a:solidFill>
                <a:latin typeface="Helvetica" pitchFamily="-84" charset="0"/>
              </a:rPr>
              <a:t> </a:t>
            </a:r>
            <a:r>
              <a:rPr lang="en-US" b="1">
                <a:solidFill>
                  <a:srgbClr val="800000"/>
                </a:solidFill>
                <a:latin typeface="Helvetica" pitchFamily="-84" charset="0"/>
              </a:rPr>
              <a:t>UG-Students</a:t>
            </a:r>
            <a:endParaRPr lang="el-GR" b="1">
              <a:solidFill>
                <a:srgbClr val="800000"/>
              </a:solidFill>
              <a:latin typeface="Helvetica" pitchFamily="-84" charset="0"/>
            </a:endParaRPr>
          </a:p>
          <a:p>
            <a:r>
              <a:rPr lang="el-GR" b="1">
                <a:solidFill>
                  <a:srgbClr val="800000"/>
                </a:solidFill>
                <a:latin typeface="Helvetica" pitchFamily="-84" charset="0"/>
              </a:rPr>
              <a:t>691 </a:t>
            </a:r>
            <a:r>
              <a:rPr lang="en-US" b="1">
                <a:solidFill>
                  <a:srgbClr val="800000"/>
                </a:solidFill>
                <a:latin typeface="Helvetica" pitchFamily="-84" charset="0"/>
              </a:rPr>
              <a:t>G-Students</a:t>
            </a:r>
            <a:endParaRPr lang="el-GR" b="1">
              <a:solidFill>
                <a:srgbClr val="800000"/>
              </a:solidFill>
              <a:latin typeface="Helvetica" pitchFamily="-84" charset="0"/>
            </a:endParaRPr>
          </a:p>
          <a:p>
            <a:r>
              <a:rPr lang="el-GR" b="1">
                <a:solidFill>
                  <a:srgbClr val="800000"/>
                </a:solidFill>
                <a:latin typeface="Helvetica" pitchFamily="-84" charset="0"/>
              </a:rPr>
              <a:t>313 </a:t>
            </a:r>
            <a:r>
              <a:rPr lang="en-US" b="1">
                <a:solidFill>
                  <a:srgbClr val="800000"/>
                </a:solidFill>
                <a:latin typeface="Helvetica" pitchFamily="-84" charset="0"/>
              </a:rPr>
              <a:t>D-Students</a:t>
            </a:r>
            <a:r>
              <a:rPr lang="el-GR" b="1">
                <a:solidFill>
                  <a:srgbClr val="800000"/>
                </a:solidFill>
                <a:latin typeface="Helvetica" pitchFamily="-84" charset="0"/>
              </a:rPr>
              <a:t> </a:t>
            </a:r>
            <a:endParaRPr lang="en-US" b="1">
              <a:solidFill>
                <a:srgbClr val="800000"/>
              </a:solidFill>
              <a:latin typeface="Helvetica" pitchFamily="-84" charset="0"/>
            </a:endParaRPr>
          </a:p>
          <a:p>
            <a:r>
              <a:rPr lang="el-GR" b="1" i="1" u="sng">
                <a:solidFill>
                  <a:srgbClr val="800000"/>
                </a:solidFill>
                <a:latin typeface="Helvetica" pitchFamily="-84" charset="0"/>
              </a:rPr>
              <a:t>41 </a:t>
            </a:r>
            <a:r>
              <a:rPr lang="en-US" b="1" i="1" u="sng">
                <a:solidFill>
                  <a:srgbClr val="800000"/>
                </a:solidFill>
                <a:latin typeface="Helvetica" pitchFamily="-84" charset="0"/>
              </a:rPr>
              <a:t>UG</a:t>
            </a:r>
            <a:r>
              <a:rPr lang="el-GR" b="1" i="1" u="sng">
                <a:solidFill>
                  <a:srgbClr val="800000"/>
                </a:solidFill>
                <a:latin typeface="Helvetica" pitchFamily="-84" charset="0"/>
              </a:rPr>
              <a:t>-</a:t>
            </a:r>
            <a:r>
              <a:rPr lang="en-US" b="1" i="1" u="sng">
                <a:solidFill>
                  <a:srgbClr val="800000"/>
                </a:solidFill>
                <a:latin typeface="Helvetica" pitchFamily="-84" charset="0"/>
              </a:rPr>
              <a:t>S</a:t>
            </a:r>
            <a:r>
              <a:rPr lang="el-GR" b="1" i="1" u="sng">
                <a:solidFill>
                  <a:srgbClr val="800000"/>
                </a:solidFill>
                <a:latin typeface="Helvetica" pitchFamily="-84" charset="0"/>
              </a:rPr>
              <a:t>/</a:t>
            </a:r>
            <a:r>
              <a:rPr lang="en-US" b="1" i="1" u="sng">
                <a:solidFill>
                  <a:srgbClr val="800000"/>
                </a:solidFill>
                <a:latin typeface="Helvetica" pitchFamily="-84" charset="0"/>
              </a:rPr>
              <a:t>F</a:t>
            </a:r>
            <a:endParaRPr lang="el-GR" b="1" i="1" u="sng">
              <a:solidFill>
                <a:srgbClr val="800000"/>
              </a:solidFill>
              <a:latin typeface="Helvetica" pitchFamily="-84" charset="0"/>
            </a:endParaRPr>
          </a:p>
          <a:p>
            <a:r>
              <a:rPr lang="el-GR" b="1" i="1" u="sng">
                <a:solidFill>
                  <a:srgbClr val="800000"/>
                </a:solidFill>
                <a:latin typeface="Helvetica" pitchFamily="-84" charset="0"/>
              </a:rPr>
              <a:t>3 </a:t>
            </a:r>
            <a:r>
              <a:rPr lang="en-US" b="1" i="1" u="sng">
                <a:solidFill>
                  <a:srgbClr val="800000"/>
                </a:solidFill>
                <a:latin typeface="Helvetica" pitchFamily="-84" charset="0"/>
              </a:rPr>
              <a:t>G</a:t>
            </a:r>
            <a:r>
              <a:rPr lang="el-GR" b="1" i="1" u="sng">
                <a:solidFill>
                  <a:srgbClr val="800000"/>
                </a:solidFill>
                <a:latin typeface="Helvetica" pitchFamily="-84" charset="0"/>
              </a:rPr>
              <a:t>-</a:t>
            </a:r>
            <a:r>
              <a:rPr lang="en-US" b="1" i="1" u="sng">
                <a:solidFill>
                  <a:srgbClr val="800000"/>
                </a:solidFill>
                <a:latin typeface="Helvetica" pitchFamily="-84" charset="0"/>
              </a:rPr>
              <a:t>S</a:t>
            </a:r>
            <a:r>
              <a:rPr lang="el-GR" b="1" i="1" u="sng">
                <a:solidFill>
                  <a:srgbClr val="800000"/>
                </a:solidFill>
                <a:latin typeface="Helvetica" pitchFamily="-84" charset="0"/>
              </a:rPr>
              <a:t>/</a:t>
            </a:r>
            <a:r>
              <a:rPr lang="en-US" b="1" i="1" u="sng">
                <a:solidFill>
                  <a:srgbClr val="800000"/>
                </a:solidFill>
                <a:latin typeface="Helvetica" pitchFamily="-84" charset="0"/>
              </a:rPr>
              <a:t>F</a:t>
            </a:r>
          </a:p>
        </p:txBody>
      </p:sp>
      <p:sp>
        <p:nvSpPr>
          <p:cNvPr id="25609" name="TextBox 26"/>
          <p:cNvSpPr txBox="1">
            <a:spLocks noChangeArrowheads="1"/>
          </p:cNvSpPr>
          <p:nvPr/>
        </p:nvSpPr>
        <p:spPr bwMode="auto">
          <a:xfrm>
            <a:off x="6516688" y="1185863"/>
            <a:ext cx="2505075" cy="2462212"/>
          </a:xfrm>
          <a:prstGeom prst="rect">
            <a:avLst/>
          </a:prstGeom>
          <a:noFill/>
          <a:ln w="9525">
            <a:noFill/>
            <a:miter lim="800000"/>
            <a:headEnd/>
            <a:tailEnd/>
          </a:ln>
        </p:spPr>
        <p:txBody>
          <a:bodyPr>
            <a:spAutoFit/>
          </a:bodyPr>
          <a:lstStyle/>
          <a:p>
            <a:r>
              <a:rPr lang="en-US" sz="2800" b="1" u="sng">
                <a:solidFill>
                  <a:srgbClr val="0000FF"/>
                </a:solidFill>
                <a:latin typeface="Helvetica" pitchFamily="-84" charset="0"/>
              </a:rPr>
              <a:t>Heraklion</a:t>
            </a:r>
            <a:r>
              <a:rPr lang="el-GR" sz="2800" b="1">
                <a:solidFill>
                  <a:srgbClr val="0000FF"/>
                </a:solidFill>
                <a:latin typeface="Helvetica" pitchFamily="-84" charset="0"/>
              </a:rPr>
              <a:t>:</a:t>
            </a:r>
            <a:endParaRPr lang="en-US" sz="2800" b="1">
              <a:solidFill>
                <a:srgbClr val="0000FF"/>
              </a:solidFill>
              <a:latin typeface="Helvetica" pitchFamily="-84" charset="0"/>
            </a:endParaRPr>
          </a:p>
          <a:p>
            <a:endParaRPr lang="el-GR" b="1">
              <a:solidFill>
                <a:srgbClr val="0000FF"/>
              </a:solidFill>
              <a:latin typeface="Helvetica" pitchFamily="-84" charset="0"/>
            </a:endParaRPr>
          </a:p>
          <a:p>
            <a:r>
              <a:rPr lang="el-GR" b="1">
                <a:solidFill>
                  <a:srgbClr val="0000FF"/>
                </a:solidFill>
                <a:latin typeface="Helvetica" pitchFamily="-84" charset="0"/>
              </a:rPr>
              <a:t>300 </a:t>
            </a:r>
            <a:r>
              <a:rPr lang="en-US" b="1">
                <a:solidFill>
                  <a:srgbClr val="0000FF"/>
                </a:solidFill>
                <a:latin typeface="Helvetica" pitchFamily="-84" charset="0"/>
              </a:rPr>
              <a:t>Faculty Members</a:t>
            </a:r>
            <a:endParaRPr lang="el-GR" b="1">
              <a:solidFill>
                <a:srgbClr val="0000FF"/>
              </a:solidFill>
              <a:latin typeface="Helvetica" pitchFamily="-84" charset="0"/>
            </a:endParaRPr>
          </a:p>
          <a:p>
            <a:r>
              <a:rPr lang="el-GR" b="1">
                <a:solidFill>
                  <a:srgbClr val="0000FF"/>
                </a:solidFill>
                <a:latin typeface="Helvetica" pitchFamily="-84" charset="0"/>
              </a:rPr>
              <a:t>5977 </a:t>
            </a:r>
            <a:r>
              <a:rPr lang="en-US" b="1">
                <a:solidFill>
                  <a:srgbClr val="0000FF"/>
                </a:solidFill>
                <a:latin typeface="Helvetica" pitchFamily="-84" charset="0"/>
              </a:rPr>
              <a:t>UG</a:t>
            </a:r>
            <a:r>
              <a:rPr lang="el-GR" b="1">
                <a:solidFill>
                  <a:srgbClr val="0000FF"/>
                </a:solidFill>
                <a:latin typeface="Helvetica" pitchFamily="-84" charset="0"/>
              </a:rPr>
              <a:t>-</a:t>
            </a:r>
            <a:r>
              <a:rPr lang="en-US" b="1">
                <a:solidFill>
                  <a:srgbClr val="0000FF"/>
                </a:solidFill>
                <a:latin typeface="Helvetica" pitchFamily="-84" charset="0"/>
              </a:rPr>
              <a:t>Students</a:t>
            </a:r>
            <a:endParaRPr lang="el-GR" b="1">
              <a:solidFill>
                <a:srgbClr val="0000FF"/>
              </a:solidFill>
              <a:latin typeface="Helvetica" pitchFamily="-84" charset="0"/>
            </a:endParaRPr>
          </a:p>
          <a:p>
            <a:r>
              <a:rPr lang="el-GR" b="1">
                <a:solidFill>
                  <a:srgbClr val="0000FF"/>
                </a:solidFill>
                <a:latin typeface="Helvetica" pitchFamily="-84" charset="0"/>
              </a:rPr>
              <a:t>544 </a:t>
            </a:r>
            <a:r>
              <a:rPr lang="en-US" b="1">
                <a:solidFill>
                  <a:srgbClr val="0000FF"/>
                </a:solidFill>
                <a:latin typeface="Helvetica" pitchFamily="-84" charset="0"/>
              </a:rPr>
              <a:t>G</a:t>
            </a:r>
            <a:r>
              <a:rPr lang="el-GR" b="1">
                <a:solidFill>
                  <a:srgbClr val="0000FF"/>
                </a:solidFill>
                <a:latin typeface="Helvetica" pitchFamily="-84" charset="0"/>
              </a:rPr>
              <a:t>-</a:t>
            </a:r>
            <a:r>
              <a:rPr lang="en-US" b="1">
                <a:solidFill>
                  <a:srgbClr val="0000FF"/>
                </a:solidFill>
                <a:latin typeface="Helvetica" pitchFamily="-84" charset="0"/>
              </a:rPr>
              <a:t>Students</a:t>
            </a:r>
            <a:endParaRPr lang="el-GR" b="1">
              <a:solidFill>
                <a:srgbClr val="0000FF"/>
              </a:solidFill>
              <a:latin typeface="Helvetica" pitchFamily="-84" charset="0"/>
            </a:endParaRPr>
          </a:p>
          <a:p>
            <a:r>
              <a:rPr lang="el-GR" b="1">
                <a:solidFill>
                  <a:srgbClr val="0000FF"/>
                </a:solidFill>
                <a:latin typeface="Helvetica" pitchFamily="-84" charset="0"/>
              </a:rPr>
              <a:t>978 </a:t>
            </a:r>
            <a:r>
              <a:rPr lang="en-US" b="1">
                <a:solidFill>
                  <a:srgbClr val="0000FF"/>
                </a:solidFill>
                <a:latin typeface="Helvetica" pitchFamily="-84" charset="0"/>
              </a:rPr>
              <a:t>D-Students</a:t>
            </a:r>
          </a:p>
          <a:p>
            <a:r>
              <a:rPr lang="el-GR" b="1" i="1" u="sng">
                <a:solidFill>
                  <a:srgbClr val="0000FF"/>
                </a:solidFill>
                <a:latin typeface="Helvetica" pitchFamily="-84" charset="0"/>
              </a:rPr>
              <a:t>20 </a:t>
            </a:r>
            <a:r>
              <a:rPr lang="en-US" b="1" i="1" u="sng">
                <a:solidFill>
                  <a:srgbClr val="0000FF"/>
                </a:solidFill>
                <a:latin typeface="Helvetica" pitchFamily="-84" charset="0"/>
              </a:rPr>
              <a:t>UG</a:t>
            </a:r>
            <a:r>
              <a:rPr lang="el-GR" b="1" i="1" u="sng">
                <a:solidFill>
                  <a:srgbClr val="0000FF"/>
                </a:solidFill>
                <a:latin typeface="Helvetica" pitchFamily="-84" charset="0"/>
              </a:rPr>
              <a:t>-</a:t>
            </a:r>
            <a:r>
              <a:rPr lang="en-US" b="1" i="1" u="sng">
                <a:solidFill>
                  <a:srgbClr val="0000FF"/>
                </a:solidFill>
                <a:latin typeface="Helvetica" pitchFamily="-84" charset="0"/>
              </a:rPr>
              <a:t>S</a:t>
            </a:r>
            <a:r>
              <a:rPr lang="el-GR" b="1" i="1" u="sng">
                <a:solidFill>
                  <a:srgbClr val="0000FF"/>
                </a:solidFill>
                <a:latin typeface="Helvetica" pitchFamily="-84" charset="0"/>
              </a:rPr>
              <a:t>/</a:t>
            </a:r>
            <a:r>
              <a:rPr lang="en-US" b="1" i="1" u="sng">
                <a:solidFill>
                  <a:srgbClr val="0000FF"/>
                </a:solidFill>
                <a:latin typeface="Helvetica" pitchFamily="-84" charset="0"/>
              </a:rPr>
              <a:t>F</a:t>
            </a:r>
            <a:endParaRPr lang="el-GR" b="1" i="1" u="sng">
              <a:solidFill>
                <a:srgbClr val="0000FF"/>
              </a:solidFill>
              <a:latin typeface="Helvetica" pitchFamily="-84" charset="0"/>
            </a:endParaRPr>
          </a:p>
          <a:p>
            <a:r>
              <a:rPr lang="el-GR" b="1" i="1" u="sng">
                <a:solidFill>
                  <a:srgbClr val="0000FF"/>
                </a:solidFill>
                <a:latin typeface="Helvetica" pitchFamily="-84" charset="0"/>
              </a:rPr>
              <a:t>2 </a:t>
            </a:r>
            <a:r>
              <a:rPr lang="en-US" b="1" i="1" u="sng">
                <a:solidFill>
                  <a:srgbClr val="0000FF"/>
                </a:solidFill>
                <a:latin typeface="Helvetica" pitchFamily="-84" charset="0"/>
              </a:rPr>
              <a:t>G</a:t>
            </a:r>
            <a:r>
              <a:rPr lang="el-GR" b="1" i="1" u="sng">
                <a:solidFill>
                  <a:srgbClr val="0000FF"/>
                </a:solidFill>
                <a:latin typeface="Helvetica" pitchFamily="-84" charset="0"/>
              </a:rPr>
              <a:t>-</a:t>
            </a:r>
            <a:r>
              <a:rPr lang="en-US" b="1" i="1" u="sng">
                <a:solidFill>
                  <a:srgbClr val="0000FF"/>
                </a:solidFill>
                <a:latin typeface="Helvetica" pitchFamily="-84" charset="0"/>
              </a:rPr>
              <a:t>S</a:t>
            </a:r>
            <a:r>
              <a:rPr lang="el-GR" b="1" i="1" u="sng">
                <a:solidFill>
                  <a:srgbClr val="0000FF"/>
                </a:solidFill>
                <a:latin typeface="Helvetica" pitchFamily="-84" charset="0"/>
              </a:rPr>
              <a:t>/</a:t>
            </a:r>
            <a:r>
              <a:rPr lang="en-US" b="1" i="1" u="sng">
                <a:solidFill>
                  <a:srgbClr val="0000FF"/>
                </a:solidFill>
                <a:latin typeface="Helvetica" pitchFamily="-84" charset="0"/>
              </a:rPr>
              <a:t>F</a:t>
            </a:r>
          </a:p>
        </p:txBody>
      </p:sp>
      <p:grpSp>
        <p:nvGrpSpPr>
          <p:cNvPr id="25610" name="Group 23"/>
          <p:cNvGrpSpPr>
            <a:grpSpLocks/>
          </p:cNvGrpSpPr>
          <p:nvPr/>
        </p:nvGrpSpPr>
        <p:grpSpPr bwMode="auto">
          <a:xfrm>
            <a:off x="5181600" y="2562225"/>
            <a:ext cx="1008063" cy="2089150"/>
            <a:chOff x="1872" y="692"/>
            <a:chExt cx="390" cy="819"/>
          </a:xfrm>
        </p:grpSpPr>
        <p:sp>
          <p:nvSpPr>
            <p:cNvPr id="28"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9" name="Text Box 25"/>
            <p:cNvSpPr txBox="1">
              <a:spLocks noChangeArrowheads="1"/>
            </p:cNvSpPr>
            <p:nvPr/>
          </p:nvSpPr>
          <p:spPr bwMode="auto">
            <a:xfrm>
              <a:off x="1872" y="720"/>
              <a:ext cx="390" cy="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200" b="1" dirty="0" smtClean="0">
                  <a:latin typeface="Helvetica"/>
                  <a:cs typeface="Helvetica"/>
                </a:rPr>
                <a:t>1291</a:t>
              </a:r>
              <a:endParaRPr lang="en-GB" sz="1000" b="1" dirty="0" smtClean="0">
                <a:latin typeface="Helvetica"/>
                <a:cs typeface="Helvetica"/>
              </a:endParaRPr>
            </a:p>
          </p:txBody>
        </p:sp>
        <p:sp>
          <p:nvSpPr>
            <p:cNvPr id="30" name="Text Box 26"/>
            <p:cNvSpPr txBox="1">
              <a:spLocks noChangeArrowheads="1"/>
            </p:cNvSpPr>
            <p:nvPr/>
          </p:nvSpPr>
          <p:spPr bwMode="auto">
            <a:xfrm rot="16200000">
              <a:off x="1681" y="1084"/>
              <a:ext cx="670" cy="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100" b="1" dirty="0" smtClean="0">
                  <a:latin typeface="Helvetica"/>
                  <a:cs typeface="Helvetica"/>
                </a:rPr>
                <a:t>Doctoral </a:t>
              </a:r>
            </a:p>
            <a:p>
              <a:pPr algn="ctr">
                <a:spcBef>
                  <a:spcPct val="50000"/>
                </a:spcBef>
                <a:defRPr/>
              </a:pPr>
              <a:r>
                <a:rPr lang="en-US" sz="1100" b="1" dirty="0" smtClean="0">
                  <a:latin typeface="Helvetica"/>
                  <a:cs typeface="Helvetica"/>
                </a:rPr>
                <a:t>Students</a:t>
              </a:r>
              <a:endParaRPr lang="en-GB" sz="1100" b="1" dirty="0" smtClean="0">
                <a:latin typeface="Helvetica"/>
                <a:cs typeface="Helvetica"/>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073275" y="188913"/>
            <a:ext cx="5167313" cy="741362"/>
          </a:xfrm>
        </p:spPr>
        <p:txBody>
          <a:bodyPr/>
          <a:lstStyle/>
          <a:p>
            <a:pPr eaLnBrk="1" hangingPunct="1"/>
            <a:r>
              <a:rPr lang="en-US" sz="2800" b="1" i="1" u="sng" smtClean="0">
                <a:solidFill>
                  <a:srgbClr val="000090"/>
                </a:solidFill>
                <a:latin typeface="Helvetica" pitchFamily="-84" charset="0"/>
              </a:rPr>
              <a:t>Gender Situation</a:t>
            </a:r>
            <a:endParaRPr lang="el-GR" sz="2800" b="1" i="1" u="sng" smtClean="0">
              <a:solidFill>
                <a:srgbClr val="000090"/>
              </a:solidFill>
              <a:latin typeface="Helvetica" pitchFamily="-84" charset="0"/>
            </a:endParaRPr>
          </a:p>
        </p:txBody>
      </p:sp>
      <p:grpSp>
        <p:nvGrpSpPr>
          <p:cNvPr id="26626" name="Group 5"/>
          <p:cNvGrpSpPr>
            <a:grpSpLocks/>
          </p:cNvGrpSpPr>
          <p:nvPr/>
        </p:nvGrpSpPr>
        <p:grpSpPr bwMode="auto">
          <a:xfrm>
            <a:off x="1258888" y="5516563"/>
            <a:ext cx="2000250" cy="563562"/>
            <a:chOff x="528" y="1752"/>
            <a:chExt cx="624" cy="221"/>
          </a:xfrm>
        </p:grpSpPr>
        <p:sp>
          <p:nvSpPr>
            <p:cNvPr id="23558" name="Rectangle 6"/>
            <p:cNvSpPr>
              <a:spLocks noChangeArrowheads="1"/>
            </p:cNvSpPr>
            <p:nvPr/>
          </p:nvSpPr>
          <p:spPr bwMode="auto">
            <a:xfrm>
              <a:off x="528" y="1760"/>
              <a:ext cx="624" cy="213"/>
            </a:xfrm>
            <a:prstGeom prst="rect">
              <a:avLst/>
            </a:prstGeom>
            <a:solidFill>
              <a:srgbClr val="FFCC66"/>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FFCC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59" name="Text Box 7"/>
            <p:cNvSpPr txBox="1">
              <a:spLocks noChangeArrowheads="1"/>
            </p:cNvSpPr>
            <p:nvPr/>
          </p:nvSpPr>
          <p:spPr bwMode="auto">
            <a:xfrm>
              <a:off x="560" y="1752"/>
              <a:ext cx="54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p>
              <a:pPr algn="ctr" defTabSz="519113"/>
              <a:r>
                <a:rPr lang="el-GR" sz="1400" b="1">
                  <a:solidFill>
                    <a:srgbClr val="000090"/>
                  </a:solidFill>
                  <a:latin typeface="Helvetica" pitchFamily="-84" charset="0"/>
                </a:rPr>
                <a:t>29%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71% </a:t>
              </a:r>
              <a:r>
                <a:rPr lang="en-US" sz="1400" b="1">
                  <a:solidFill>
                    <a:srgbClr val="660066"/>
                  </a:solidFill>
                  <a:latin typeface="Helvetica" pitchFamily="-84" charset="0"/>
                </a:rPr>
                <a:t>F</a:t>
              </a:r>
              <a:r>
                <a:rPr lang="el-GR" sz="1400" b="1">
                  <a:solidFill>
                    <a:srgbClr val="660066"/>
                  </a:solidFill>
                  <a:latin typeface="Helvetica" pitchFamily="-84" charset="0"/>
                </a:rPr>
                <a:t> </a:t>
              </a:r>
            </a:p>
            <a:p>
              <a:pPr algn="ctr" defTabSz="519113"/>
              <a:r>
                <a:rPr lang="en-US" sz="1400" b="1">
                  <a:latin typeface="Helvetica" pitchFamily="-84" charset="0"/>
                </a:rPr>
                <a:t>TSP</a:t>
              </a:r>
              <a:endParaRPr lang="en-GB" sz="1400" b="1">
                <a:latin typeface="Helvetica" pitchFamily="-84" charset="0"/>
              </a:endParaRPr>
            </a:p>
          </p:txBody>
        </p:sp>
      </p:grpSp>
      <p:grpSp>
        <p:nvGrpSpPr>
          <p:cNvPr id="26627" name="Group 8"/>
          <p:cNvGrpSpPr>
            <a:grpSpLocks/>
          </p:cNvGrpSpPr>
          <p:nvPr/>
        </p:nvGrpSpPr>
        <p:grpSpPr bwMode="auto">
          <a:xfrm>
            <a:off x="3348038" y="5516563"/>
            <a:ext cx="2160587" cy="631825"/>
            <a:chOff x="1180" y="1756"/>
            <a:chExt cx="912" cy="220"/>
          </a:xfrm>
        </p:grpSpPr>
        <p:sp>
          <p:nvSpPr>
            <p:cNvPr id="23561" name="Rectangle 9"/>
            <p:cNvSpPr>
              <a:spLocks noChangeArrowheads="1"/>
            </p:cNvSpPr>
            <p:nvPr/>
          </p:nvSpPr>
          <p:spPr bwMode="auto">
            <a:xfrm>
              <a:off x="1251" y="1763"/>
              <a:ext cx="788" cy="213"/>
            </a:xfrm>
            <a:prstGeom prst="rect">
              <a:avLst/>
            </a:prstGeom>
            <a:solidFill>
              <a:srgbClr val="CCFF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CCFF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62" name="Text Box 10"/>
            <p:cNvSpPr txBox="1">
              <a:spLocks noChangeArrowheads="1"/>
            </p:cNvSpPr>
            <p:nvPr/>
          </p:nvSpPr>
          <p:spPr bwMode="auto">
            <a:xfrm>
              <a:off x="1180" y="1756"/>
              <a:ext cx="91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p>
              <a:pPr algn="ctr" defTabSz="519113"/>
              <a:r>
                <a:rPr lang="el-GR" sz="1400" b="1">
                  <a:solidFill>
                    <a:srgbClr val="000090"/>
                  </a:solidFill>
                  <a:latin typeface="Helvetica" pitchFamily="-84" charset="0"/>
                </a:rPr>
                <a:t>60%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40% </a:t>
              </a:r>
              <a:r>
                <a:rPr lang="en-US" sz="1400" b="1">
                  <a:solidFill>
                    <a:srgbClr val="660066"/>
                  </a:solidFill>
                  <a:latin typeface="Helvetica" pitchFamily="-84" charset="0"/>
                </a:rPr>
                <a:t>F</a:t>
              </a:r>
              <a:endParaRPr lang="el-GR" sz="1400" b="1">
                <a:solidFill>
                  <a:srgbClr val="660066"/>
                </a:solidFill>
                <a:latin typeface="Helvetica" pitchFamily="-84" charset="0"/>
              </a:endParaRPr>
            </a:p>
            <a:p>
              <a:pPr algn="ctr" defTabSz="519113"/>
              <a:r>
                <a:rPr lang="en-US" sz="1400" b="1">
                  <a:latin typeface="Helvetica" pitchFamily="-84" charset="0"/>
                </a:rPr>
                <a:t>TA</a:t>
              </a:r>
              <a:endParaRPr lang="el-GR" sz="1400" b="1">
                <a:latin typeface="Helvetica" pitchFamily="-84" charset="0"/>
              </a:endParaRPr>
            </a:p>
          </p:txBody>
        </p:sp>
      </p:grpSp>
      <p:grpSp>
        <p:nvGrpSpPr>
          <p:cNvPr id="26628" name="Group 11"/>
          <p:cNvGrpSpPr>
            <a:grpSpLocks/>
          </p:cNvGrpSpPr>
          <p:nvPr/>
        </p:nvGrpSpPr>
        <p:grpSpPr bwMode="auto">
          <a:xfrm>
            <a:off x="5508625" y="5445125"/>
            <a:ext cx="2089150" cy="588963"/>
            <a:chOff x="2112" y="1741"/>
            <a:chExt cx="941" cy="236"/>
          </a:xfrm>
        </p:grpSpPr>
        <p:sp>
          <p:nvSpPr>
            <p:cNvPr id="23564" name="Rectangle 12"/>
            <p:cNvSpPr>
              <a:spLocks noChangeArrowheads="1"/>
            </p:cNvSpPr>
            <p:nvPr/>
          </p:nvSpPr>
          <p:spPr bwMode="auto">
            <a:xfrm>
              <a:off x="2163" y="1764"/>
              <a:ext cx="833" cy="213"/>
            </a:xfrm>
            <a:prstGeom prst="rect">
              <a:avLst/>
            </a:prstGeom>
            <a:solidFill>
              <a:srgbClr val="99CC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99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5" name="Text Box 13"/>
            <p:cNvSpPr txBox="1">
              <a:spLocks noChangeArrowheads="1"/>
            </p:cNvSpPr>
            <p:nvPr/>
          </p:nvSpPr>
          <p:spPr bwMode="auto">
            <a:xfrm>
              <a:off x="2112" y="1844"/>
              <a:ext cx="941" cy="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ATP</a:t>
              </a:r>
              <a:endParaRPr lang="en-GB" sz="1400" b="1" dirty="0" smtClean="0">
                <a:latin typeface="Helvetica"/>
                <a:cs typeface="Helvetica"/>
              </a:endParaRPr>
            </a:p>
          </p:txBody>
        </p:sp>
        <p:sp>
          <p:nvSpPr>
            <p:cNvPr id="23566" name="Text Box 14"/>
            <p:cNvSpPr txBox="1">
              <a:spLocks noChangeArrowheads="1"/>
            </p:cNvSpPr>
            <p:nvPr/>
          </p:nvSpPr>
          <p:spPr bwMode="auto">
            <a:xfrm>
              <a:off x="2240" y="1741"/>
              <a:ext cx="652" cy="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p>
              <a:pPr algn="ctr" defTabSz="519113">
                <a:spcBef>
                  <a:spcPct val="50000"/>
                </a:spcBef>
              </a:pPr>
              <a:r>
                <a:rPr lang="el-GR" sz="1400" b="1">
                  <a:solidFill>
                    <a:srgbClr val="000090"/>
                  </a:solidFill>
                  <a:latin typeface="Helvetica" pitchFamily="-84" charset="0"/>
                </a:rPr>
                <a:t>36%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64% </a:t>
              </a:r>
              <a:r>
                <a:rPr lang="en-US" sz="1400" b="1">
                  <a:solidFill>
                    <a:srgbClr val="660066"/>
                  </a:solidFill>
                  <a:latin typeface="Helvetica" pitchFamily="-84" charset="0"/>
                </a:rPr>
                <a:t>F</a:t>
              </a:r>
              <a:endParaRPr lang="en-GB" sz="1400" b="1">
                <a:solidFill>
                  <a:srgbClr val="660066"/>
                </a:solidFill>
                <a:latin typeface="Helvetica" pitchFamily="-84" charset="0"/>
              </a:endParaRPr>
            </a:p>
          </p:txBody>
        </p:sp>
      </p:grpSp>
      <p:grpSp>
        <p:nvGrpSpPr>
          <p:cNvPr id="26629" name="Group 15"/>
          <p:cNvGrpSpPr>
            <a:grpSpLocks/>
          </p:cNvGrpSpPr>
          <p:nvPr/>
        </p:nvGrpSpPr>
        <p:grpSpPr bwMode="auto">
          <a:xfrm>
            <a:off x="2771775" y="4508500"/>
            <a:ext cx="3744913" cy="938213"/>
            <a:chOff x="1044" y="1483"/>
            <a:chExt cx="1410" cy="237"/>
          </a:xfrm>
        </p:grpSpPr>
        <p:sp>
          <p:nvSpPr>
            <p:cNvPr id="23568" name="Rectangle 16"/>
            <p:cNvSpPr>
              <a:spLocks noChangeArrowheads="1"/>
            </p:cNvSpPr>
            <p:nvPr/>
          </p:nvSpPr>
          <p:spPr bwMode="auto">
            <a:xfrm>
              <a:off x="1044" y="1507"/>
              <a:ext cx="1410" cy="213"/>
            </a:xfrm>
            <a:prstGeom prst="rect">
              <a:avLst/>
            </a:prstGeom>
            <a:solidFill>
              <a:srgbClr val="FF9966"/>
            </a:solidFill>
            <a:ln w="9525">
              <a:miter lim="800000"/>
              <a:headEnd/>
              <a:tailEnd/>
            </a:ln>
            <a:effectLst/>
            <a:scene3d>
              <a:camera prst="legacyObliqueTopRight"/>
              <a:lightRig rig="legacyFlat3" dir="b"/>
            </a:scene3d>
            <a:sp3d extrusionH="608000" prstMaterial="legacyMatte">
              <a:bevelT w="13500" h="13500" prst="angle"/>
              <a:bevelB w="13500" h="13500" prst="angle"/>
              <a:extrusionClr>
                <a:srgbClr val="FF99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9" name="Text Box 17"/>
            <p:cNvSpPr txBox="1">
              <a:spLocks noChangeArrowheads="1"/>
            </p:cNvSpPr>
            <p:nvPr/>
          </p:nvSpPr>
          <p:spPr bwMode="auto">
            <a:xfrm>
              <a:off x="1275" y="1561"/>
              <a:ext cx="983" cy="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p>
              <a:pPr algn="ctr" defTabSz="519113">
                <a:spcBef>
                  <a:spcPct val="50000"/>
                </a:spcBef>
              </a:pPr>
              <a:r>
                <a:rPr lang="el-GR" sz="1400" b="1">
                  <a:solidFill>
                    <a:srgbClr val="000090"/>
                  </a:solidFill>
                  <a:latin typeface="Helvetica" pitchFamily="-84" charset="0"/>
                </a:rPr>
                <a:t>73%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27% </a:t>
              </a:r>
              <a:r>
                <a:rPr lang="en-US" sz="1400" b="1">
                  <a:solidFill>
                    <a:srgbClr val="660066"/>
                  </a:solidFill>
                  <a:latin typeface="Helvetica" pitchFamily="-84" charset="0"/>
                </a:rPr>
                <a:t>F</a:t>
              </a:r>
              <a:endParaRPr lang="el-GR" sz="1400" b="1">
                <a:solidFill>
                  <a:srgbClr val="660066"/>
                </a:solidFill>
                <a:latin typeface="Helvetica" pitchFamily="-84" charset="0"/>
              </a:endParaRPr>
            </a:p>
            <a:p>
              <a:pPr algn="ctr" defTabSz="519113">
                <a:spcBef>
                  <a:spcPct val="50000"/>
                </a:spcBef>
              </a:pPr>
              <a:r>
                <a:rPr lang="en-US" sz="1400" b="1">
                  <a:latin typeface="Helvetica" pitchFamily="-84" charset="0"/>
                </a:rPr>
                <a:t>FM</a:t>
              </a:r>
              <a:endParaRPr lang="en-GB" sz="1400" b="1">
                <a:latin typeface="Helvetica" pitchFamily="-84" charset="0"/>
              </a:endParaRPr>
            </a:p>
          </p:txBody>
        </p:sp>
        <p:sp>
          <p:nvSpPr>
            <p:cNvPr id="23570" name="Text Box 18"/>
            <p:cNvSpPr txBox="1">
              <a:spLocks noChangeArrowheads="1"/>
            </p:cNvSpPr>
            <p:nvPr/>
          </p:nvSpPr>
          <p:spPr bwMode="auto">
            <a:xfrm>
              <a:off x="1543" y="1483"/>
              <a:ext cx="390" cy="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endParaRPr lang="en-GB" sz="1000" b="1" smtClean="0">
                <a:latin typeface="Times New Roman" charset="0"/>
              </a:endParaRPr>
            </a:p>
          </p:txBody>
        </p:sp>
      </p:grpSp>
      <p:grpSp>
        <p:nvGrpSpPr>
          <p:cNvPr id="26630" name="Group 19"/>
          <p:cNvGrpSpPr>
            <a:grpSpLocks/>
          </p:cNvGrpSpPr>
          <p:nvPr/>
        </p:nvGrpSpPr>
        <p:grpSpPr bwMode="auto">
          <a:xfrm>
            <a:off x="2914650" y="1844675"/>
            <a:ext cx="1008063" cy="2776538"/>
            <a:chOff x="1380" y="560"/>
            <a:chExt cx="390" cy="933"/>
          </a:xfrm>
        </p:grpSpPr>
        <p:sp>
          <p:nvSpPr>
            <p:cNvPr id="23572" name="Rectangle 20"/>
            <p:cNvSpPr>
              <a:spLocks noChangeArrowheads="1"/>
            </p:cNvSpPr>
            <p:nvPr/>
          </p:nvSpPr>
          <p:spPr bwMode="auto">
            <a:xfrm>
              <a:off x="1410" y="560"/>
              <a:ext cx="300" cy="933"/>
            </a:xfrm>
            <a:prstGeom prst="rect">
              <a:avLst/>
            </a:prstGeom>
            <a:solidFill>
              <a:srgbClr val="FFFF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CC"/>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3" name="Text Box 21"/>
            <p:cNvSpPr txBox="1">
              <a:spLocks noChangeArrowheads="1"/>
            </p:cNvSpPr>
            <p:nvPr/>
          </p:nvSpPr>
          <p:spPr bwMode="auto">
            <a:xfrm rot="16200000">
              <a:off x="1200" y="1021"/>
              <a:ext cx="625" cy="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UG-S</a:t>
              </a:r>
              <a:endParaRPr lang="en-GB" sz="1400" b="1" dirty="0" smtClean="0">
                <a:latin typeface="Helvetica"/>
                <a:cs typeface="Helvetica"/>
              </a:endParaRPr>
            </a:p>
          </p:txBody>
        </p:sp>
        <p:sp>
          <p:nvSpPr>
            <p:cNvPr id="23574" name="Text Box 22"/>
            <p:cNvSpPr txBox="1">
              <a:spLocks noChangeArrowheads="1"/>
            </p:cNvSpPr>
            <p:nvPr/>
          </p:nvSpPr>
          <p:spPr bwMode="auto">
            <a:xfrm>
              <a:off x="1380" y="584"/>
              <a:ext cx="390" cy="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solidFill>
                    <a:srgbClr val="000090"/>
                  </a:solidFill>
                  <a:latin typeface="Helvetica"/>
                  <a:cs typeface="Helvetica"/>
                </a:rPr>
                <a:t>41% </a:t>
              </a:r>
              <a:r>
                <a:rPr lang="en-US" sz="1400" b="1" dirty="0" smtClean="0">
                  <a:solidFill>
                    <a:srgbClr val="000090"/>
                  </a:solidFill>
                  <a:latin typeface="Helvetica"/>
                  <a:cs typeface="Helvetica"/>
                </a:rPr>
                <a:t>M</a:t>
              </a:r>
              <a:endParaRPr lang="el-GR" sz="1400" b="1" dirty="0" smtClean="0">
                <a:solidFill>
                  <a:srgbClr val="000090"/>
                </a:solidFill>
                <a:latin typeface="Helvetica"/>
                <a:cs typeface="Helvetica"/>
              </a:endParaRPr>
            </a:p>
            <a:p>
              <a:pPr algn="ctr">
                <a:spcBef>
                  <a:spcPct val="50000"/>
                </a:spcBef>
                <a:defRPr/>
              </a:pPr>
              <a:r>
                <a:rPr lang="el-GR" sz="1400" b="1" dirty="0" smtClean="0">
                  <a:solidFill>
                    <a:srgbClr val="660066"/>
                  </a:solidFill>
                  <a:latin typeface="Helvetica"/>
                  <a:cs typeface="Helvetica"/>
                </a:rPr>
                <a:t>59% </a:t>
              </a:r>
              <a:r>
                <a:rPr lang="en-US" sz="1400" b="1" dirty="0" smtClean="0">
                  <a:solidFill>
                    <a:srgbClr val="660066"/>
                  </a:solidFill>
                  <a:latin typeface="Helvetica"/>
                  <a:cs typeface="Helvetica"/>
                </a:rPr>
                <a:t>F</a:t>
              </a:r>
              <a:endParaRPr lang="en-GB" sz="1400" b="1" dirty="0" smtClean="0">
                <a:solidFill>
                  <a:srgbClr val="660066"/>
                </a:solidFill>
                <a:latin typeface="Helvetica"/>
                <a:cs typeface="Helvetica"/>
              </a:endParaRPr>
            </a:p>
          </p:txBody>
        </p:sp>
      </p:grpSp>
      <p:grpSp>
        <p:nvGrpSpPr>
          <p:cNvPr id="26631" name="Group 23"/>
          <p:cNvGrpSpPr>
            <a:grpSpLocks/>
          </p:cNvGrpSpPr>
          <p:nvPr/>
        </p:nvGrpSpPr>
        <p:grpSpPr bwMode="auto">
          <a:xfrm>
            <a:off x="3952875" y="2562225"/>
            <a:ext cx="1008063" cy="2089150"/>
            <a:chOff x="1872" y="692"/>
            <a:chExt cx="390" cy="819"/>
          </a:xfrm>
        </p:grpSpPr>
        <p:sp>
          <p:nvSpPr>
            <p:cNvPr id="23576"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7" name="Text Box 25"/>
            <p:cNvSpPr txBox="1">
              <a:spLocks noChangeArrowheads="1"/>
            </p:cNvSpPr>
            <p:nvPr/>
          </p:nvSpPr>
          <p:spPr bwMode="auto">
            <a:xfrm>
              <a:off x="1872" y="720"/>
              <a:ext cx="390" cy="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solidFill>
                    <a:srgbClr val="000090"/>
                  </a:solidFill>
                  <a:latin typeface="Helvetica"/>
                  <a:cs typeface="Helvetica"/>
                </a:rPr>
                <a:t>40% </a:t>
              </a:r>
              <a:r>
                <a:rPr lang="en-US" sz="1400" b="1" dirty="0" smtClean="0">
                  <a:solidFill>
                    <a:srgbClr val="000090"/>
                  </a:solidFill>
                  <a:latin typeface="Helvetica"/>
                  <a:cs typeface="Helvetica"/>
                </a:rPr>
                <a:t>M</a:t>
              </a:r>
              <a:endParaRPr lang="el-GR" sz="1400" b="1" dirty="0" smtClean="0">
                <a:solidFill>
                  <a:srgbClr val="000090"/>
                </a:solidFill>
                <a:latin typeface="Helvetica"/>
                <a:cs typeface="Helvetica"/>
              </a:endParaRPr>
            </a:p>
            <a:p>
              <a:pPr algn="ctr">
                <a:spcBef>
                  <a:spcPct val="50000"/>
                </a:spcBef>
                <a:defRPr/>
              </a:pPr>
              <a:r>
                <a:rPr lang="el-GR" sz="1400" b="1" dirty="0" smtClean="0">
                  <a:solidFill>
                    <a:srgbClr val="660066"/>
                  </a:solidFill>
                  <a:latin typeface="Helvetica"/>
                  <a:cs typeface="Helvetica"/>
                </a:rPr>
                <a:t>60% </a:t>
              </a:r>
              <a:r>
                <a:rPr lang="en-US" sz="1400" b="1" dirty="0" smtClean="0">
                  <a:solidFill>
                    <a:srgbClr val="660066"/>
                  </a:solidFill>
                  <a:latin typeface="Helvetica"/>
                  <a:cs typeface="Helvetica"/>
                </a:rPr>
                <a:t>F</a:t>
              </a:r>
              <a:endParaRPr lang="en-GB" sz="1400" b="1" dirty="0" smtClean="0">
                <a:solidFill>
                  <a:srgbClr val="660066"/>
                </a:solidFill>
                <a:latin typeface="Helvetica"/>
                <a:cs typeface="Helvetica"/>
              </a:endParaRPr>
            </a:p>
          </p:txBody>
        </p:sp>
        <p:sp>
          <p:nvSpPr>
            <p:cNvPr id="23578" name="Text Box 26"/>
            <p:cNvSpPr txBox="1">
              <a:spLocks noChangeArrowheads="1"/>
            </p:cNvSpPr>
            <p:nvPr/>
          </p:nvSpPr>
          <p:spPr bwMode="auto">
            <a:xfrm rot="16200000">
              <a:off x="1681" y="1124"/>
              <a:ext cx="670" cy="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G-S</a:t>
              </a:r>
              <a:endParaRPr lang="en-GB" sz="1400" b="1" dirty="0" smtClean="0">
                <a:latin typeface="Helvetica"/>
                <a:cs typeface="Helvetica"/>
              </a:endParaRPr>
            </a:p>
          </p:txBody>
        </p:sp>
      </p:grpSp>
      <p:grpSp>
        <p:nvGrpSpPr>
          <p:cNvPr id="26632" name="Group 23"/>
          <p:cNvGrpSpPr>
            <a:grpSpLocks/>
          </p:cNvGrpSpPr>
          <p:nvPr/>
        </p:nvGrpSpPr>
        <p:grpSpPr bwMode="auto">
          <a:xfrm>
            <a:off x="5181600" y="2562225"/>
            <a:ext cx="1008063" cy="2089150"/>
            <a:chOff x="1872" y="692"/>
            <a:chExt cx="390" cy="819"/>
          </a:xfrm>
        </p:grpSpPr>
        <p:sp>
          <p:nvSpPr>
            <p:cNvPr id="28"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9" name="Text Box 25"/>
            <p:cNvSpPr txBox="1">
              <a:spLocks noChangeArrowheads="1"/>
            </p:cNvSpPr>
            <p:nvPr/>
          </p:nvSpPr>
          <p:spPr bwMode="auto">
            <a:xfrm>
              <a:off x="1872" y="720"/>
              <a:ext cx="390" cy="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solidFill>
                    <a:srgbClr val="000090"/>
                  </a:solidFill>
                  <a:latin typeface="Helvetica"/>
                  <a:cs typeface="Helvetica"/>
                </a:rPr>
                <a:t>55% </a:t>
              </a:r>
              <a:r>
                <a:rPr lang="en-US" sz="1400" b="1" dirty="0" smtClean="0">
                  <a:solidFill>
                    <a:srgbClr val="000090"/>
                  </a:solidFill>
                  <a:latin typeface="Helvetica"/>
                  <a:cs typeface="Helvetica"/>
                </a:rPr>
                <a:t>M</a:t>
              </a:r>
              <a:endParaRPr lang="el-GR" sz="1400" b="1" dirty="0" smtClean="0">
                <a:solidFill>
                  <a:srgbClr val="000090"/>
                </a:solidFill>
                <a:latin typeface="Helvetica"/>
                <a:cs typeface="Helvetica"/>
              </a:endParaRPr>
            </a:p>
            <a:p>
              <a:pPr algn="ctr">
                <a:spcBef>
                  <a:spcPct val="50000"/>
                </a:spcBef>
                <a:defRPr/>
              </a:pPr>
              <a:r>
                <a:rPr lang="el-GR" sz="1400" b="1" dirty="0" smtClean="0">
                  <a:solidFill>
                    <a:srgbClr val="660066"/>
                  </a:solidFill>
                  <a:latin typeface="Helvetica"/>
                  <a:cs typeface="Helvetica"/>
                </a:rPr>
                <a:t>45% </a:t>
              </a:r>
              <a:r>
                <a:rPr lang="en-US" sz="1400" b="1" dirty="0" smtClean="0">
                  <a:solidFill>
                    <a:srgbClr val="660066"/>
                  </a:solidFill>
                  <a:latin typeface="Helvetica"/>
                  <a:cs typeface="Helvetica"/>
                </a:rPr>
                <a:t>F</a:t>
              </a:r>
              <a:endParaRPr lang="en-GB" sz="1400" b="1" dirty="0" smtClean="0">
                <a:solidFill>
                  <a:srgbClr val="660066"/>
                </a:solidFill>
                <a:latin typeface="Helvetica"/>
                <a:cs typeface="Helvetica"/>
              </a:endParaRPr>
            </a:p>
          </p:txBody>
        </p:sp>
        <p:sp>
          <p:nvSpPr>
            <p:cNvPr id="30" name="Text Box 26"/>
            <p:cNvSpPr txBox="1">
              <a:spLocks noChangeArrowheads="1"/>
            </p:cNvSpPr>
            <p:nvPr/>
          </p:nvSpPr>
          <p:spPr bwMode="auto">
            <a:xfrm rot="16200000">
              <a:off x="1681" y="1124"/>
              <a:ext cx="670" cy="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D-S</a:t>
              </a:r>
              <a:endParaRPr lang="en-GB" sz="1400" b="1" dirty="0" smtClean="0">
                <a:latin typeface="Helvetica"/>
                <a:cs typeface="Helvetica"/>
              </a:endParaRPr>
            </a:p>
          </p:txBody>
        </p:sp>
      </p:grpSp>
      <p:sp>
        <p:nvSpPr>
          <p:cNvPr id="2" name="Oval 1"/>
          <p:cNvSpPr>
            <a:spLocks noChangeArrowheads="1"/>
          </p:cNvSpPr>
          <p:nvPr/>
        </p:nvSpPr>
        <p:spPr bwMode="auto">
          <a:xfrm>
            <a:off x="5181600" y="2441575"/>
            <a:ext cx="1155700" cy="911225"/>
          </a:xfrm>
          <a:prstGeom prst="ellipse">
            <a:avLst/>
          </a:prstGeom>
          <a:noFill/>
          <a:ln w="28575">
            <a:solidFill>
              <a:srgbClr val="FF0000"/>
            </a:solidFill>
            <a:prstDash val="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1" name="Oval 30"/>
          <p:cNvSpPr>
            <a:spLocks noChangeArrowheads="1"/>
          </p:cNvSpPr>
          <p:nvPr/>
        </p:nvSpPr>
        <p:spPr bwMode="auto">
          <a:xfrm>
            <a:off x="3976688" y="4592638"/>
            <a:ext cx="1531937" cy="911225"/>
          </a:xfrm>
          <a:prstGeom prst="ellipse">
            <a:avLst/>
          </a:prstGeom>
          <a:noFill/>
          <a:ln w="28575">
            <a:solidFill>
              <a:srgbClr val="FF0000"/>
            </a:solidFill>
            <a:prstDash val="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Oval 31"/>
          <p:cNvSpPr>
            <a:spLocks noChangeArrowheads="1"/>
          </p:cNvSpPr>
          <p:nvPr/>
        </p:nvSpPr>
        <p:spPr bwMode="auto">
          <a:xfrm>
            <a:off x="3602038" y="5365750"/>
            <a:ext cx="1530350" cy="911225"/>
          </a:xfrm>
          <a:prstGeom prst="ellipse">
            <a:avLst/>
          </a:prstGeom>
          <a:noFill/>
          <a:ln w="28575">
            <a:solidFill>
              <a:srgbClr val="FF0000"/>
            </a:solidFill>
            <a:prstDash val="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p:cNvPicPr>
          <p:nvPr/>
        </p:nvPicPr>
        <p:blipFill>
          <a:blip r:embed="rId2"/>
          <a:srcRect/>
          <a:stretch>
            <a:fillRect/>
          </a:stretch>
        </p:blipFill>
        <p:spPr bwMode="auto">
          <a:xfrm>
            <a:off x="5299075" y="127000"/>
            <a:ext cx="3749675" cy="2044700"/>
          </a:xfrm>
          <a:prstGeom prst="rect">
            <a:avLst/>
          </a:prstGeom>
          <a:noFill/>
          <a:ln w="9525">
            <a:noFill/>
            <a:miter lim="800000"/>
            <a:headEnd/>
            <a:tailEnd/>
          </a:ln>
        </p:spPr>
      </p:pic>
      <p:pic>
        <p:nvPicPr>
          <p:cNvPr id="27650" name="Picture 3"/>
          <p:cNvPicPr>
            <a:picLocks noChangeAspect="1"/>
          </p:cNvPicPr>
          <p:nvPr/>
        </p:nvPicPr>
        <p:blipFill>
          <a:blip r:embed="rId3"/>
          <a:srcRect/>
          <a:stretch>
            <a:fillRect/>
          </a:stretch>
        </p:blipFill>
        <p:spPr bwMode="auto">
          <a:xfrm>
            <a:off x="5299075" y="4379913"/>
            <a:ext cx="3749675" cy="2401887"/>
          </a:xfrm>
          <a:prstGeom prst="rect">
            <a:avLst/>
          </a:prstGeom>
          <a:noFill/>
          <a:ln w="9525">
            <a:noFill/>
            <a:miter lim="800000"/>
            <a:headEnd/>
            <a:tailEnd/>
          </a:ln>
        </p:spPr>
      </p:pic>
      <p:pic>
        <p:nvPicPr>
          <p:cNvPr id="6" name="Picture 7" descr="gallos_se_anegersh_en"/>
          <p:cNvPicPr>
            <a:picLocks noChangeAspect="1" noChangeArrowheads="1"/>
          </p:cNvPicPr>
          <p:nvPr/>
        </p:nvPicPr>
        <p:blipFill>
          <a:blip r:embed="rId4"/>
          <a:srcRect/>
          <a:stretch>
            <a:fillRect/>
          </a:stretch>
        </p:blipFill>
        <p:spPr bwMode="auto">
          <a:xfrm>
            <a:off x="263525" y="127000"/>
            <a:ext cx="4702175" cy="2689225"/>
          </a:xfrm>
          <a:prstGeom prst="rect">
            <a:avLst/>
          </a:prstGeom>
          <a:noFill/>
          <a:ln w="9525">
            <a:noFill/>
            <a:miter lim="800000"/>
            <a:headEnd/>
            <a:tailEnd/>
          </a:ln>
          <a:effectLst/>
        </p:spPr>
      </p:pic>
      <p:pic>
        <p:nvPicPr>
          <p:cNvPr id="27652" name="Picture 6"/>
          <p:cNvPicPr>
            <a:picLocks noChangeAspect="1"/>
          </p:cNvPicPr>
          <p:nvPr/>
        </p:nvPicPr>
        <p:blipFill>
          <a:blip r:embed="rId5"/>
          <a:srcRect/>
          <a:stretch>
            <a:fillRect/>
          </a:stretch>
        </p:blipFill>
        <p:spPr bwMode="auto">
          <a:xfrm>
            <a:off x="393700" y="2816225"/>
            <a:ext cx="3567113" cy="2143125"/>
          </a:xfrm>
          <a:prstGeom prst="rect">
            <a:avLst/>
          </a:prstGeom>
          <a:noFill/>
          <a:ln w="9525">
            <a:noFill/>
            <a:miter lim="800000"/>
            <a:headEnd/>
            <a:tailEnd/>
          </a:ln>
        </p:spPr>
      </p:pic>
      <p:pic>
        <p:nvPicPr>
          <p:cNvPr id="27653" name="Picture 7"/>
          <p:cNvPicPr>
            <a:picLocks noChangeAspect="1"/>
          </p:cNvPicPr>
          <p:nvPr/>
        </p:nvPicPr>
        <p:blipFill>
          <a:blip r:embed="rId6"/>
          <a:srcRect/>
          <a:stretch>
            <a:fillRect/>
          </a:stretch>
        </p:blipFill>
        <p:spPr bwMode="auto">
          <a:xfrm>
            <a:off x="393700" y="5083175"/>
            <a:ext cx="3567113" cy="1698625"/>
          </a:xfrm>
          <a:prstGeom prst="rect">
            <a:avLst/>
          </a:prstGeom>
          <a:noFill/>
          <a:ln w="9525">
            <a:noFill/>
            <a:miter lim="800000"/>
            <a:headEnd/>
            <a:tailEnd/>
          </a:ln>
        </p:spPr>
      </p:pic>
      <p:sp>
        <p:nvSpPr>
          <p:cNvPr id="9" name="Rectangle 8"/>
          <p:cNvSpPr>
            <a:spLocks noChangeArrowheads="1"/>
          </p:cNvSpPr>
          <p:nvPr/>
        </p:nvSpPr>
        <p:spPr bwMode="auto">
          <a:xfrm>
            <a:off x="0" y="0"/>
            <a:ext cx="3611563"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i="1" dirty="0" err="1">
                <a:solidFill>
                  <a:srgbClr val="800000"/>
                </a:solidFill>
                <a:latin typeface="Helvetica"/>
                <a:ea typeface="ＭＳ Ｐゴシック" charset="0"/>
                <a:cs typeface="Helvetica"/>
              </a:rPr>
              <a:t>Rethymnon</a:t>
            </a:r>
            <a:r>
              <a:rPr lang="en-US" sz="2400" b="1" i="1" dirty="0">
                <a:solidFill>
                  <a:srgbClr val="800000"/>
                </a:solidFill>
                <a:latin typeface="Helvetica"/>
                <a:ea typeface="ＭＳ Ｐゴシック" charset="0"/>
                <a:cs typeface="Helvetica"/>
              </a:rPr>
              <a:t> Campus</a:t>
            </a:r>
            <a:endParaRPr lang="el-GR" sz="2400" b="1" i="1" dirty="0">
              <a:solidFill>
                <a:srgbClr val="800000"/>
              </a:solidFill>
              <a:latin typeface="Helvetica"/>
              <a:ea typeface="ＭＳ Ｐゴシック" charset="0"/>
              <a:cs typeface="Helvetica"/>
            </a:endParaRPr>
          </a:p>
        </p:txBody>
      </p:sp>
      <p:pic>
        <p:nvPicPr>
          <p:cNvPr id="27655" name="Picture 1"/>
          <p:cNvPicPr>
            <a:picLocks noChangeAspect="1"/>
          </p:cNvPicPr>
          <p:nvPr/>
        </p:nvPicPr>
        <p:blipFill>
          <a:blip r:embed="rId7"/>
          <a:srcRect/>
          <a:stretch>
            <a:fillRect/>
          </a:stretch>
        </p:blipFill>
        <p:spPr bwMode="auto">
          <a:xfrm>
            <a:off x="5299075" y="2262188"/>
            <a:ext cx="3749675" cy="205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srcRect/>
          <a:stretch>
            <a:fillRect/>
          </a:stretch>
        </p:blipFill>
        <p:spPr bwMode="auto">
          <a:xfrm>
            <a:off x="5507038" y="149225"/>
            <a:ext cx="3451225" cy="2319338"/>
          </a:xfrm>
          <a:prstGeom prst="rect">
            <a:avLst/>
          </a:prstGeom>
          <a:noFill/>
          <a:ln w="9525">
            <a:noFill/>
            <a:miter lim="800000"/>
            <a:headEnd/>
            <a:tailEnd/>
          </a:ln>
        </p:spPr>
      </p:pic>
      <p:pic>
        <p:nvPicPr>
          <p:cNvPr id="28674" name="Picture 2"/>
          <p:cNvPicPr>
            <a:picLocks noChangeAspect="1"/>
          </p:cNvPicPr>
          <p:nvPr/>
        </p:nvPicPr>
        <p:blipFill>
          <a:blip r:embed="rId3"/>
          <a:srcRect/>
          <a:stretch>
            <a:fillRect/>
          </a:stretch>
        </p:blipFill>
        <p:spPr bwMode="auto">
          <a:xfrm>
            <a:off x="5494338" y="2643188"/>
            <a:ext cx="3463925" cy="1900237"/>
          </a:xfrm>
          <a:prstGeom prst="rect">
            <a:avLst/>
          </a:prstGeom>
          <a:noFill/>
          <a:ln w="9525">
            <a:noFill/>
            <a:miter lim="800000"/>
            <a:headEnd/>
            <a:tailEnd/>
          </a:ln>
        </p:spPr>
      </p:pic>
      <p:pic>
        <p:nvPicPr>
          <p:cNvPr id="28675" name="Picture 17"/>
          <p:cNvPicPr>
            <a:picLocks noChangeAspect="1"/>
          </p:cNvPicPr>
          <p:nvPr/>
        </p:nvPicPr>
        <p:blipFill>
          <a:blip r:embed="rId4"/>
          <a:srcRect/>
          <a:stretch>
            <a:fillRect/>
          </a:stretch>
        </p:blipFill>
        <p:spPr bwMode="auto">
          <a:xfrm>
            <a:off x="1392238" y="4943475"/>
            <a:ext cx="2466975" cy="1849438"/>
          </a:xfrm>
          <a:prstGeom prst="rect">
            <a:avLst/>
          </a:prstGeom>
          <a:noFill/>
          <a:ln w="9525">
            <a:noFill/>
            <a:miter lim="800000"/>
            <a:headEnd/>
            <a:tailEnd/>
          </a:ln>
        </p:spPr>
      </p:pic>
      <p:pic>
        <p:nvPicPr>
          <p:cNvPr id="28676" name="Picture 12"/>
          <p:cNvPicPr>
            <a:picLocks noChangeAspect="1"/>
          </p:cNvPicPr>
          <p:nvPr/>
        </p:nvPicPr>
        <p:blipFill>
          <a:blip r:embed="rId5"/>
          <a:srcRect/>
          <a:stretch>
            <a:fillRect/>
          </a:stretch>
        </p:blipFill>
        <p:spPr bwMode="auto">
          <a:xfrm>
            <a:off x="5507038" y="4727575"/>
            <a:ext cx="3451225" cy="1954213"/>
          </a:xfrm>
          <a:prstGeom prst="rect">
            <a:avLst/>
          </a:prstGeom>
          <a:noFill/>
          <a:ln w="9525">
            <a:noFill/>
            <a:miter lim="800000"/>
            <a:headEnd/>
            <a:tailEnd/>
          </a:ln>
        </p:spPr>
      </p:pic>
      <p:pic>
        <p:nvPicPr>
          <p:cNvPr id="8" name="Picture 4" descr="voutes_se_anegersh_en"/>
          <p:cNvPicPr>
            <a:picLocks noChangeAspect="1" noChangeArrowheads="1"/>
          </p:cNvPicPr>
          <p:nvPr/>
        </p:nvPicPr>
        <p:blipFill>
          <a:blip r:embed="rId6"/>
          <a:srcRect/>
          <a:stretch>
            <a:fillRect/>
          </a:stretch>
        </p:blipFill>
        <p:spPr bwMode="auto">
          <a:xfrm>
            <a:off x="536575" y="149225"/>
            <a:ext cx="4657725" cy="2574925"/>
          </a:xfrm>
          <a:prstGeom prst="rect">
            <a:avLst/>
          </a:prstGeom>
          <a:noFill/>
          <a:ln w="9525">
            <a:noFill/>
            <a:miter lim="800000"/>
            <a:headEnd/>
            <a:tailEnd/>
          </a:ln>
          <a:effectLst/>
        </p:spPr>
      </p:pic>
      <p:pic>
        <p:nvPicPr>
          <p:cNvPr id="28678" name="Picture 8"/>
          <p:cNvPicPr>
            <a:picLocks noChangeAspect="1"/>
          </p:cNvPicPr>
          <p:nvPr/>
        </p:nvPicPr>
        <p:blipFill>
          <a:blip r:embed="rId7"/>
          <a:srcRect/>
          <a:stretch>
            <a:fillRect/>
          </a:stretch>
        </p:blipFill>
        <p:spPr bwMode="auto">
          <a:xfrm>
            <a:off x="536575" y="2827338"/>
            <a:ext cx="4657725" cy="2005012"/>
          </a:xfrm>
          <a:prstGeom prst="rect">
            <a:avLst/>
          </a:prstGeom>
          <a:noFill/>
          <a:ln w="9525">
            <a:noFill/>
            <a:miter lim="800000"/>
            <a:headEnd/>
            <a:tailEnd/>
          </a:ln>
        </p:spPr>
      </p:pic>
      <p:sp>
        <p:nvSpPr>
          <p:cNvPr id="9" name="Rectangle 8"/>
          <p:cNvSpPr>
            <a:spLocks noChangeArrowheads="1"/>
          </p:cNvSpPr>
          <p:nvPr/>
        </p:nvSpPr>
        <p:spPr bwMode="auto">
          <a:xfrm>
            <a:off x="536575" y="0"/>
            <a:ext cx="319405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b="1" i="1" dirty="0" err="1">
                <a:solidFill>
                  <a:srgbClr val="000090"/>
                </a:solidFill>
                <a:latin typeface="Helvetica"/>
                <a:ea typeface="ＭＳ Ｐゴシック" charset="0"/>
                <a:cs typeface="Helvetica"/>
              </a:rPr>
              <a:t>Heraklion</a:t>
            </a:r>
            <a:r>
              <a:rPr lang="en-US" sz="2000" b="1" i="1" dirty="0">
                <a:solidFill>
                  <a:srgbClr val="000090"/>
                </a:solidFill>
                <a:latin typeface="Helvetica"/>
                <a:ea typeface="ＭＳ Ｐゴシック" charset="0"/>
                <a:cs typeface="Helvetica"/>
              </a:rPr>
              <a:t> Campus</a:t>
            </a:r>
            <a:endParaRPr lang="el-GR" sz="2000" b="1" i="1" dirty="0">
              <a:solidFill>
                <a:srgbClr val="00009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p:cNvPicPr>
          <p:nvPr/>
        </p:nvPicPr>
        <p:blipFill>
          <a:blip r:embed="rId2"/>
          <a:srcRect/>
          <a:stretch>
            <a:fillRect/>
          </a:stretch>
        </p:blipFill>
        <p:spPr bwMode="auto">
          <a:xfrm>
            <a:off x="395288" y="3573463"/>
            <a:ext cx="3889375" cy="2916237"/>
          </a:xfrm>
          <a:prstGeom prst="rect">
            <a:avLst/>
          </a:prstGeom>
          <a:noFill/>
          <a:ln w="9525">
            <a:noFill/>
            <a:miter lim="800000"/>
            <a:headEnd/>
            <a:tailEnd/>
          </a:ln>
        </p:spPr>
      </p:pic>
      <p:pic>
        <p:nvPicPr>
          <p:cNvPr id="29698" name="Picture 6"/>
          <p:cNvPicPr>
            <a:picLocks noChangeAspect="1"/>
          </p:cNvPicPr>
          <p:nvPr/>
        </p:nvPicPr>
        <p:blipFill>
          <a:blip r:embed="rId3"/>
          <a:srcRect/>
          <a:stretch>
            <a:fillRect/>
          </a:stretch>
        </p:blipFill>
        <p:spPr bwMode="auto">
          <a:xfrm>
            <a:off x="395288" y="549275"/>
            <a:ext cx="3889375" cy="2916238"/>
          </a:xfrm>
          <a:prstGeom prst="rect">
            <a:avLst/>
          </a:prstGeom>
          <a:noFill/>
          <a:ln w="9525">
            <a:noFill/>
            <a:miter lim="800000"/>
            <a:headEnd/>
            <a:tailEnd/>
          </a:ln>
        </p:spPr>
      </p:pic>
      <p:sp>
        <p:nvSpPr>
          <p:cNvPr id="29699" name="TextBox 5"/>
          <p:cNvSpPr txBox="1">
            <a:spLocks noChangeArrowheads="1"/>
          </p:cNvSpPr>
          <p:nvPr/>
        </p:nvSpPr>
        <p:spPr bwMode="auto">
          <a:xfrm>
            <a:off x="1287463" y="2906713"/>
            <a:ext cx="2836862" cy="400050"/>
          </a:xfrm>
          <a:prstGeom prst="rect">
            <a:avLst/>
          </a:prstGeom>
          <a:noFill/>
          <a:ln w="9525">
            <a:noFill/>
            <a:miter lim="800000"/>
            <a:headEnd/>
            <a:tailEnd/>
          </a:ln>
        </p:spPr>
        <p:txBody>
          <a:bodyPr>
            <a:spAutoFit/>
          </a:bodyPr>
          <a:lstStyle/>
          <a:p>
            <a:pPr algn="ctr"/>
            <a:r>
              <a:rPr lang="en-US" sz="2000" b="1">
                <a:solidFill>
                  <a:schemeClr val="bg1"/>
                </a:solidFill>
                <a:latin typeface="Helvetica" pitchFamily="-84" charset="0"/>
              </a:rPr>
              <a:t>Raman Microscope </a:t>
            </a:r>
          </a:p>
        </p:txBody>
      </p:sp>
      <p:sp>
        <p:nvSpPr>
          <p:cNvPr id="29700" name="TextBox 7"/>
          <p:cNvSpPr txBox="1">
            <a:spLocks noChangeArrowheads="1"/>
          </p:cNvSpPr>
          <p:nvPr/>
        </p:nvSpPr>
        <p:spPr bwMode="auto">
          <a:xfrm>
            <a:off x="995363" y="5826125"/>
            <a:ext cx="2816225" cy="400050"/>
          </a:xfrm>
          <a:prstGeom prst="rect">
            <a:avLst/>
          </a:prstGeom>
          <a:noFill/>
          <a:ln w="9525">
            <a:noFill/>
            <a:miter lim="800000"/>
            <a:headEnd/>
            <a:tailEnd/>
          </a:ln>
        </p:spPr>
        <p:txBody>
          <a:bodyPr>
            <a:spAutoFit/>
          </a:bodyPr>
          <a:lstStyle/>
          <a:p>
            <a:pPr algn="ctr"/>
            <a:r>
              <a:rPr lang="en-US" sz="2000" b="1">
                <a:solidFill>
                  <a:srgbClr val="FFFFFF"/>
                </a:solidFill>
                <a:latin typeface="Helvetica" pitchFamily="-84" charset="0"/>
              </a:rPr>
              <a:t>FT-IR Microscope </a:t>
            </a:r>
          </a:p>
        </p:txBody>
      </p:sp>
      <p:grpSp>
        <p:nvGrpSpPr>
          <p:cNvPr id="29701" name="Group 9"/>
          <p:cNvGrpSpPr>
            <a:grpSpLocks/>
          </p:cNvGrpSpPr>
          <p:nvPr/>
        </p:nvGrpSpPr>
        <p:grpSpPr bwMode="auto">
          <a:xfrm>
            <a:off x="4840288" y="379413"/>
            <a:ext cx="3914775" cy="2927350"/>
            <a:chOff x="736030" y="4182492"/>
            <a:chExt cx="3312368" cy="2486025"/>
          </a:xfrm>
        </p:grpSpPr>
        <p:pic>
          <p:nvPicPr>
            <p:cNvPr id="29705" name="Picture 27" descr="P1010018"/>
            <p:cNvPicPr>
              <a:picLocks noChangeAspect="1" noChangeArrowheads="1"/>
            </p:cNvPicPr>
            <p:nvPr/>
          </p:nvPicPr>
          <p:blipFill>
            <a:blip r:embed="rId4"/>
            <a:srcRect/>
            <a:stretch>
              <a:fillRect/>
            </a:stretch>
          </p:blipFill>
          <p:spPr bwMode="auto">
            <a:xfrm>
              <a:off x="736030" y="4182492"/>
              <a:ext cx="3311525" cy="2486025"/>
            </a:xfrm>
            <a:prstGeom prst="rect">
              <a:avLst/>
            </a:prstGeom>
            <a:noFill/>
            <a:ln w="9525">
              <a:noFill/>
              <a:miter lim="800000"/>
              <a:headEnd/>
              <a:tailEnd/>
            </a:ln>
          </p:spPr>
        </p:pic>
        <p:sp>
          <p:nvSpPr>
            <p:cNvPr id="9" name="Text Box 28"/>
            <p:cNvSpPr txBox="1">
              <a:spLocks noChangeArrowheads="1"/>
            </p:cNvSpPr>
            <p:nvPr/>
          </p:nvSpPr>
          <p:spPr bwMode="auto">
            <a:xfrm>
              <a:off x="736030" y="4182492"/>
              <a:ext cx="3312368" cy="30738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b="1">
                  <a:solidFill>
                    <a:srgbClr val="003399"/>
                  </a:solidFill>
                  <a:effectLst>
                    <a:outerShdw blurRad="38100" dist="38100" dir="2700000" algn="tl">
                      <a:srgbClr val="C0C0C0"/>
                    </a:outerShdw>
                  </a:effectLst>
                  <a:latin typeface="Helvetica" pitchFamily="-84" charset="0"/>
                </a:rPr>
                <a:t>ICP-MS Thermo Elemental X series</a:t>
              </a:r>
            </a:p>
          </p:txBody>
        </p:sp>
      </p:grpSp>
      <p:grpSp>
        <p:nvGrpSpPr>
          <p:cNvPr id="29702" name="Group 2"/>
          <p:cNvGrpSpPr>
            <a:grpSpLocks/>
          </p:cNvGrpSpPr>
          <p:nvPr/>
        </p:nvGrpSpPr>
        <p:grpSpPr bwMode="auto">
          <a:xfrm>
            <a:off x="4795838" y="3609975"/>
            <a:ext cx="3959225" cy="2879725"/>
            <a:chOff x="5003800" y="1196975"/>
            <a:chExt cx="3600450" cy="2698750"/>
          </a:xfrm>
        </p:grpSpPr>
        <p:pic>
          <p:nvPicPr>
            <p:cNvPr id="11" name="Picture 16"/>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5003800" y="1196975"/>
              <a:ext cx="3600450" cy="269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Text Box 22"/>
            <p:cNvSpPr txBox="1">
              <a:spLocks noChangeArrowheads="1"/>
            </p:cNvSpPr>
            <p:nvPr/>
          </p:nvSpPr>
          <p:spPr bwMode="auto">
            <a:xfrm>
              <a:off x="5075982" y="1268386"/>
              <a:ext cx="2273740" cy="33771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solidFill>
                    <a:srgbClr val="000000"/>
                  </a:solidFill>
                  <a:effectLst>
                    <a:outerShdw blurRad="38100" dist="38100" dir="2700000" algn="tl">
                      <a:srgbClr val="C0C0C0"/>
                    </a:outerShdw>
                  </a:effectLst>
                  <a:latin typeface="Helvetica" pitchFamily="-84" charset="0"/>
                </a:rPr>
                <a:t>LC-MS: Finnigan TSQ</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2"/>
          <p:cNvSpPr txBox="1">
            <a:spLocks noChangeArrowheads="1"/>
          </p:cNvSpPr>
          <p:nvPr/>
        </p:nvSpPr>
        <p:spPr bwMode="auto">
          <a:xfrm>
            <a:off x="2762250" y="136525"/>
            <a:ext cx="3941763" cy="709613"/>
          </a:xfrm>
          <a:prstGeom prst="rect">
            <a:avLst/>
          </a:prstGeom>
          <a:noFill/>
          <a:ln>
            <a:noFill/>
          </a:ln>
          <a:effectLst/>
          <a:extLst>
            <a:ext uri="{909E8E84-426E-40dd-AFC4-6F175D3DCCD1}">
              <a14:hiddenFill xmlns:a14="http://schemas.microsoft.com/office/drawing/2010/main" xmlns="">
                <a:solidFill>
                  <a:srgbClr val="FFCC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53576" tIns="76786" rIns="153576" bIns="76786">
            <a:spAutoFit/>
          </a:bodyPr>
          <a:lstStyle/>
          <a:p>
            <a:pPr algn="ctr">
              <a:spcBef>
                <a:spcPct val="10000"/>
              </a:spcBef>
            </a:pPr>
            <a:r>
              <a:rPr lang="en-US" b="1">
                <a:solidFill>
                  <a:srgbClr val="800000"/>
                </a:solidFill>
                <a:latin typeface="Helvetica" pitchFamily="-84" charset="0"/>
              </a:rPr>
              <a:t>SKINAKA</a:t>
            </a:r>
            <a:r>
              <a:rPr lang="en-US" altLang="en-US" b="1">
                <a:solidFill>
                  <a:srgbClr val="800000"/>
                </a:solidFill>
                <a:latin typeface="Helvetica" pitchFamily="-84" charset="0"/>
              </a:rPr>
              <a:t>’</a:t>
            </a:r>
            <a:r>
              <a:rPr lang="en-US" b="1">
                <a:solidFill>
                  <a:srgbClr val="800000"/>
                </a:solidFill>
                <a:latin typeface="Helvetica" pitchFamily="-84" charset="0"/>
              </a:rPr>
              <a:t>s OBSERVATORY (Psiloritis Mountain)</a:t>
            </a:r>
            <a:endParaRPr lang="en-GB" b="1">
              <a:solidFill>
                <a:srgbClr val="800000"/>
              </a:solidFill>
              <a:latin typeface="Helvetica" pitchFamily="-84" charset="0"/>
            </a:endParaRPr>
          </a:p>
        </p:txBody>
      </p:sp>
      <p:pic>
        <p:nvPicPr>
          <p:cNvPr id="380932" name="Picture 4" descr="telescope130_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99038" y="822325"/>
            <a:ext cx="3582987" cy="576103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pic>
      <p:pic>
        <p:nvPicPr>
          <p:cNvPr id="30723" name="Picture 6" descr="gpat"/>
          <p:cNvPicPr>
            <a:picLocks noChangeAspect="1" noChangeArrowheads="1"/>
          </p:cNvPicPr>
          <p:nvPr/>
        </p:nvPicPr>
        <p:blipFill>
          <a:blip r:embed="rId3"/>
          <a:srcRect/>
          <a:stretch>
            <a:fillRect/>
          </a:stretch>
        </p:blipFill>
        <p:spPr bwMode="auto">
          <a:xfrm>
            <a:off x="715963" y="822325"/>
            <a:ext cx="3795712" cy="5761038"/>
          </a:xfrm>
          <a:prstGeom prst="rect">
            <a:avLst/>
          </a:prstGeom>
          <a:noFill/>
          <a:ln w="9525">
            <a:noFill/>
            <a:miter lim="800000"/>
            <a:headEnd/>
            <a:tailEnd/>
          </a:ln>
        </p:spPr>
      </p:pic>
    </p:spTree>
  </p:cSld>
  <p:clrMapOvr>
    <a:masterClrMapping/>
  </p:clrMapOvr>
  <p:transition>
    <p:pull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0" descr="finokalia_2"/>
          <p:cNvPicPr>
            <a:picLocks noChangeAspect="1" noChangeArrowheads="1"/>
          </p:cNvPicPr>
          <p:nvPr/>
        </p:nvPicPr>
        <p:blipFill>
          <a:blip r:embed="rId3"/>
          <a:srcRect/>
          <a:stretch>
            <a:fillRect/>
          </a:stretch>
        </p:blipFill>
        <p:spPr bwMode="auto">
          <a:xfrm>
            <a:off x="4392613" y="3068638"/>
            <a:ext cx="4729162" cy="3548062"/>
          </a:xfrm>
          <a:prstGeom prst="rect">
            <a:avLst/>
          </a:prstGeom>
          <a:noFill/>
          <a:ln w="9525">
            <a:noFill/>
            <a:miter lim="800000"/>
            <a:headEnd/>
            <a:tailEnd/>
          </a:ln>
        </p:spPr>
      </p:pic>
      <p:pic>
        <p:nvPicPr>
          <p:cNvPr id="31746" name="Picture 12" descr="crete"/>
          <p:cNvPicPr>
            <a:picLocks noChangeAspect="1" noChangeArrowheads="1"/>
          </p:cNvPicPr>
          <p:nvPr/>
        </p:nvPicPr>
        <p:blipFill>
          <a:blip r:embed="rId4"/>
          <a:srcRect/>
          <a:stretch>
            <a:fillRect/>
          </a:stretch>
        </p:blipFill>
        <p:spPr bwMode="auto">
          <a:xfrm>
            <a:off x="4716463" y="1412875"/>
            <a:ext cx="3217862" cy="1335088"/>
          </a:xfrm>
          <a:prstGeom prst="rect">
            <a:avLst/>
          </a:prstGeom>
          <a:noFill/>
          <a:ln w="9525">
            <a:noFill/>
            <a:miter lim="800000"/>
            <a:headEnd/>
            <a:tailEnd/>
          </a:ln>
        </p:spPr>
      </p:pic>
      <p:pic>
        <p:nvPicPr>
          <p:cNvPr id="31747" name="Picture 14" descr="Europe5030-1047"/>
          <p:cNvPicPr>
            <a:picLocks noChangeAspect="1" noChangeArrowheads="1"/>
          </p:cNvPicPr>
          <p:nvPr/>
        </p:nvPicPr>
        <p:blipFill>
          <a:blip r:embed="rId5"/>
          <a:srcRect/>
          <a:stretch>
            <a:fillRect/>
          </a:stretch>
        </p:blipFill>
        <p:spPr bwMode="auto">
          <a:xfrm>
            <a:off x="323850" y="908050"/>
            <a:ext cx="3441700" cy="1658938"/>
          </a:xfrm>
          <a:prstGeom prst="rect">
            <a:avLst/>
          </a:prstGeom>
          <a:noFill/>
          <a:ln w="9525">
            <a:noFill/>
            <a:miter lim="800000"/>
            <a:headEnd/>
            <a:tailEnd/>
          </a:ln>
        </p:spPr>
      </p:pic>
      <p:sp>
        <p:nvSpPr>
          <p:cNvPr id="263183" name="Rectangle 15"/>
          <p:cNvSpPr>
            <a:spLocks noChangeArrowheads="1"/>
          </p:cNvSpPr>
          <p:nvPr/>
        </p:nvSpPr>
        <p:spPr bwMode="auto">
          <a:xfrm>
            <a:off x="2624138" y="1830388"/>
            <a:ext cx="379412" cy="392112"/>
          </a:xfrm>
          <a:prstGeom prst="rect">
            <a:avLst/>
          </a:prstGeom>
          <a:solidFill>
            <a:srgbClr val="FFFFFF">
              <a:alpha val="25999"/>
            </a:srgbClr>
          </a:solidFill>
          <a:ln w="9525">
            <a:solidFill>
              <a:srgbClr val="00FF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263193" name="Line 25"/>
          <p:cNvSpPr>
            <a:spLocks noChangeShapeType="1"/>
          </p:cNvSpPr>
          <p:nvPr/>
        </p:nvSpPr>
        <p:spPr bwMode="auto">
          <a:xfrm flipV="1">
            <a:off x="2987675" y="1412875"/>
            <a:ext cx="1728788" cy="431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alibri" charset="0"/>
              <a:ea typeface="ＭＳ Ｐゴシック" charset="0"/>
              <a:cs typeface="ＭＳ Ｐゴシック" charset="0"/>
            </a:endParaRPr>
          </a:p>
        </p:txBody>
      </p:sp>
      <p:sp>
        <p:nvSpPr>
          <p:cNvPr id="263194" name="Line 26"/>
          <p:cNvSpPr>
            <a:spLocks noChangeShapeType="1"/>
          </p:cNvSpPr>
          <p:nvPr/>
        </p:nvSpPr>
        <p:spPr bwMode="auto">
          <a:xfrm>
            <a:off x="3011488" y="2230438"/>
            <a:ext cx="1704975" cy="4778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alibri" charset="0"/>
              <a:ea typeface="ＭＳ Ｐゴシック" charset="0"/>
              <a:cs typeface="ＭＳ Ｐゴシック" charset="0"/>
            </a:endParaRPr>
          </a:p>
        </p:txBody>
      </p:sp>
      <p:sp>
        <p:nvSpPr>
          <p:cNvPr id="263196" name="Line 28"/>
          <p:cNvSpPr>
            <a:spLocks noChangeShapeType="1"/>
          </p:cNvSpPr>
          <p:nvPr/>
        </p:nvSpPr>
        <p:spPr bwMode="auto">
          <a:xfrm>
            <a:off x="5249863" y="823913"/>
            <a:ext cx="1843087" cy="1020762"/>
          </a:xfrm>
          <a:prstGeom prst="line">
            <a:avLst/>
          </a:prstGeom>
          <a:noFill/>
          <a:ln w="38100">
            <a:solidFill>
              <a:srgbClr val="8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alibri" charset="0"/>
              <a:ea typeface="ＭＳ Ｐゴシック" charset="0"/>
              <a:cs typeface="ＭＳ Ｐゴシック" charset="0"/>
            </a:endParaRPr>
          </a:p>
        </p:txBody>
      </p:sp>
      <p:sp>
        <p:nvSpPr>
          <p:cNvPr id="263197" name="Text Box 29"/>
          <p:cNvSpPr txBox="1">
            <a:spLocks noChangeArrowheads="1"/>
          </p:cNvSpPr>
          <p:nvPr/>
        </p:nvSpPr>
        <p:spPr bwMode="auto">
          <a:xfrm>
            <a:off x="6084888" y="1628775"/>
            <a:ext cx="8778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err="1">
                <a:solidFill>
                  <a:srgbClr val="800000"/>
                </a:solidFill>
                <a:latin typeface="Calibri" charset="0"/>
                <a:ea typeface="ＭＳ Ｐゴシック" charset="0"/>
                <a:cs typeface="ＭＳ Ｐゴシック" charset="0"/>
              </a:rPr>
              <a:t>Heraklion</a:t>
            </a:r>
            <a:endParaRPr lang="en-US" sz="1200" b="1" dirty="0">
              <a:solidFill>
                <a:srgbClr val="800000"/>
              </a:solidFill>
              <a:latin typeface="Calibri" charset="0"/>
              <a:ea typeface="ＭＳ Ｐゴシック" charset="0"/>
              <a:cs typeface="ＭＳ Ｐゴシック" charset="0"/>
            </a:endParaRPr>
          </a:p>
        </p:txBody>
      </p:sp>
      <p:sp>
        <p:nvSpPr>
          <p:cNvPr id="263199" name="Oval 31"/>
          <p:cNvSpPr>
            <a:spLocks noChangeArrowheads="1"/>
          </p:cNvSpPr>
          <p:nvPr/>
        </p:nvSpPr>
        <p:spPr bwMode="auto">
          <a:xfrm>
            <a:off x="6516688" y="1916113"/>
            <a:ext cx="71437" cy="73025"/>
          </a:xfrm>
          <a:prstGeom prst="ellipse">
            <a:avLst/>
          </a:prstGeom>
          <a:solidFill>
            <a:srgbClr val="80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31754" name="Text Box 12"/>
          <p:cNvSpPr txBox="1">
            <a:spLocks noChangeArrowheads="1"/>
          </p:cNvSpPr>
          <p:nvPr/>
        </p:nvSpPr>
        <p:spPr bwMode="auto">
          <a:xfrm>
            <a:off x="523875" y="115888"/>
            <a:ext cx="8405813" cy="708025"/>
          </a:xfrm>
          <a:prstGeom prst="rect">
            <a:avLst/>
          </a:prstGeom>
          <a:noFill/>
          <a:ln w="9525">
            <a:noFill/>
            <a:miter lim="800000"/>
            <a:headEnd/>
            <a:tailEnd/>
          </a:ln>
        </p:spPr>
        <p:txBody>
          <a:bodyPr>
            <a:spAutoFit/>
          </a:bodyPr>
          <a:lstStyle/>
          <a:p>
            <a:pPr algn="ctr">
              <a:spcBef>
                <a:spcPct val="50000"/>
              </a:spcBef>
            </a:pPr>
            <a:r>
              <a:rPr lang="en-US" sz="1600" b="1">
                <a:solidFill>
                  <a:srgbClr val="000090"/>
                </a:solidFill>
                <a:latin typeface="Helvetica" pitchFamily="-84" charset="0"/>
              </a:rPr>
              <a:t>FINOKALIA ATMOSPHERIC RESEARCH STATION</a:t>
            </a:r>
            <a:endParaRPr lang="el-GR" sz="1600" b="1">
              <a:solidFill>
                <a:srgbClr val="000090"/>
              </a:solidFill>
              <a:latin typeface="Helvetica" pitchFamily="-84" charset="0"/>
            </a:endParaRPr>
          </a:p>
          <a:p>
            <a:pPr algn="ctr">
              <a:spcBef>
                <a:spcPct val="50000"/>
              </a:spcBef>
            </a:pPr>
            <a:r>
              <a:rPr lang="en-US" sz="1600" b="1">
                <a:solidFill>
                  <a:srgbClr val="000090"/>
                </a:solidFill>
                <a:latin typeface="Helvetica" pitchFamily="-84" charset="0"/>
              </a:rPr>
              <a:t>http://finokalia.chemistry.uoc.gr</a:t>
            </a:r>
            <a:endParaRPr lang="el-GR" sz="1600" b="1">
              <a:solidFill>
                <a:srgbClr val="000090"/>
              </a:solidFill>
              <a:latin typeface="Helvetica" pitchFamily="-84" charset="0"/>
            </a:endParaRPr>
          </a:p>
        </p:txBody>
      </p:sp>
      <p:pic>
        <p:nvPicPr>
          <p:cNvPr id="31755" name="Picture 7" descr="finokalia 1"/>
          <p:cNvPicPr>
            <a:picLocks noChangeAspect="1" noChangeArrowheads="1"/>
          </p:cNvPicPr>
          <p:nvPr/>
        </p:nvPicPr>
        <p:blipFill>
          <a:blip r:embed="rId6"/>
          <a:srcRect/>
          <a:stretch>
            <a:fillRect/>
          </a:stretch>
        </p:blipFill>
        <p:spPr bwMode="auto">
          <a:xfrm>
            <a:off x="250825" y="3357563"/>
            <a:ext cx="4008438" cy="2879725"/>
          </a:xfrm>
          <a:prstGeom prst="rect">
            <a:avLst/>
          </a:prstGeom>
          <a:noFill/>
          <a:ln w="9525">
            <a:solidFill>
              <a:schemeClr val="tx1"/>
            </a:solidFill>
            <a:miter lim="800000"/>
            <a:headEnd/>
            <a:tailEnd/>
          </a:ln>
        </p:spPr>
      </p:pic>
      <p:cxnSp>
        <p:nvCxnSpPr>
          <p:cNvPr id="3" name="Straight Connector 2"/>
          <p:cNvCxnSpPr/>
          <p:nvPr/>
        </p:nvCxnSpPr>
        <p:spPr>
          <a:xfrm flipH="1">
            <a:off x="250825" y="1989138"/>
            <a:ext cx="6769100" cy="1368425"/>
          </a:xfrm>
          <a:prstGeom prst="line">
            <a:avLst/>
          </a:prstGeom>
          <a:ln w="28575" cmpd="sng">
            <a:prstDash val="dot"/>
          </a:ln>
        </p:spPr>
        <p:style>
          <a:lnRef idx="1">
            <a:schemeClr val="dk1"/>
          </a:lnRef>
          <a:fillRef idx="0">
            <a:schemeClr val="dk1"/>
          </a:fillRef>
          <a:effectRef idx="0">
            <a:schemeClr val="dk1"/>
          </a:effectRef>
          <a:fontRef idx="minor">
            <a:schemeClr val="tx1"/>
          </a:fontRef>
        </p:style>
      </p:cxnSp>
      <p:cxnSp>
        <p:nvCxnSpPr>
          <p:cNvPr id="21" name="Straight Connector 20"/>
          <p:cNvCxnSpPr>
            <a:stCxn id="6" idx="2"/>
          </p:cNvCxnSpPr>
          <p:nvPr/>
        </p:nvCxnSpPr>
        <p:spPr>
          <a:xfrm flipH="1">
            <a:off x="4211638" y="2060575"/>
            <a:ext cx="2916237" cy="1296988"/>
          </a:xfrm>
          <a:prstGeom prst="line">
            <a:avLst/>
          </a:prstGeom>
          <a:ln w="28575" cmpd="sng">
            <a:prstDash val="dot"/>
          </a:ln>
        </p:spPr>
        <p:style>
          <a:lnRef idx="1">
            <a:schemeClr val="dk1"/>
          </a:lnRef>
          <a:fillRef idx="0">
            <a:schemeClr val="dk1"/>
          </a:fillRef>
          <a:effectRef idx="0">
            <a:schemeClr val="dk1"/>
          </a:effectRef>
          <a:fontRef idx="minor">
            <a:schemeClr val="tx1"/>
          </a:fontRef>
        </p:style>
      </p:cxnSp>
      <p:sp>
        <p:nvSpPr>
          <p:cNvPr id="6" name="Rectangle 5"/>
          <p:cNvSpPr>
            <a:spLocks noChangeArrowheads="1"/>
          </p:cNvSpPr>
          <p:nvPr/>
        </p:nvSpPr>
        <p:spPr bwMode="auto">
          <a:xfrm>
            <a:off x="7019925" y="1844675"/>
            <a:ext cx="215900" cy="215900"/>
          </a:xfrm>
          <a:prstGeom prst="rect">
            <a:avLst/>
          </a:prstGeom>
          <a:noFill/>
          <a:ln w="9525">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ctangle 7"/>
          <p:cNvSpPr>
            <a:spLocks noChangeArrowheads="1"/>
          </p:cNvSpPr>
          <p:nvPr/>
        </p:nvSpPr>
        <p:spPr bwMode="auto">
          <a:xfrm>
            <a:off x="1979613" y="4797425"/>
            <a:ext cx="360362" cy="360363"/>
          </a:xfrm>
          <a:prstGeom prst="rect">
            <a:avLst/>
          </a:prstGeom>
          <a:noFill/>
          <a:ln w="9525">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0" name="Straight Connector 9"/>
          <p:cNvCxnSpPr>
            <a:cxnSpLocks noChangeShapeType="1"/>
          </p:cNvCxnSpPr>
          <p:nvPr/>
        </p:nvCxnSpPr>
        <p:spPr bwMode="auto">
          <a:xfrm flipV="1">
            <a:off x="2339975" y="3068638"/>
            <a:ext cx="2087563" cy="1728787"/>
          </a:xfrm>
          <a:prstGeom prst="line">
            <a:avLst/>
          </a:prstGeom>
          <a:noFill/>
          <a:ln w="25400">
            <a:solidFill>
              <a:srgbClr val="000090"/>
            </a:solidFill>
            <a:prstDash val="sysDash"/>
            <a:round/>
            <a:headEnd/>
            <a:tailEnd/>
          </a:ln>
          <a:effectLst>
            <a:outerShdw dist="20000" dir="5400000" rotWithShape="0">
              <a:srgbClr val="808080">
                <a:alpha val="37999"/>
              </a:srgbClr>
            </a:outerShdw>
          </a:effectLst>
        </p:spPr>
      </p:cxnSp>
      <p:cxnSp>
        <p:nvCxnSpPr>
          <p:cNvPr id="29" name="Straight Connector 28"/>
          <p:cNvCxnSpPr>
            <a:cxnSpLocks noChangeShapeType="1"/>
          </p:cNvCxnSpPr>
          <p:nvPr/>
        </p:nvCxnSpPr>
        <p:spPr bwMode="auto">
          <a:xfrm>
            <a:off x="2339975" y="5157788"/>
            <a:ext cx="2016125" cy="1439862"/>
          </a:xfrm>
          <a:prstGeom prst="line">
            <a:avLst/>
          </a:prstGeom>
          <a:noFill/>
          <a:ln w="25400">
            <a:solidFill>
              <a:srgbClr val="000090"/>
            </a:solidFill>
            <a:prstDash val="sysDash"/>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9"/>
          <p:cNvGrpSpPr>
            <a:grpSpLocks/>
          </p:cNvGrpSpPr>
          <p:nvPr/>
        </p:nvGrpSpPr>
        <p:grpSpPr bwMode="auto">
          <a:xfrm>
            <a:off x="3995738" y="1341438"/>
            <a:ext cx="4752975" cy="2592387"/>
            <a:chOff x="3635896" y="260648"/>
            <a:chExt cx="4614658" cy="2621275"/>
          </a:xfrm>
        </p:grpSpPr>
        <p:grpSp>
          <p:nvGrpSpPr>
            <p:cNvPr id="33803" name="Group 11"/>
            <p:cNvGrpSpPr>
              <a:grpSpLocks/>
            </p:cNvGrpSpPr>
            <p:nvPr/>
          </p:nvGrpSpPr>
          <p:grpSpPr bwMode="auto">
            <a:xfrm>
              <a:off x="3635896" y="260648"/>
              <a:ext cx="4608512" cy="2620348"/>
              <a:chOff x="3929389" y="312615"/>
              <a:chExt cx="4747067" cy="3000429"/>
            </a:xfrm>
          </p:grpSpPr>
          <p:pic>
            <p:nvPicPr>
              <p:cNvPr id="33807" name="Picture 8"/>
              <p:cNvPicPr>
                <a:picLocks noChangeAspect="1"/>
              </p:cNvPicPr>
              <p:nvPr/>
            </p:nvPicPr>
            <p:blipFill>
              <a:blip r:embed="rId2"/>
              <a:srcRect/>
              <a:stretch>
                <a:fillRect/>
              </a:stretch>
            </p:blipFill>
            <p:spPr bwMode="auto">
              <a:xfrm>
                <a:off x="3929389" y="312615"/>
                <a:ext cx="4734123" cy="684757"/>
              </a:xfrm>
              <a:prstGeom prst="rect">
                <a:avLst/>
              </a:prstGeom>
              <a:noFill/>
              <a:ln w="9525">
                <a:noFill/>
                <a:miter lim="800000"/>
                <a:headEnd/>
                <a:tailEnd/>
              </a:ln>
            </p:spPr>
          </p:pic>
          <p:pic>
            <p:nvPicPr>
              <p:cNvPr id="33808" name="Picture 9"/>
              <p:cNvPicPr>
                <a:picLocks noChangeAspect="1"/>
              </p:cNvPicPr>
              <p:nvPr/>
            </p:nvPicPr>
            <p:blipFill>
              <a:blip r:embed="rId3"/>
              <a:srcRect/>
              <a:stretch>
                <a:fillRect/>
              </a:stretch>
            </p:blipFill>
            <p:spPr bwMode="auto">
              <a:xfrm>
                <a:off x="3946769" y="965797"/>
                <a:ext cx="4728307" cy="582571"/>
              </a:xfrm>
              <a:prstGeom prst="rect">
                <a:avLst/>
              </a:prstGeom>
              <a:noFill/>
              <a:ln w="9525">
                <a:noFill/>
                <a:miter lim="800000"/>
                <a:headEnd/>
                <a:tailEnd/>
              </a:ln>
            </p:spPr>
          </p:pic>
          <p:pic>
            <p:nvPicPr>
              <p:cNvPr id="33809" name="Picture 10"/>
              <p:cNvPicPr>
                <a:picLocks noChangeAspect="1"/>
              </p:cNvPicPr>
              <p:nvPr/>
            </p:nvPicPr>
            <p:blipFill>
              <a:blip r:embed="rId4"/>
              <a:srcRect/>
              <a:stretch>
                <a:fillRect/>
              </a:stretch>
            </p:blipFill>
            <p:spPr bwMode="auto">
              <a:xfrm>
                <a:off x="3946769" y="1510614"/>
                <a:ext cx="4729687" cy="1802430"/>
              </a:xfrm>
              <a:prstGeom prst="rect">
                <a:avLst/>
              </a:prstGeom>
              <a:noFill/>
              <a:ln w="9525">
                <a:noFill/>
                <a:miter lim="800000"/>
                <a:headEnd/>
                <a:tailEnd/>
              </a:ln>
            </p:spPr>
          </p:pic>
        </p:grpSp>
        <p:cxnSp>
          <p:nvCxnSpPr>
            <p:cNvPr id="15" name="Straight Connector 14"/>
            <p:cNvCxnSpPr>
              <a:cxnSpLocks noChangeShapeType="1"/>
            </p:cNvCxnSpPr>
            <p:nvPr/>
          </p:nvCxnSpPr>
          <p:spPr bwMode="auto">
            <a:xfrm>
              <a:off x="3635896" y="1485408"/>
              <a:ext cx="1367134" cy="0"/>
            </a:xfrm>
            <a:prstGeom prst="line">
              <a:avLst/>
            </a:prstGeom>
            <a:noFill/>
            <a:ln w="25400">
              <a:solidFill>
                <a:srgbClr val="FF0000"/>
              </a:solidFill>
              <a:round/>
              <a:headEnd/>
              <a:tailEnd/>
            </a:ln>
            <a:effectLst>
              <a:outerShdw dist="20000" dir="5400000" rotWithShape="0">
                <a:srgbClr val="808080">
                  <a:alpha val="37999"/>
                </a:srgbClr>
              </a:outerShdw>
            </a:effectLst>
          </p:spPr>
        </p:cxnSp>
        <p:sp>
          <p:nvSpPr>
            <p:cNvPr id="17" name="Rectangle 16"/>
            <p:cNvSpPr>
              <a:spLocks noChangeArrowheads="1"/>
            </p:cNvSpPr>
            <p:nvPr/>
          </p:nvSpPr>
          <p:spPr bwMode="auto">
            <a:xfrm>
              <a:off x="3645144" y="2276767"/>
              <a:ext cx="4605410" cy="605156"/>
            </a:xfrm>
            <a:prstGeom prst="rect">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8" name="Straight Connector 17"/>
            <p:cNvCxnSpPr>
              <a:cxnSpLocks noChangeShapeType="1"/>
            </p:cNvCxnSpPr>
            <p:nvPr/>
          </p:nvCxnSpPr>
          <p:spPr bwMode="auto">
            <a:xfrm>
              <a:off x="4139901" y="2565701"/>
              <a:ext cx="1512018" cy="0"/>
            </a:xfrm>
            <a:prstGeom prst="line">
              <a:avLst/>
            </a:prstGeom>
            <a:noFill/>
            <a:ln w="25400">
              <a:solidFill>
                <a:srgbClr val="FF0000"/>
              </a:solidFill>
              <a:round/>
              <a:headEnd/>
              <a:tailEnd/>
            </a:ln>
            <a:effectLst>
              <a:outerShdw dist="20000" dir="5400000" rotWithShape="0">
                <a:srgbClr val="808080">
                  <a:alpha val="37999"/>
                </a:srgbClr>
              </a:outerShdw>
            </a:effectLst>
          </p:spPr>
        </p:cxnSp>
      </p:grpSp>
      <p:grpSp>
        <p:nvGrpSpPr>
          <p:cNvPr id="33794" name="Group 6"/>
          <p:cNvGrpSpPr>
            <a:grpSpLocks/>
          </p:cNvGrpSpPr>
          <p:nvPr/>
        </p:nvGrpSpPr>
        <p:grpSpPr bwMode="auto">
          <a:xfrm>
            <a:off x="515938" y="4221163"/>
            <a:ext cx="6918325" cy="2333625"/>
            <a:chOff x="516390" y="4220796"/>
            <a:chExt cx="6917994" cy="2333483"/>
          </a:xfrm>
        </p:grpSpPr>
        <p:pic>
          <p:nvPicPr>
            <p:cNvPr id="33801" name="Picture 20" descr="http://ecpl.chemistry.uoc.gr/images/news/chemical.jpg"/>
            <p:cNvPicPr>
              <a:picLocks noChangeAspect="1" noChangeArrowheads="1"/>
            </p:cNvPicPr>
            <p:nvPr/>
          </p:nvPicPr>
          <p:blipFill>
            <a:blip r:embed="rId5"/>
            <a:srcRect/>
            <a:stretch>
              <a:fillRect/>
            </a:stretch>
          </p:blipFill>
          <p:spPr bwMode="auto">
            <a:xfrm>
              <a:off x="516390" y="4220796"/>
              <a:ext cx="1678258" cy="2305050"/>
            </a:xfrm>
            <a:prstGeom prst="rect">
              <a:avLst/>
            </a:prstGeom>
            <a:noFill/>
            <a:ln w="9525">
              <a:noFill/>
              <a:miter lim="800000"/>
              <a:headEnd/>
              <a:tailEnd/>
            </a:ln>
          </p:spPr>
        </p:pic>
        <p:sp>
          <p:nvSpPr>
            <p:cNvPr id="33802" name="TextBox 21"/>
            <p:cNvSpPr txBox="1">
              <a:spLocks noChangeArrowheads="1"/>
            </p:cNvSpPr>
            <p:nvPr/>
          </p:nvSpPr>
          <p:spPr bwMode="auto">
            <a:xfrm>
              <a:off x="2169089" y="4230565"/>
              <a:ext cx="5265295" cy="2323714"/>
            </a:xfrm>
            <a:prstGeom prst="rect">
              <a:avLst/>
            </a:prstGeom>
            <a:solidFill>
              <a:srgbClr val="FFFFFF"/>
            </a:solidFill>
            <a:ln w="9525">
              <a:noFill/>
              <a:miter lim="800000"/>
              <a:headEnd/>
              <a:tailEnd/>
            </a:ln>
          </p:spPr>
          <p:txBody>
            <a:bodyPr>
              <a:spAutoFit/>
            </a:bodyPr>
            <a:lstStyle/>
            <a:p>
              <a:r>
                <a:rPr lang="en-US" sz="1000" b="1">
                  <a:latin typeface="Times" pitchFamily="-84" charset="0"/>
                </a:rPr>
                <a:t>Forest emission/aerosol link quantified</a:t>
              </a:r>
              <a:r>
                <a:rPr lang="en-US" sz="1000">
                  <a:latin typeface="Times" pitchFamily="-84" charset="0"/>
                </a:rPr>
                <a:t> </a:t>
              </a:r>
            </a:p>
            <a:p>
              <a:r>
                <a:rPr lang="en-US" sz="900">
                  <a:latin typeface="Times" pitchFamily="-84" charset="0"/>
                </a:rPr>
                <a:t>Photooxidation of the hydrocarbons emitted by forest produces large quantities of organic aerosol that could significantly influence climate and some atmospheric chemical processes, according to chemists at </a:t>
              </a:r>
              <a:r>
                <a:rPr lang="en-US" sz="900" b="1">
                  <a:latin typeface="Times" pitchFamily="-84" charset="0"/>
                </a:rPr>
                <a:t>the University of Crete, Greece [Nature, 395, 683 (1998)]. Professor of environmental organic chemistry Euripides G. Stephanou, assistant professor of atmospheric chemistry Nikolaos Mihalopoulos, and Ph.D. student Ilias G. Kavouras </a:t>
              </a:r>
              <a:r>
                <a:rPr lang="en-US" sz="900">
                  <a:latin typeface="Times" pitchFamily="-84" charset="0"/>
                </a:rPr>
                <a:t>collected air samples from a 20-meter-high sampling tower in the middle of an eucalyptus forest in Portugal.</a:t>
              </a:r>
              <a:br>
                <a:rPr lang="en-US" sz="900">
                  <a:latin typeface="Times" pitchFamily="-84" charset="0"/>
                </a:rPr>
              </a:br>
              <a:r>
                <a:rPr lang="en-US" sz="900">
                  <a:latin typeface="Times" pitchFamily="-84" charset="0"/>
                </a:rPr>
                <a:t>    Using a variety of analytical techniques, they simultaneously measured concentrations of ozone, nitrogen oxides, nonmethane hydrocarbons such as terpenes, and fine aerosols. Analysis of the data showed that hydrocarbons emitted by the trees are photooxidized to organic acids such as pinonic acids, which condense to form organic aerosols. These aerosols act as cloud condensation nuclei, the team suggests. "This work is original because it was conducted in a forest atmosphere and not in a reaction chamber", Stephanou tells C&amp;EN. "It provides evidence for the first time, of a quantitavite link between non-methane hydrocarbon emission by vegetation and organic aerosol formation." </a:t>
              </a:r>
            </a:p>
            <a:p>
              <a:endParaRPr lang="en-US" sz="900">
                <a:latin typeface="Times" pitchFamily="-84" charset="0"/>
              </a:endParaRPr>
            </a:p>
            <a:p>
              <a:endParaRPr lang="en-US" sz="900">
                <a:latin typeface="Times" pitchFamily="-84" charset="0"/>
              </a:endParaRPr>
            </a:p>
          </p:txBody>
        </p:sp>
      </p:grpSp>
      <p:pic>
        <p:nvPicPr>
          <p:cNvPr id="33795" name="Picture 7"/>
          <p:cNvPicPr>
            <a:picLocks noChangeAspect="1"/>
          </p:cNvPicPr>
          <p:nvPr/>
        </p:nvPicPr>
        <p:blipFill>
          <a:blip r:embed="rId6"/>
          <a:srcRect/>
          <a:stretch>
            <a:fillRect/>
          </a:stretch>
        </p:blipFill>
        <p:spPr bwMode="auto">
          <a:xfrm>
            <a:off x="395288" y="981075"/>
            <a:ext cx="1512887" cy="373063"/>
          </a:xfrm>
          <a:prstGeom prst="rect">
            <a:avLst/>
          </a:prstGeom>
          <a:noFill/>
          <a:ln w="9525">
            <a:noFill/>
            <a:miter lim="800000"/>
            <a:headEnd/>
            <a:tailEnd/>
          </a:ln>
        </p:spPr>
      </p:pic>
      <p:grpSp>
        <p:nvGrpSpPr>
          <p:cNvPr id="33796" name="Group 5"/>
          <p:cNvGrpSpPr>
            <a:grpSpLocks/>
          </p:cNvGrpSpPr>
          <p:nvPr/>
        </p:nvGrpSpPr>
        <p:grpSpPr bwMode="auto">
          <a:xfrm>
            <a:off x="395288" y="1341438"/>
            <a:ext cx="3062287" cy="1952625"/>
            <a:chOff x="395536" y="1340768"/>
            <a:chExt cx="3062288" cy="1953675"/>
          </a:xfrm>
        </p:grpSpPr>
        <p:pic>
          <p:nvPicPr>
            <p:cNvPr id="33799" name="Picture 6"/>
            <p:cNvPicPr>
              <a:picLocks noChangeAspect="1"/>
            </p:cNvPicPr>
            <p:nvPr/>
          </p:nvPicPr>
          <p:blipFill>
            <a:blip r:embed="rId7"/>
            <a:srcRect/>
            <a:stretch>
              <a:fillRect/>
            </a:stretch>
          </p:blipFill>
          <p:spPr bwMode="auto">
            <a:xfrm>
              <a:off x="395536" y="1340768"/>
              <a:ext cx="3062288" cy="1584560"/>
            </a:xfrm>
            <a:prstGeom prst="rect">
              <a:avLst/>
            </a:prstGeom>
            <a:noFill/>
            <a:ln w="9525">
              <a:noFill/>
              <a:miter lim="800000"/>
              <a:headEnd/>
              <a:tailEnd/>
            </a:ln>
          </p:spPr>
        </p:pic>
        <p:sp>
          <p:nvSpPr>
            <p:cNvPr id="33800" name="TextBox 1"/>
            <p:cNvSpPr txBox="1">
              <a:spLocks noChangeArrowheads="1"/>
            </p:cNvSpPr>
            <p:nvPr/>
          </p:nvSpPr>
          <p:spPr bwMode="auto">
            <a:xfrm>
              <a:off x="539552" y="2924944"/>
              <a:ext cx="2698914" cy="369499"/>
            </a:xfrm>
            <a:prstGeom prst="rect">
              <a:avLst/>
            </a:prstGeom>
            <a:noFill/>
            <a:ln w="9525">
              <a:noFill/>
              <a:miter lim="800000"/>
              <a:headEnd/>
              <a:tailEnd/>
            </a:ln>
          </p:spPr>
          <p:txBody>
            <a:bodyPr wrap="none">
              <a:spAutoFit/>
            </a:bodyPr>
            <a:lstStyle/>
            <a:p>
              <a:r>
                <a:rPr lang="en-US" b="1">
                  <a:solidFill>
                    <a:srgbClr val="800000"/>
                  </a:solidFill>
                  <a:latin typeface="Helvetica" pitchFamily="-84" charset="0"/>
                </a:rPr>
                <a:t>SCOPUS: 280 citations</a:t>
              </a:r>
            </a:p>
          </p:txBody>
        </p:sp>
      </p:grpSp>
      <p:cxnSp>
        <p:nvCxnSpPr>
          <p:cNvPr id="3" name="Straight Arrow Connector 2"/>
          <p:cNvCxnSpPr>
            <a:cxnSpLocks noChangeShapeType="1"/>
          </p:cNvCxnSpPr>
          <p:nvPr/>
        </p:nvCxnSpPr>
        <p:spPr bwMode="auto">
          <a:xfrm flipV="1">
            <a:off x="3492500" y="1557338"/>
            <a:ext cx="574675" cy="4318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5" name="Straight Arrow Connector 4"/>
          <p:cNvCxnSpPr>
            <a:cxnSpLocks noChangeShapeType="1"/>
          </p:cNvCxnSpPr>
          <p:nvPr/>
        </p:nvCxnSpPr>
        <p:spPr bwMode="auto">
          <a:xfrm flipH="1">
            <a:off x="1331913" y="3357563"/>
            <a:ext cx="576262" cy="1008062"/>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618" name="Picture 2"/>
          <p:cNvPicPr>
            <a:picLocks noGrp="1" noChangeAspect="1" noChangeArrowheads="1"/>
          </p:cNvPicPr>
          <p:nvPr>
            <p:ph sz="half" idx="1"/>
          </p:nvPr>
        </p:nvPicPr>
        <p:blipFill>
          <a:blip r:embed="rId2"/>
          <a:srcRect/>
          <a:stretch>
            <a:fillRect/>
          </a:stretch>
        </p:blipFill>
        <p:spPr>
          <a:xfrm>
            <a:off x="0" y="0"/>
            <a:ext cx="5313363" cy="6858000"/>
          </a:xfrm>
        </p:spPr>
      </p:pic>
      <p:sp>
        <p:nvSpPr>
          <p:cNvPr id="751619" name="Text Box 3"/>
          <p:cNvSpPr txBox="1">
            <a:spLocks noChangeArrowheads="1"/>
          </p:cNvSpPr>
          <p:nvPr/>
        </p:nvSpPr>
        <p:spPr bwMode="auto">
          <a:xfrm>
            <a:off x="5992813" y="515938"/>
            <a:ext cx="1841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l-GR" sz="2800">
              <a:latin typeface="Calibri" charset="0"/>
              <a:ea typeface="ＭＳ Ｐゴシック" charset="0"/>
              <a:cs typeface="ＭＳ Ｐゴシック" charset="0"/>
            </a:endParaRPr>
          </a:p>
        </p:txBody>
      </p:sp>
      <p:sp>
        <p:nvSpPr>
          <p:cNvPr id="751620" name="Text Box 4"/>
          <p:cNvSpPr txBox="1">
            <a:spLocks noChangeArrowheads="1"/>
          </p:cNvSpPr>
          <p:nvPr/>
        </p:nvSpPr>
        <p:spPr bwMode="auto">
          <a:xfrm>
            <a:off x="196850" y="5827713"/>
            <a:ext cx="4999038"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defRPr/>
            </a:pPr>
            <a:r>
              <a:rPr lang="en-GB" sz="1800" b="1" dirty="0" smtClean="0">
                <a:solidFill>
                  <a:srgbClr val="000090"/>
                </a:solidFill>
                <a:latin typeface="Arial" charset="0"/>
                <a:cs typeface="ＭＳ Ｐゴシック" charset="0"/>
              </a:rPr>
              <a:t>Advancing the Green Chemistry of Singlet Oxygen and Applying </a:t>
            </a:r>
          </a:p>
          <a:p>
            <a:pPr algn="ctr">
              <a:defRPr/>
            </a:pPr>
            <a:r>
              <a:rPr lang="en-GB" sz="1800" b="1" dirty="0" smtClean="0">
                <a:solidFill>
                  <a:srgbClr val="000090"/>
                </a:solidFill>
                <a:latin typeface="Arial" charset="0"/>
                <a:cs typeface="ＭＳ Ｐゴシック" charset="0"/>
              </a:rPr>
              <a:t>it to Synthetic Challenges</a:t>
            </a:r>
            <a:endParaRPr lang="el-GR" sz="1800" b="1" dirty="0" smtClean="0">
              <a:solidFill>
                <a:srgbClr val="000090"/>
              </a:solidFill>
              <a:latin typeface="Arial" charset="0"/>
              <a:cs typeface="ＭＳ Ｐゴシック" charset="0"/>
            </a:endParaRPr>
          </a:p>
        </p:txBody>
      </p:sp>
      <p:pic>
        <p:nvPicPr>
          <p:cNvPr id="751625" name="Picture 9"/>
          <p:cNvPicPr>
            <a:picLocks noGrp="1" noChangeAspect="1" noChangeArrowheads="1"/>
          </p:cNvPicPr>
          <p:nvPr>
            <p:ph sz="half" idx="2"/>
          </p:nvPr>
        </p:nvPicPr>
        <p:blipFill>
          <a:blip r:embed="rId3"/>
          <a:srcRect/>
          <a:stretch>
            <a:fillRect/>
          </a:stretch>
        </p:blipFill>
        <p:spPr>
          <a:xfrm>
            <a:off x="5508625" y="80963"/>
            <a:ext cx="1008063" cy="1006475"/>
          </a:xfrm>
        </p:spPr>
      </p:pic>
      <p:sp>
        <p:nvSpPr>
          <p:cNvPr id="34821" name="TextBox 1"/>
          <p:cNvSpPr txBox="1">
            <a:spLocks noChangeArrowheads="1"/>
          </p:cNvSpPr>
          <p:nvPr/>
        </p:nvSpPr>
        <p:spPr bwMode="auto">
          <a:xfrm>
            <a:off x="0" y="122238"/>
            <a:ext cx="5313363" cy="461962"/>
          </a:xfrm>
          <a:prstGeom prst="rect">
            <a:avLst/>
          </a:prstGeom>
          <a:noFill/>
          <a:ln w="9525">
            <a:noFill/>
            <a:miter lim="800000"/>
            <a:headEnd/>
            <a:tailEnd/>
          </a:ln>
        </p:spPr>
        <p:txBody>
          <a:bodyPr>
            <a:spAutoFit/>
          </a:bodyPr>
          <a:lstStyle/>
          <a:p>
            <a:r>
              <a:rPr lang="en-US" sz="2400" b="1">
                <a:solidFill>
                  <a:srgbClr val="000090"/>
                </a:solidFill>
              </a:rPr>
              <a:t>Assoc. Prof. George  Vassilikogiannakis</a:t>
            </a:r>
          </a:p>
        </p:txBody>
      </p:sp>
      <p:pic>
        <p:nvPicPr>
          <p:cNvPr id="34822" name="Picture 5"/>
          <p:cNvPicPr>
            <a:picLocks noChangeAspect="1" noChangeArrowheads="1"/>
          </p:cNvPicPr>
          <p:nvPr/>
        </p:nvPicPr>
        <p:blipFill>
          <a:blip r:embed="rId4"/>
          <a:srcRect/>
          <a:stretch>
            <a:fillRect/>
          </a:stretch>
        </p:blipFill>
        <p:spPr bwMode="auto">
          <a:xfrm>
            <a:off x="5762625" y="2370138"/>
            <a:ext cx="2844800" cy="2273300"/>
          </a:xfrm>
          <a:prstGeom prst="rect">
            <a:avLst/>
          </a:prstGeom>
          <a:noFill/>
          <a:ln w="9525">
            <a:noFill/>
            <a:miter lim="800000"/>
            <a:headEnd/>
            <a:tailEnd/>
          </a:ln>
        </p:spPr>
      </p:pic>
      <p:pic>
        <p:nvPicPr>
          <p:cNvPr id="34823" name="Picture 4"/>
          <p:cNvPicPr>
            <a:picLocks noChangeAspect="1" noChangeArrowheads="1"/>
          </p:cNvPicPr>
          <p:nvPr/>
        </p:nvPicPr>
        <p:blipFill>
          <a:blip r:embed="rId5"/>
          <a:srcRect/>
          <a:stretch>
            <a:fillRect/>
          </a:stretch>
        </p:blipFill>
        <p:spPr bwMode="auto">
          <a:xfrm>
            <a:off x="5364163" y="1125538"/>
            <a:ext cx="3794125" cy="719137"/>
          </a:xfrm>
          <a:prstGeom prst="rect">
            <a:avLst/>
          </a:prstGeom>
          <a:noFill/>
          <a:ln w="28575">
            <a:solidFill>
              <a:srgbClr val="800000"/>
            </a:solid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2" name="Picture 6" descr="D:\home\anna\u.c\parousiash_prytaneias\colors\flatten\map1a.jpg"/>
          <p:cNvPicPr>
            <a:picLocks noChangeAspect="1" noChangeArrowheads="1"/>
          </p:cNvPicPr>
          <p:nvPr/>
        </p:nvPicPr>
        <p:blipFill>
          <a:blip r:embed="rId2"/>
          <a:srcRect/>
          <a:stretch>
            <a:fillRect/>
          </a:stretch>
        </p:blipFill>
        <p:spPr bwMode="auto">
          <a:xfrm>
            <a:off x="198438" y="849313"/>
            <a:ext cx="2336800" cy="5322887"/>
          </a:xfrm>
          <a:prstGeom prst="rect">
            <a:avLst/>
          </a:prstGeom>
          <a:noFill/>
          <a:ln w="9525">
            <a:noFill/>
            <a:miter lim="800000"/>
            <a:headEnd/>
            <a:tailEnd/>
          </a:ln>
        </p:spPr>
      </p:pic>
      <p:pic>
        <p:nvPicPr>
          <p:cNvPr id="173068" name="Picture 12" descr="D:\home\anna\u.c\parousiash_prytaneias\colors\flatten\map2.jpg"/>
          <p:cNvPicPr>
            <a:picLocks noChangeAspect="1" noChangeArrowheads="1"/>
          </p:cNvPicPr>
          <p:nvPr/>
        </p:nvPicPr>
        <p:blipFill>
          <a:blip r:embed="rId3"/>
          <a:srcRect/>
          <a:stretch>
            <a:fillRect/>
          </a:stretch>
        </p:blipFill>
        <p:spPr bwMode="auto">
          <a:xfrm>
            <a:off x="2682875" y="822325"/>
            <a:ext cx="5241925" cy="5699125"/>
          </a:xfrm>
          <a:prstGeom prst="rect">
            <a:avLst/>
          </a:prstGeom>
          <a:noFill/>
          <a:ln w="9525">
            <a:noFill/>
            <a:miter lim="800000"/>
            <a:headEnd/>
            <a:tailEnd/>
          </a:ln>
        </p:spPr>
      </p:pic>
      <p:sp>
        <p:nvSpPr>
          <p:cNvPr id="5" name="Text Box 14"/>
          <p:cNvSpPr txBox="1">
            <a:spLocks noChangeArrowheads="1"/>
          </p:cNvSpPr>
          <p:nvPr/>
        </p:nvSpPr>
        <p:spPr bwMode="auto">
          <a:xfrm>
            <a:off x="301625" y="134938"/>
            <a:ext cx="8707438" cy="523875"/>
          </a:xfrm>
          <a:prstGeom prst="rect">
            <a:avLst/>
          </a:prstGeom>
          <a:noFill/>
          <a:ln>
            <a:noFill/>
          </a:ln>
          <a:effectLst/>
          <a:extLst>
            <a:ext uri="{909E8E84-426E-40dd-AFC4-6F175D3DCCD1}">
              <a14:hiddenFill xmlns:a14="http://schemas.microsoft.com/office/drawing/2010/main" xmlns="">
                <a:solidFill>
                  <a:srgbClr val="B11C0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53619" tIns="76810" rIns="153619" bIns="76810">
            <a:spAutoFit/>
          </a:bodyPr>
          <a:lstStyle/>
          <a:p>
            <a:r>
              <a:rPr lang="en-US" sz="2400" b="1">
                <a:solidFill>
                  <a:srgbClr val="FF0000"/>
                </a:solidFill>
                <a:latin typeface="Helvetica" pitchFamily="-84" charset="0"/>
              </a:rPr>
              <a:t>ERASMUS PROGRAMME: </a:t>
            </a:r>
            <a:r>
              <a:rPr lang="en-US" altLang="en-US" sz="2400" b="1">
                <a:solidFill>
                  <a:srgbClr val="FF0000"/>
                </a:solidFill>
                <a:latin typeface="Helvetica" pitchFamily="-84" charset="0"/>
              </a:rPr>
              <a:t>“</a:t>
            </a:r>
            <a:r>
              <a:rPr lang="en-US" sz="2400" b="1">
                <a:solidFill>
                  <a:srgbClr val="FF0000"/>
                </a:solidFill>
                <a:latin typeface="Helvetica" pitchFamily="-84" charset="0"/>
              </a:rPr>
              <a:t>A SUCCES STORY FOR UoC</a:t>
            </a:r>
            <a:r>
              <a:rPr lang="en-US" altLang="en-US" sz="2400" b="1">
                <a:solidFill>
                  <a:srgbClr val="FF0000"/>
                </a:solidFill>
                <a:latin typeface="Helvetica" pitchFamily="-84" charset="0"/>
              </a:rPr>
              <a:t>”</a:t>
            </a:r>
            <a:endParaRPr lang="en-GB" sz="2400" b="1">
              <a:solidFill>
                <a:srgbClr val="FF0000"/>
              </a:solidFill>
              <a:latin typeface="Helvetica" pitchFamily="-8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3068"/>
                                        </p:tgtEl>
                                        <p:attrNameLst>
                                          <p:attrName>style.visibility</p:attrName>
                                        </p:attrNameLst>
                                      </p:cBhvr>
                                      <p:to>
                                        <p:strVal val="visible"/>
                                      </p:to>
                                    </p:set>
                                    <p:animEffect transition="in" filter="dissolve">
                                      <p:cBhvr>
                                        <p:cTn id="7" dur="500"/>
                                        <p:tgtEl>
                                          <p:spTgt spid="173068"/>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173062"/>
                                        </p:tgtEl>
                                        <p:attrNameLst>
                                          <p:attrName>style.visibility</p:attrName>
                                        </p:attrNameLst>
                                      </p:cBhvr>
                                      <p:to>
                                        <p:strVal val="visible"/>
                                      </p:to>
                                    </p:set>
                                    <p:anim calcmode="lin" valueType="num">
                                      <p:cBhvr additive="base">
                                        <p:cTn id="11" dur="500"/>
                                        <p:tgtEl>
                                          <p:spTgt spid="173062"/>
                                        </p:tgtEl>
                                        <p:attrNameLst>
                                          <p:attrName>ppt_x</p:attrName>
                                        </p:attrNameLst>
                                      </p:cBhvr>
                                      <p:tavLst>
                                        <p:tav tm="0">
                                          <p:val>
                                            <p:strVal val="#ppt_x-#ppt_w*1.125000"/>
                                          </p:val>
                                        </p:tav>
                                        <p:tav tm="100000">
                                          <p:val>
                                            <p:strVal val="#ppt_x"/>
                                          </p:val>
                                        </p:tav>
                                      </p:tavLst>
                                    </p:anim>
                                    <p:animEffect transition="in" filter="wipe(right)">
                                      <p:cBhvr>
                                        <p:cTn id="12" dur="500"/>
                                        <p:tgtEl>
                                          <p:spTgt spid="173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3487653" y="1112838"/>
            <a:ext cx="5505451" cy="10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DECRET OF FOUNDATION OF THE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r>
              <a:rPr lang="el-G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IN RETHYMNON (HEADQUARTERS) AND HERAKLION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3" name="Text Box 3"/>
          <p:cNvSpPr txBox="1">
            <a:spLocks noChangeArrowheads="1"/>
          </p:cNvSpPr>
          <p:nvPr/>
        </p:nvSpPr>
        <p:spPr bwMode="auto">
          <a:xfrm>
            <a:off x="3446379" y="2468563"/>
            <a:ext cx="5546725" cy="101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INAUGURATION</a:t>
            </a:r>
            <a:r>
              <a:rPr lang="el-G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YEAR: FACULTIES OF PHILOSOPHY (RETHYMNON) AND SCIENCES (HERAKLION)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4" name="Text Box 4"/>
          <p:cNvSpPr txBox="1">
            <a:spLocks noChangeArrowheads="1"/>
          </p:cNvSpPr>
          <p:nvPr/>
        </p:nvSpPr>
        <p:spPr bwMode="auto">
          <a:xfrm>
            <a:off x="3487653" y="4000500"/>
            <a:ext cx="4962358"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a:t>
            </a:r>
            <a:r>
              <a:rPr lang="en-US" sz="20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ST</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SENAT AND RECTORATE OF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5" name="Text Box 5"/>
          <p:cNvSpPr txBox="1">
            <a:spLocks noChangeArrowheads="1"/>
          </p:cNvSpPr>
          <p:nvPr/>
        </p:nvSpPr>
        <p:spPr bwMode="auto">
          <a:xfrm>
            <a:off x="3446379" y="4999038"/>
            <a:ext cx="487680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a:t>
            </a:r>
            <a:r>
              <a:rPr lang="en-US" sz="20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ST</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CAMPUS OF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IN RETHYMNON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6" name="Text Box 6"/>
          <p:cNvSpPr txBox="1">
            <a:spLocks noChangeArrowheads="1"/>
          </p:cNvSpPr>
          <p:nvPr/>
        </p:nvSpPr>
        <p:spPr bwMode="auto">
          <a:xfrm>
            <a:off x="985838" y="1235075"/>
            <a:ext cx="1584325"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1973</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7" name="Text Box 7"/>
          <p:cNvSpPr txBox="1">
            <a:spLocks noChangeArrowheads="1"/>
          </p:cNvSpPr>
          <p:nvPr/>
        </p:nvSpPr>
        <p:spPr bwMode="auto">
          <a:xfrm>
            <a:off x="990600" y="2468563"/>
            <a:ext cx="1371600" cy="73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1977</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8" name="Text Box 8"/>
          <p:cNvSpPr txBox="1">
            <a:spLocks noChangeArrowheads="1"/>
          </p:cNvSpPr>
          <p:nvPr/>
        </p:nvSpPr>
        <p:spPr bwMode="auto">
          <a:xfrm>
            <a:off x="885826" y="3703638"/>
            <a:ext cx="1684337"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1987</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9" name="Text Box 9"/>
          <p:cNvSpPr txBox="1">
            <a:spLocks noChangeArrowheads="1"/>
          </p:cNvSpPr>
          <p:nvPr/>
        </p:nvSpPr>
        <p:spPr bwMode="auto">
          <a:xfrm>
            <a:off x="885826" y="4800600"/>
            <a:ext cx="1679575" cy="73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1998</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8201" name="Text Box 10"/>
          <p:cNvSpPr txBox="1">
            <a:spLocks noChangeArrowheads="1"/>
          </p:cNvSpPr>
          <p:nvPr/>
        </p:nvSpPr>
        <p:spPr bwMode="auto">
          <a:xfrm>
            <a:off x="3098800" y="225632"/>
            <a:ext cx="3506192" cy="70907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53576" tIns="76786" rIns="153576" bIns="76786">
            <a:spAutoFit/>
          </a:bodyPr>
          <a:lstStyle>
            <a:lvl1pPr eaLnBrk="0" hangingPunct="0">
              <a:defRPr sz="1000" b="1">
                <a:solidFill>
                  <a:schemeClr val="tx1"/>
                </a:solidFill>
                <a:latin typeface="Times New Roman" charset="0"/>
                <a:ea typeface="ＭＳ Ｐゴシック" charset="0"/>
                <a:cs typeface="ＭＳ Ｐゴシック" charset="0"/>
              </a:defRPr>
            </a:lvl1pPr>
            <a:lvl2pPr marL="742950" indent="-285750" eaLnBrk="0" hangingPunct="0">
              <a:defRPr sz="1000" b="1">
                <a:solidFill>
                  <a:schemeClr val="tx1"/>
                </a:solidFill>
                <a:latin typeface="Times New Roman" charset="0"/>
                <a:ea typeface="ＭＳ Ｐゴシック" charset="0"/>
              </a:defRPr>
            </a:lvl2pPr>
            <a:lvl3pPr marL="1143000" indent="-228600" eaLnBrk="0" hangingPunct="0">
              <a:defRPr sz="1000" b="1">
                <a:solidFill>
                  <a:schemeClr val="tx1"/>
                </a:solidFill>
                <a:latin typeface="Times New Roman" charset="0"/>
                <a:ea typeface="ＭＳ Ｐゴシック" charset="0"/>
              </a:defRPr>
            </a:lvl3pPr>
            <a:lvl4pPr marL="1600200" indent="-228600" eaLnBrk="0" hangingPunct="0">
              <a:defRPr sz="1000" b="1">
                <a:solidFill>
                  <a:schemeClr val="tx1"/>
                </a:solidFill>
                <a:latin typeface="Times New Roman" charset="0"/>
                <a:ea typeface="ＭＳ Ｐゴシック" charset="0"/>
              </a:defRPr>
            </a:lvl4pPr>
            <a:lvl5pPr marL="2057400" indent="-228600" eaLnBrk="0" hangingPunct="0">
              <a:defRPr sz="1000" b="1">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1000" b="1">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1000" b="1">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1000" b="1">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1000" b="1">
                <a:solidFill>
                  <a:schemeClr val="tx1"/>
                </a:solidFill>
                <a:latin typeface="Times New Roman" charset="0"/>
                <a:ea typeface="ＭＳ Ｐゴシック" charset="0"/>
              </a:defRPr>
            </a:lvl9pPr>
          </a:lstStyle>
          <a:p>
            <a:pPr algn="ctr" eaLnBrk="1" hangingPunct="1">
              <a:defRPr/>
            </a:pPr>
            <a:r>
              <a:rPr lang="en-US" sz="3600"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rPr>
              <a:t>Milestones</a:t>
            </a:r>
            <a:endParaRPr lang="en-GB" sz="3600"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endParaRPr>
          </a:p>
        </p:txBody>
      </p:sp>
      <p:sp>
        <p:nvSpPr>
          <p:cNvPr id="11" name="Text Box 9"/>
          <p:cNvSpPr txBox="1">
            <a:spLocks noChangeArrowheads="1"/>
          </p:cNvSpPr>
          <p:nvPr/>
        </p:nvSpPr>
        <p:spPr bwMode="auto">
          <a:xfrm>
            <a:off x="241508" y="5879087"/>
            <a:ext cx="2857292" cy="734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199</a:t>
            </a:r>
            <a:r>
              <a:rPr lang="en-US"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1-2012</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12" name="Text Box 5"/>
          <p:cNvSpPr txBox="1">
            <a:spLocks noChangeArrowheads="1"/>
          </p:cNvSpPr>
          <p:nvPr/>
        </p:nvSpPr>
        <p:spPr bwMode="auto">
          <a:xfrm>
            <a:off x="3487653" y="6090754"/>
            <a:ext cx="487680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CAMPUS OF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IN HERAKLION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03200" y="1114164"/>
            <a:ext cx="8716963"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rPr>
              <a:t>EVALUATIONS and RANKINGS </a:t>
            </a:r>
          </a:p>
          <a:p>
            <a:pPr algn="ctr" eaLnBrk="1" hangingPunct="1">
              <a:defRPr/>
            </a:pPr>
            <a:endParaRPr lang="en-US" sz="4400" b="1" dirty="0" smtClean="0">
              <a:solidFill>
                <a:srgbClr val="000090"/>
              </a:solidFill>
              <a:latin typeface="Helvetica"/>
              <a:cs typeface="Helvetica"/>
            </a:endParaRPr>
          </a:p>
          <a:p>
            <a:pPr algn="ctr" eaLnBrk="1" hangingPunct="1">
              <a:defRPr/>
            </a:pPr>
            <a:r>
              <a:rPr lang="en-US" sz="4400" b="1" dirty="0" smtClean="0">
                <a:solidFill>
                  <a:srgbClr val="000090"/>
                </a:solidFill>
                <a:latin typeface="Helvetica"/>
                <a:cs typeface="Helvetica"/>
              </a:rPr>
              <a:t>‘</a:t>
            </a:r>
            <a:r>
              <a:rPr lang="en-US" altLang="ja-JP" sz="4400" b="1" i="1" dirty="0" smtClean="0">
                <a:solidFill>
                  <a:srgbClr val="000090"/>
                </a:solidFill>
                <a:latin typeface="Helvetica"/>
                <a:cs typeface="Helvetica"/>
              </a:rPr>
              <a:t>Not everything that counts can be counted, and not everything that can be counted counts</a:t>
            </a:r>
            <a:r>
              <a:rPr lang="en-US" sz="4400" b="1" dirty="0" smtClean="0">
                <a:solidFill>
                  <a:srgbClr val="000090"/>
                </a:solidFill>
                <a:latin typeface="Helvetica"/>
                <a:cs typeface="Helvetica"/>
              </a:rPr>
              <a:t>’</a:t>
            </a:r>
            <a:r>
              <a:rPr lang="en-US" altLang="ja-JP" sz="4400" b="1" dirty="0" smtClean="0">
                <a:solidFill>
                  <a:srgbClr val="000090"/>
                </a:solidFill>
                <a:latin typeface="Helvetica"/>
                <a:cs typeface="Helvetica"/>
              </a:rPr>
              <a:t> </a:t>
            </a:r>
            <a:endParaRPr lang="el-GR" altLang="ja-JP" sz="4400" b="1" dirty="0" smtClean="0">
              <a:solidFill>
                <a:srgbClr val="000090"/>
              </a:solidFill>
              <a:latin typeface="Helvetica"/>
              <a:cs typeface="Helvetica"/>
            </a:endParaRPr>
          </a:p>
          <a:p>
            <a:pPr algn="ctr" eaLnBrk="1" hangingPunct="1">
              <a:defRPr/>
            </a:pPr>
            <a:r>
              <a:rPr lang="en-US" sz="3600" b="1" i="1" dirty="0" smtClean="0">
                <a:solidFill>
                  <a:srgbClr val="000090"/>
                </a:solidFill>
                <a:latin typeface="Helvetica"/>
                <a:cs typeface="Helvetica"/>
              </a:rPr>
              <a:t>A. Einstein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1"/>
          <p:cNvSpPr>
            <a:spLocks noGrp="1"/>
          </p:cNvSpPr>
          <p:nvPr>
            <p:ph/>
          </p:nvPr>
        </p:nvSpPr>
        <p:spPr>
          <a:xfrm>
            <a:off x="549275" y="639763"/>
            <a:ext cx="8262938" cy="57102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US" sz="2400" b="1" i="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EVALUATION OF </a:t>
            </a:r>
            <a:r>
              <a:rPr lang="en-US" sz="2400" b="1" i="1" u="sng"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UoC</a:t>
            </a:r>
            <a:endParaRPr lang="el-GR"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lgn="ctr">
              <a:buFont typeface="Arial" charset="0"/>
              <a:buNone/>
              <a:defRPr/>
            </a:pPr>
            <a:r>
              <a:rPr lang="en-US"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Self-promoted evaluations</a:t>
            </a:r>
            <a:endParaRPr lang="el-GR"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lgn="ctr">
              <a:buFont typeface="Arial" charset="0"/>
              <a:buNone/>
              <a:defRPr/>
            </a:pPr>
            <a:endParaRPr lang="en-US" sz="2400" b="1" i="1" dirty="0" smtClean="0">
              <a:latin typeface="Helvetica"/>
              <a:ea typeface="ＭＳ Ｐゴシック" charset="0"/>
              <a:cs typeface="Helvetica"/>
            </a:endParaRPr>
          </a:p>
          <a:p>
            <a:pPr marL="0" indent="0" algn="ctr">
              <a:buFont typeface="Arial" charset="0"/>
              <a:buNone/>
              <a:defRPr/>
            </a:pPr>
            <a:r>
              <a:rPr lang="en-US" sz="2400" b="1" i="1" u="sng" dirty="0" smtClean="0">
                <a:solidFill>
                  <a:srgbClr val="000090"/>
                </a:solidFill>
                <a:latin typeface="Helvetica"/>
                <a:ea typeface="ＭＳ Ｐゴシック" charset="0"/>
                <a:cs typeface="Helvetica"/>
              </a:rPr>
              <a:t>1</a:t>
            </a:r>
            <a:r>
              <a:rPr lang="en-US" sz="2400" b="1" i="1" u="sng" baseline="30000" dirty="0" smtClean="0">
                <a:solidFill>
                  <a:srgbClr val="000090"/>
                </a:solidFill>
                <a:latin typeface="Helvetica"/>
                <a:ea typeface="ＭＳ Ｐゴシック" charset="0"/>
                <a:cs typeface="Helvetica"/>
              </a:rPr>
              <a:t>st</a:t>
            </a:r>
            <a:r>
              <a:rPr lang="en-US" sz="2400" b="1" i="1" u="sng" dirty="0" smtClean="0">
                <a:solidFill>
                  <a:srgbClr val="000090"/>
                </a:solidFill>
                <a:latin typeface="Helvetica"/>
                <a:ea typeface="ＭＳ Ｐゴシック" charset="0"/>
                <a:cs typeface="Helvetica"/>
              </a:rPr>
              <a:t> Evaluation</a:t>
            </a:r>
            <a:r>
              <a:rPr lang="el-GR" sz="2400" b="1" i="1" u="sng" dirty="0" smtClean="0">
                <a:solidFill>
                  <a:srgbClr val="000090"/>
                </a:solidFill>
                <a:latin typeface="Helvetica"/>
                <a:ea typeface="ＭＳ Ｐゴシック" charset="0"/>
                <a:cs typeface="Helvetica"/>
              </a:rPr>
              <a:t>1999 </a:t>
            </a:r>
            <a:endParaRPr lang="el-GR" sz="2400" b="1" i="1" u="sng" dirty="0">
              <a:solidFill>
                <a:srgbClr val="000090"/>
              </a:solidFill>
              <a:latin typeface="Helvetica"/>
              <a:ea typeface="ＭＳ Ｐゴシック" charset="0"/>
              <a:cs typeface="Helvetica"/>
            </a:endParaRPr>
          </a:p>
          <a:p>
            <a:pPr marL="0" indent="0" algn="ctr">
              <a:buFont typeface="Arial" charset="0"/>
              <a:buNone/>
              <a:defRPr/>
            </a:pPr>
            <a:r>
              <a:rPr lang="en-US" sz="2400" b="1" dirty="0">
                <a:solidFill>
                  <a:srgbClr val="000090"/>
                </a:solidFill>
                <a:latin typeface="Helvetica"/>
                <a:ea typeface="ＭＳ Ｐゴシック" charset="0"/>
                <a:cs typeface="Helvetica"/>
              </a:rPr>
              <a:t>Helen </a:t>
            </a:r>
            <a:r>
              <a:rPr lang="en-US" sz="2400" b="1" dirty="0" err="1">
                <a:solidFill>
                  <a:srgbClr val="000090"/>
                </a:solidFill>
                <a:latin typeface="Helvetica"/>
                <a:ea typeface="ＭＳ Ｐゴシック" charset="0"/>
                <a:cs typeface="Helvetica"/>
              </a:rPr>
              <a:t>Arveler</a:t>
            </a:r>
            <a:r>
              <a:rPr lang="en-US" sz="2400" b="1" dirty="0">
                <a:solidFill>
                  <a:srgbClr val="000090"/>
                </a:solidFill>
                <a:latin typeface="Helvetica"/>
                <a:ea typeface="ＭＳ Ｐゴシック" charset="0"/>
                <a:cs typeface="Helvetica"/>
              </a:rPr>
              <a:t> (Sorbonne), </a:t>
            </a:r>
            <a:r>
              <a:rPr lang="en-US" sz="2400" b="1" dirty="0" err="1">
                <a:solidFill>
                  <a:srgbClr val="000090"/>
                </a:solidFill>
                <a:latin typeface="Helvetica"/>
                <a:ea typeface="ＭＳ Ｐゴシック" charset="0"/>
                <a:cs typeface="Helvetica"/>
              </a:rPr>
              <a:t>Amadeo</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Odoni</a:t>
            </a:r>
            <a:r>
              <a:rPr lang="en-US" sz="2400" b="1" dirty="0">
                <a:solidFill>
                  <a:srgbClr val="000090"/>
                </a:solidFill>
                <a:latin typeface="Helvetica"/>
                <a:ea typeface="ＭＳ Ｐゴシック" charset="0"/>
                <a:cs typeface="Helvetica"/>
              </a:rPr>
              <a:t> (M</a:t>
            </a:r>
            <a:r>
              <a:rPr lang="el-GR" sz="2400" b="1" dirty="0">
                <a:solidFill>
                  <a:srgbClr val="000090"/>
                </a:solidFill>
                <a:latin typeface="Helvetica"/>
                <a:ea typeface="ＭＳ Ｐゴシック" charset="0"/>
                <a:cs typeface="Helvetica"/>
              </a:rPr>
              <a:t>Ι</a:t>
            </a:r>
            <a:r>
              <a:rPr lang="en-US" sz="2400" b="1" dirty="0">
                <a:solidFill>
                  <a:srgbClr val="000090"/>
                </a:solidFill>
                <a:latin typeface="Helvetica"/>
                <a:ea typeface="ＭＳ Ｐゴシック" charset="0"/>
                <a:cs typeface="Helvetica"/>
              </a:rPr>
              <a:t>T), Maurice </a:t>
            </a:r>
            <a:r>
              <a:rPr lang="en-US" sz="2400" b="1" dirty="0" err="1">
                <a:solidFill>
                  <a:srgbClr val="000090"/>
                </a:solidFill>
                <a:latin typeface="Helvetica"/>
                <a:ea typeface="ＭＳ Ｐゴシック" charset="0"/>
                <a:cs typeface="Helvetica"/>
              </a:rPr>
              <a:t>Aymar</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Ecole</a:t>
            </a:r>
            <a:r>
              <a:rPr lang="en-US" sz="2400" b="1" dirty="0">
                <a:solidFill>
                  <a:srgbClr val="000090"/>
                </a:solidFill>
                <a:latin typeface="Helvetica"/>
                <a:ea typeface="ＭＳ Ｐゴシック" charset="0"/>
                <a:cs typeface="Helvetica"/>
              </a:rPr>
              <a:t> des </a:t>
            </a:r>
            <a:r>
              <a:rPr lang="en-US" sz="2400" b="1" dirty="0" err="1">
                <a:solidFill>
                  <a:srgbClr val="000090"/>
                </a:solidFill>
                <a:latin typeface="Helvetica"/>
                <a:ea typeface="ＭＳ Ｐゴシック" charset="0"/>
                <a:cs typeface="Helvetica"/>
              </a:rPr>
              <a:t>Hautes</a:t>
            </a:r>
            <a:r>
              <a:rPr lang="en-US" sz="2400" b="1" dirty="0">
                <a:solidFill>
                  <a:srgbClr val="000090"/>
                </a:solidFill>
                <a:latin typeface="Helvetica"/>
                <a:ea typeface="ＭＳ Ｐゴシック" charset="0"/>
                <a:cs typeface="Helvetica"/>
              </a:rPr>
              <a:t> Etude en Sciences </a:t>
            </a:r>
            <a:r>
              <a:rPr lang="en-US" sz="2400" b="1" dirty="0" err="1">
                <a:solidFill>
                  <a:srgbClr val="000090"/>
                </a:solidFill>
                <a:latin typeface="Helvetica"/>
                <a:ea typeface="ＭＳ Ｐゴシック" charset="0"/>
                <a:cs typeface="Helvetica"/>
              </a:rPr>
              <a:t>Sociales</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Stelios</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Argyros</a:t>
            </a:r>
            <a:r>
              <a:rPr lang="en-US" sz="2400" b="1" dirty="0">
                <a:solidFill>
                  <a:srgbClr val="000090"/>
                </a:solidFill>
                <a:latin typeface="Helvetica"/>
                <a:ea typeface="ＭＳ Ｐゴシック" charset="0"/>
                <a:cs typeface="Helvetica"/>
              </a:rPr>
              <a:t> (European Parliament), Nikos </a:t>
            </a:r>
            <a:r>
              <a:rPr lang="en-US" sz="2400" b="1" dirty="0" err="1">
                <a:solidFill>
                  <a:srgbClr val="000090"/>
                </a:solidFill>
                <a:latin typeface="Helvetica"/>
                <a:ea typeface="ＭＳ Ｐゴシック" charset="0"/>
                <a:cs typeface="Helvetica"/>
              </a:rPr>
              <a:t>Mouzelis</a:t>
            </a:r>
            <a:r>
              <a:rPr lang="en-US" sz="2400" b="1" dirty="0">
                <a:solidFill>
                  <a:srgbClr val="000090"/>
                </a:solidFill>
                <a:latin typeface="Helvetica"/>
                <a:ea typeface="ＭＳ Ｐゴシック" charset="0"/>
                <a:cs typeface="Helvetica"/>
              </a:rPr>
              <a:t> (London School of Economics). </a:t>
            </a:r>
          </a:p>
          <a:p>
            <a:pPr marL="0" indent="0" algn="ctr">
              <a:buFont typeface="Arial" charset="0"/>
              <a:buNone/>
              <a:defRPr/>
            </a:pPr>
            <a:endParaRPr lang="el-GR" sz="2400" b="1" i="1" dirty="0">
              <a:solidFill>
                <a:srgbClr val="000090"/>
              </a:solidFill>
              <a:latin typeface="Helvetica"/>
              <a:ea typeface="ＭＳ Ｐゴシック" charset="0"/>
              <a:cs typeface="Helvetica"/>
            </a:endParaRPr>
          </a:p>
          <a:p>
            <a:pPr marL="0" indent="0" algn="ctr">
              <a:buFont typeface="Arial" charset="0"/>
              <a:buNone/>
              <a:defRPr/>
            </a:pPr>
            <a:r>
              <a:rPr lang="en-US" sz="2400" b="1" i="1" u="sng" dirty="0" smtClean="0">
                <a:solidFill>
                  <a:srgbClr val="000090"/>
                </a:solidFill>
                <a:latin typeface="Helvetica"/>
                <a:ea typeface="ＭＳ Ｐゴシック" charset="0"/>
                <a:cs typeface="Helvetica"/>
              </a:rPr>
              <a:t>2</a:t>
            </a:r>
            <a:r>
              <a:rPr lang="en-US" sz="2400" b="1" i="1" u="sng" baseline="30000" dirty="0" smtClean="0">
                <a:solidFill>
                  <a:srgbClr val="000090"/>
                </a:solidFill>
                <a:latin typeface="Helvetica"/>
                <a:ea typeface="ＭＳ Ｐゴシック" charset="0"/>
                <a:cs typeface="Helvetica"/>
              </a:rPr>
              <a:t>nd</a:t>
            </a:r>
            <a:r>
              <a:rPr lang="en-US" sz="2400" b="1" i="1" u="sng" dirty="0" smtClean="0">
                <a:solidFill>
                  <a:srgbClr val="000090"/>
                </a:solidFill>
                <a:latin typeface="Helvetica"/>
                <a:ea typeface="ＭＳ Ｐゴシック" charset="0"/>
                <a:cs typeface="Helvetica"/>
              </a:rPr>
              <a:t> </a:t>
            </a:r>
            <a:r>
              <a:rPr lang="el-GR" sz="2400" b="1" i="1" u="sng" dirty="0" smtClean="0">
                <a:solidFill>
                  <a:srgbClr val="000090"/>
                </a:solidFill>
                <a:latin typeface="Helvetica"/>
                <a:ea typeface="ＭＳ Ｐゴシック" charset="0"/>
                <a:cs typeface="Helvetica"/>
              </a:rPr>
              <a:t> </a:t>
            </a:r>
            <a:r>
              <a:rPr lang="en-US" sz="2400" b="1" i="1" u="sng" dirty="0" smtClean="0">
                <a:solidFill>
                  <a:srgbClr val="000090"/>
                </a:solidFill>
                <a:latin typeface="Helvetica"/>
                <a:ea typeface="ＭＳ Ｐゴシック" charset="0"/>
                <a:cs typeface="Helvetica"/>
              </a:rPr>
              <a:t>Evaluation</a:t>
            </a:r>
            <a:r>
              <a:rPr lang="el-GR" sz="2400" b="1" i="1" u="sng" dirty="0" smtClean="0">
                <a:solidFill>
                  <a:srgbClr val="000090"/>
                </a:solidFill>
                <a:latin typeface="Helvetica"/>
                <a:ea typeface="ＭＳ Ｐゴシック" charset="0"/>
                <a:cs typeface="Helvetica"/>
              </a:rPr>
              <a:t>  </a:t>
            </a:r>
            <a:r>
              <a:rPr lang="el-GR" sz="2400" b="1" i="1" u="sng" dirty="0">
                <a:solidFill>
                  <a:srgbClr val="000090"/>
                </a:solidFill>
                <a:latin typeface="Helvetica"/>
                <a:ea typeface="ＭＳ Ｐゴシック" charset="0"/>
                <a:cs typeface="Helvetica"/>
              </a:rPr>
              <a:t>2001 </a:t>
            </a:r>
            <a:endParaRPr lang="en-US" sz="2400" b="1" i="1" u="sng" dirty="0" smtClean="0">
              <a:solidFill>
                <a:srgbClr val="000090"/>
              </a:solidFill>
              <a:latin typeface="Helvetica"/>
              <a:ea typeface="ＭＳ Ｐゴシック" charset="0"/>
              <a:cs typeface="Helvetica"/>
            </a:endParaRPr>
          </a:p>
          <a:p>
            <a:pPr marL="0" indent="0" algn="ctr">
              <a:buFont typeface="Arial" charset="0"/>
              <a:buNone/>
              <a:defRPr/>
            </a:pPr>
            <a:r>
              <a:rPr lang="en-US" sz="2400" b="1" i="1" dirty="0" smtClean="0">
                <a:solidFill>
                  <a:srgbClr val="000090"/>
                </a:solidFill>
                <a:latin typeface="Helvetica"/>
                <a:ea typeface="ＭＳ Ｐゴシック" charset="0"/>
                <a:cs typeface="Helvetica"/>
              </a:rPr>
              <a:t>CRE</a:t>
            </a:r>
            <a:r>
              <a:rPr lang="en-US" sz="2400" b="1" i="1" dirty="0">
                <a:solidFill>
                  <a:srgbClr val="000090"/>
                </a:solidFill>
                <a:latin typeface="Helvetica"/>
                <a:ea typeface="ＭＳ Ｐゴシック" charset="0"/>
                <a:cs typeface="Helvetica"/>
              </a:rPr>
              <a:t>-European University </a:t>
            </a:r>
            <a:r>
              <a:rPr lang="en-US" sz="2400" b="1" i="1" dirty="0" smtClean="0">
                <a:solidFill>
                  <a:srgbClr val="000090"/>
                </a:solidFill>
                <a:latin typeface="Helvetica"/>
                <a:ea typeface="ＭＳ Ｐゴシック" charset="0"/>
                <a:cs typeface="Helvetica"/>
              </a:rPr>
              <a:t>Association</a:t>
            </a:r>
            <a:endParaRPr lang="en-US" sz="2400" b="1" i="1" dirty="0">
              <a:solidFill>
                <a:srgbClr val="00009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srcRect/>
          <a:stretch>
            <a:fillRect/>
          </a:stretch>
        </p:blipFill>
        <p:spPr bwMode="auto">
          <a:xfrm>
            <a:off x="1817688" y="444500"/>
            <a:ext cx="5876925" cy="2332038"/>
          </a:xfrm>
          <a:prstGeom prst="rect">
            <a:avLst/>
          </a:prstGeom>
          <a:noFill/>
          <a:ln w="9525">
            <a:noFill/>
            <a:miter lim="800000"/>
            <a:headEnd/>
            <a:tailEnd/>
          </a:ln>
        </p:spPr>
      </p:pic>
      <p:sp>
        <p:nvSpPr>
          <p:cNvPr id="38914" name="TextBox 2"/>
          <p:cNvSpPr txBox="1">
            <a:spLocks noChangeArrowheads="1"/>
          </p:cNvSpPr>
          <p:nvPr/>
        </p:nvSpPr>
        <p:spPr bwMode="auto">
          <a:xfrm>
            <a:off x="2133600" y="3090863"/>
            <a:ext cx="5094288" cy="3416300"/>
          </a:xfrm>
          <a:prstGeom prst="rect">
            <a:avLst/>
          </a:prstGeom>
          <a:noFill/>
          <a:ln w="9525">
            <a:noFill/>
            <a:miter lim="800000"/>
            <a:headEnd/>
            <a:tailEnd/>
          </a:ln>
        </p:spPr>
        <p:txBody>
          <a:bodyPr wrap="none">
            <a:spAutoFit/>
          </a:bodyPr>
          <a:lstStyle/>
          <a:p>
            <a:pPr algn="ctr"/>
            <a:r>
              <a:rPr lang="en-US" sz="2400" b="1">
                <a:solidFill>
                  <a:srgbClr val="000090"/>
                </a:solidFill>
                <a:latin typeface="Helvetica" pitchFamily="-84" charset="0"/>
              </a:rPr>
              <a:t>Physics</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Medical School</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Biology</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History- Archaeology</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Chemistry</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Material Science and Engineering</a:t>
            </a:r>
          </a:p>
          <a:p>
            <a:pPr algn="ctr"/>
            <a:r>
              <a:rPr lang="en-US" sz="2400" b="1">
                <a:solidFill>
                  <a:srgbClr val="000090"/>
                </a:solidFill>
                <a:latin typeface="Helvetica" pitchFamily="-84" charset="0"/>
              </a:rPr>
              <a:t>Mathematics</a:t>
            </a:r>
          </a:p>
          <a:p>
            <a:pPr algn="ctr"/>
            <a:r>
              <a:rPr lang="en-US" sz="2400" b="1">
                <a:solidFill>
                  <a:srgbClr val="000090"/>
                </a:solidFill>
                <a:latin typeface="Helvetica" pitchFamily="-84" charset="0"/>
              </a:rPr>
              <a:t>Applied Mathematics</a:t>
            </a:r>
          </a:p>
          <a:p>
            <a:pPr algn="ctr"/>
            <a:r>
              <a:rPr lang="en-US" sz="2400" b="1">
                <a:solidFill>
                  <a:srgbClr val="000090"/>
                </a:solidFill>
                <a:latin typeface="Helvetica" pitchFamily="-84" charset="0"/>
              </a:rPr>
              <a:t>Computer Science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p:cNvPicPr>
          <p:nvPr/>
        </p:nvPicPr>
        <p:blipFill>
          <a:blip r:embed="rId2"/>
          <a:srcRect/>
          <a:stretch>
            <a:fillRect/>
          </a:stretch>
        </p:blipFill>
        <p:spPr bwMode="auto">
          <a:xfrm>
            <a:off x="211138" y="104775"/>
            <a:ext cx="8828087" cy="2241550"/>
          </a:xfrm>
          <a:prstGeom prst="rect">
            <a:avLst/>
          </a:prstGeom>
          <a:noFill/>
          <a:ln w="9525">
            <a:noFill/>
            <a:miter lim="800000"/>
            <a:headEnd/>
            <a:tailEnd/>
          </a:ln>
        </p:spPr>
      </p:pic>
      <p:pic>
        <p:nvPicPr>
          <p:cNvPr id="39938" name="Picture 3"/>
          <p:cNvPicPr>
            <a:picLocks noChangeAspect="1"/>
          </p:cNvPicPr>
          <p:nvPr/>
        </p:nvPicPr>
        <p:blipFill>
          <a:blip r:embed="rId3"/>
          <a:srcRect/>
          <a:stretch>
            <a:fillRect/>
          </a:stretch>
        </p:blipFill>
        <p:spPr bwMode="auto">
          <a:xfrm>
            <a:off x="211138" y="2489200"/>
            <a:ext cx="8659812" cy="1150938"/>
          </a:xfrm>
          <a:prstGeom prst="rect">
            <a:avLst/>
          </a:prstGeom>
          <a:noFill/>
          <a:ln w="9525">
            <a:noFill/>
            <a:miter lim="800000"/>
            <a:headEnd/>
            <a:tailEnd/>
          </a:ln>
        </p:spPr>
      </p:pic>
      <p:pic>
        <p:nvPicPr>
          <p:cNvPr id="39939" name="Picture 4"/>
          <p:cNvPicPr>
            <a:picLocks noChangeAspect="1"/>
          </p:cNvPicPr>
          <p:nvPr/>
        </p:nvPicPr>
        <p:blipFill>
          <a:blip r:embed="rId4"/>
          <a:srcRect/>
          <a:stretch>
            <a:fillRect/>
          </a:stretch>
        </p:blipFill>
        <p:spPr bwMode="auto">
          <a:xfrm>
            <a:off x="211138" y="3652838"/>
            <a:ext cx="8659812" cy="2773362"/>
          </a:xfrm>
          <a:prstGeom prst="rect">
            <a:avLst/>
          </a:prstGeom>
          <a:noFill/>
          <a:ln w="9525">
            <a:noFill/>
            <a:miter lim="800000"/>
            <a:headEnd/>
            <a:tailEnd/>
          </a:ln>
        </p:spPr>
      </p:pic>
      <p:cxnSp>
        <p:nvCxnSpPr>
          <p:cNvPr id="7" name="Straight Connector 6"/>
          <p:cNvCxnSpPr>
            <a:cxnSpLocks noChangeShapeType="1"/>
          </p:cNvCxnSpPr>
          <p:nvPr/>
        </p:nvCxnSpPr>
        <p:spPr bwMode="auto">
          <a:xfrm flipV="1">
            <a:off x="536575" y="720725"/>
            <a:ext cx="2644775"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8" name="Straight Connector 7"/>
          <p:cNvCxnSpPr>
            <a:cxnSpLocks noChangeShapeType="1"/>
          </p:cNvCxnSpPr>
          <p:nvPr/>
        </p:nvCxnSpPr>
        <p:spPr bwMode="auto">
          <a:xfrm flipV="1">
            <a:off x="211138" y="1042988"/>
            <a:ext cx="8828087"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flipV="1">
            <a:off x="211138" y="1365250"/>
            <a:ext cx="8828087"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flipV="1">
            <a:off x="3729038" y="1989138"/>
            <a:ext cx="5310187"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3" name="Straight Connector 12"/>
          <p:cNvCxnSpPr>
            <a:cxnSpLocks noChangeShapeType="1"/>
          </p:cNvCxnSpPr>
          <p:nvPr/>
        </p:nvCxnSpPr>
        <p:spPr bwMode="auto">
          <a:xfrm flipV="1">
            <a:off x="211138" y="2347913"/>
            <a:ext cx="5311775"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a:off x="4494213" y="2874963"/>
            <a:ext cx="4376737"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6" name="Straight Connector 15"/>
          <p:cNvCxnSpPr>
            <a:cxnSpLocks noChangeShapeType="1"/>
          </p:cNvCxnSpPr>
          <p:nvPr/>
        </p:nvCxnSpPr>
        <p:spPr bwMode="auto">
          <a:xfrm>
            <a:off x="269875" y="3173413"/>
            <a:ext cx="7643813"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a:off x="536575" y="3968750"/>
            <a:ext cx="83343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1" name="Straight Connector 20"/>
          <p:cNvCxnSpPr>
            <a:cxnSpLocks noChangeShapeType="1"/>
          </p:cNvCxnSpPr>
          <p:nvPr/>
        </p:nvCxnSpPr>
        <p:spPr bwMode="auto">
          <a:xfrm>
            <a:off x="269875" y="4308475"/>
            <a:ext cx="86010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3" name="Straight Connector 22"/>
          <p:cNvCxnSpPr>
            <a:cxnSpLocks noChangeShapeType="1"/>
          </p:cNvCxnSpPr>
          <p:nvPr/>
        </p:nvCxnSpPr>
        <p:spPr bwMode="auto">
          <a:xfrm>
            <a:off x="269875" y="4606925"/>
            <a:ext cx="74834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5" name="Straight Connector 24"/>
          <p:cNvCxnSpPr>
            <a:cxnSpLocks noChangeShapeType="1"/>
          </p:cNvCxnSpPr>
          <p:nvPr/>
        </p:nvCxnSpPr>
        <p:spPr bwMode="auto">
          <a:xfrm>
            <a:off x="1011238" y="4892675"/>
            <a:ext cx="7859712"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7" name="Straight Connector 26"/>
          <p:cNvCxnSpPr>
            <a:cxnSpLocks noChangeShapeType="1"/>
          </p:cNvCxnSpPr>
          <p:nvPr/>
        </p:nvCxnSpPr>
        <p:spPr bwMode="auto">
          <a:xfrm>
            <a:off x="269875" y="5232400"/>
            <a:ext cx="8794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30" name="Straight Connector 29"/>
          <p:cNvCxnSpPr>
            <a:cxnSpLocks noChangeShapeType="1"/>
          </p:cNvCxnSpPr>
          <p:nvPr/>
        </p:nvCxnSpPr>
        <p:spPr bwMode="auto">
          <a:xfrm>
            <a:off x="1177925" y="5875338"/>
            <a:ext cx="4851400"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32" name="Straight Connector 31"/>
          <p:cNvCxnSpPr>
            <a:cxnSpLocks noChangeShapeType="1"/>
          </p:cNvCxnSpPr>
          <p:nvPr/>
        </p:nvCxnSpPr>
        <p:spPr bwMode="auto">
          <a:xfrm>
            <a:off x="3911600" y="6146800"/>
            <a:ext cx="4849813"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33" name="Straight Connector 32"/>
          <p:cNvCxnSpPr>
            <a:cxnSpLocks noChangeShapeType="1"/>
          </p:cNvCxnSpPr>
          <p:nvPr/>
        </p:nvCxnSpPr>
        <p:spPr bwMode="auto">
          <a:xfrm>
            <a:off x="422275" y="6426200"/>
            <a:ext cx="5607050" cy="0"/>
          </a:xfrm>
          <a:prstGeom prst="line">
            <a:avLst/>
          </a:prstGeom>
          <a:noFill/>
          <a:ln w="25400">
            <a:solidFill>
              <a:srgbClr val="FF0000"/>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5"/>
          <p:cNvSpPr txBox="1">
            <a:spLocks noChangeArrowheads="1"/>
          </p:cNvSpPr>
          <p:nvPr/>
        </p:nvSpPr>
        <p:spPr bwMode="auto">
          <a:xfrm>
            <a:off x="188913" y="1955800"/>
            <a:ext cx="8782050" cy="1570038"/>
          </a:xfrm>
          <a:prstGeom prst="rect">
            <a:avLst/>
          </a:prstGeom>
          <a:noFill/>
          <a:ln w="9525">
            <a:noFill/>
            <a:miter lim="800000"/>
            <a:headEnd/>
            <a:tailEnd/>
          </a:ln>
        </p:spPr>
        <p:txBody>
          <a:bodyPr>
            <a:spAutoFit/>
          </a:bodyPr>
          <a:lstStyle/>
          <a:p>
            <a:pPr algn="ctr"/>
            <a:r>
              <a:rPr lang="en-US" sz="3200" b="1">
                <a:solidFill>
                  <a:srgbClr val="000090"/>
                </a:solidFill>
                <a:latin typeface="Helvetica" pitchFamily="-84" charset="0"/>
              </a:rPr>
              <a:t>Research Image of UoC among the other Greek HEIs</a:t>
            </a:r>
            <a:endParaRPr lang="el-GR" sz="3200" b="1">
              <a:solidFill>
                <a:srgbClr val="000090"/>
              </a:solidFill>
              <a:latin typeface="Helvetica" pitchFamily="-84" charset="0"/>
            </a:endParaRPr>
          </a:p>
          <a:p>
            <a:pPr algn="ctr"/>
            <a:r>
              <a:rPr lang="el-GR" sz="3200" b="1">
                <a:solidFill>
                  <a:srgbClr val="000090"/>
                </a:solidFill>
                <a:latin typeface="Helvetica" pitchFamily="-84" charset="0"/>
              </a:rPr>
              <a:t>1993-2008</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srcRect/>
          <a:stretch>
            <a:fillRect/>
          </a:stretch>
        </p:blipFill>
        <p:spPr bwMode="auto">
          <a:xfrm>
            <a:off x="2130425" y="1412875"/>
            <a:ext cx="5794375" cy="4784725"/>
          </a:xfrm>
          <a:prstGeom prst="rect">
            <a:avLst/>
          </a:prstGeom>
          <a:noFill/>
          <a:ln w="9525">
            <a:noFill/>
            <a:miter lim="800000"/>
            <a:headEnd/>
            <a:tailEnd/>
          </a:ln>
        </p:spPr>
      </p:pic>
      <p:sp>
        <p:nvSpPr>
          <p:cNvPr id="52226" name="TextBox 2"/>
          <p:cNvSpPr txBox="1">
            <a:spLocks noChangeArrowheads="1"/>
          </p:cNvSpPr>
          <p:nvPr/>
        </p:nvSpPr>
        <p:spPr bwMode="auto">
          <a:xfrm>
            <a:off x="222585" y="455285"/>
            <a:ext cx="872010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Publications cited/Total Nr. of Publications </a:t>
            </a:r>
          </a:p>
        </p:txBody>
      </p:sp>
      <p:cxnSp>
        <p:nvCxnSpPr>
          <p:cNvPr id="4" name="Straight Arrow Connector 3"/>
          <p:cNvCxnSpPr>
            <a:cxnSpLocks noChangeShapeType="1"/>
          </p:cNvCxnSpPr>
          <p:nvPr/>
        </p:nvCxnSpPr>
        <p:spPr bwMode="auto">
          <a:xfrm flipH="1">
            <a:off x="7358063" y="1412875"/>
            <a:ext cx="338137" cy="525463"/>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6" name="Straight Arrow Connector 5"/>
          <p:cNvCxnSpPr>
            <a:cxnSpLocks noChangeShapeType="1"/>
          </p:cNvCxnSpPr>
          <p:nvPr/>
        </p:nvCxnSpPr>
        <p:spPr bwMode="auto">
          <a:xfrm flipH="1">
            <a:off x="3360738" y="1827213"/>
            <a:ext cx="336550" cy="525462"/>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41989" name="TextBox 1"/>
          <p:cNvSpPr txBox="1">
            <a:spLocks noChangeArrowheads="1"/>
          </p:cNvSpPr>
          <p:nvPr/>
        </p:nvSpPr>
        <p:spPr bwMode="auto">
          <a:xfrm>
            <a:off x="3697288" y="1643063"/>
            <a:ext cx="584200" cy="368300"/>
          </a:xfrm>
          <a:prstGeom prst="rect">
            <a:avLst/>
          </a:prstGeom>
          <a:noFill/>
          <a:ln w="9525">
            <a:noFill/>
            <a:miter lim="800000"/>
            <a:headEnd/>
            <a:tailEnd/>
          </a:ln>
        </p:spPr>
        <p:txBody>
          <a:bodyPr wrap="none">
            <a:spAutoFit/>
          </a:bodyPr>
          <a:lstStyle/>
          <a:p>
            <a:r>
              <a:rPr lang="en-US" b="1">
                <a:solidFill>
                  <a:srgbClr val="FF0000"/>
                </a:solidFill>
              </a:rPr>
              <a:t>60%</a:t>
            </a:r>
          </a:p>
        </p:txBody>
      </p:sp>
      <p:sp>
        <p:nvSpPr>
          <p:cNvPr id="41990" name="TextBox 6"/>
          <p:cNvSpPr txBox="1">
            <a:spLocks noChangeArrowheads="1"/>
          </p:cNvSpPr>
          <p:nvPr/>
        </p:nvSpPr>
        <p:spPr bwMode="auto">
          <a:xfrm>
            <a:off x="7696200" y="1109663"/>
            <a:ext cx="587375" cy="368300"/>
          </a:xfrm>
          <a:prstGeom prst="rect">
            <a:avLst/>
          </a:prstGeom>
          <a:noFill/>
          <a:ln w="9525">
            <a:noFill/>
            <a:miter lim="800000"/>
            <a:headEnd/>
            <a:tailEnd/>
          </a:ln>
        </p:spPr>
        <p:txBody>
          <a:bodyPr wrap="none">
            <a:spAutoFit/>
          </a:bodyPr>
          <a:lstStyle/>
          <a:p>
            <a:r>
              <a:rPr lang="en-US" b="1">
                <a:solidFill>
                  <a:srgbClr val="FF0000"/>
                </a:solidFill>
              </a:rPr>
              <a:t>75%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2"/>
          <a:srcRect/>
          <a:stretch>
            <a:fillRect/>
          </a:stretch>
        </p:blipFill>
        <p:spPr bwMode="auto">
          <a:xfrm>
            <a:off x="1338263" y="719138"/>
            <a:ext cx="7116762" cy="3924300"/>
          </a:xfrm>
          <a:prstGeom prst="rect">
            <a:avLst/>
          </a:prstGeom>
          <a:noFill/>
          <a:ln w="9525">
            <a:noFill/>
            <a:miter lim="800000"/>
            <a:headEnd/>
            <a:tailEnd/>
          </a:ln>
        </p:spPr>
      </p:pic>
      <p:sp>
        <p:nvSpPr>
          <p:cNvPr id="53250" name="TextBox 2"/>
          <p:cNvSpPr txBox="1">
            <a:spLocks noChangeArrowheads="1"/>
          </p:cNvSpPr>
          <p:nvPr/>
        </p:nvSpPr>
        <p:spPr bwMode="auto">
          <a:xfrm>
            <a:off x="3312870" y="705502"/>
            <a:ext cx="45150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Publication Impact </a:t>
            </a:r>
          </a:p>
        </p:txBody>
      </p:sp>
      <p:cxnSp>
        <p:nvCxnSpPr>
          <p:cNvPr id="4" name="Straight Arrow Connector 3"/>
          <p:cNvCxnSpPr>
            <a:cxnSpLocks noChangeShapeType="1"/>
          </p:cNvCxnSpPr>
          <p:nvPr/>
        </p:nvCxnSpPr>
        <p:spPr bwMode="auto">
          <a:xfrm flipH="1">
            <a:off x="5976938" y="1501775"/>
            <a:ext cx="431800" cy="576263"/>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43012" name="TextBox 4"/>
          <p:cNvSpPr txBox="1">
            <a:spLocks noChangeArrowheads="1"/>
          </p:cNvSpPr>
          <p:nvPr/>
        </p:nvSpPr>
        <p:spPr bwMode="auto">
          <a:xfrm>
            <a:off x="0" y="4919663"/>
            <a:ext cx="9144000" cy="708025"/>
          </a:xfrm>
          <a:prstGeom prst="rect">
            <a:avLst/>
          </a:prstGeom>
          <a:noFill/>
          <a:ln w="9525">
            <a:noFill/>
            <a:miter lim="800000"/>
            <a:headEnd/>
            <a:tailEnd/>
          </a:ln>
        </p:spPr>
        <p:txBody>
          <a:bodyPr>
            <a:spAutoFit/>
          </a:bodyPr>
          <a:lstStyle/>
          <a:p>
            <a:pPr algn="ctr"/>
            <a:r>
              <a:rPr lang="en-US" sz="2000" b="1">
                <a:solidFill>
                  <a:srgbClr val="000090"/>
                </a:solidFill>
                <a:latin typeface="Helvetica" pitchFamily="-84" charset="0"/>
              </a:rPr>
              <a:t>UoC is above the world average for the categories top </a:t>
            </a:r>
            <a:r>
              <a:rPr lang="el-GR" sz="2000" b="1">
                <a:solidFill>
                  <a:srgbClr val="000090"/>
                </a:solidFill>
                <a:latin typeface="Helvetica" pitchFamily="-84" charset="0"/>
              </a:rPr>
              <a:t>1%, 5%, 10% </a:t>
            </a:r>
            <a:r>
              <a:rPr lang="en-US" sz="2000" b="1">
                <a:solidFill>
                  <a:srgbClr val="000090"/>
                </a:solidFill>
                <a:latin typeface="Helvetica" pitchFamily="-84" charset="0"/>
              </a:rPr>
              <a:t>&amp;</a:t>
            </a:r>
            <a:r>
              <a:rPr lang="el-GR" sz="2000" b="1">
                <a:solidFill>
                  <a:srgbClr val="000090"/>
                </a:solidFill>
                <a:latin typeface="Helvetica" pitchFamily="-84" charset="0"/>
              </a:rPr>
              <a:t> 25%</a:t>
            </a:r>
            <a:r>
              <a:rPr lang="en-US" sz="2000" b="1">
                <a:solidFill>
                  <a:srgbClr val="000090"/>
                </a:solidFill>
                <a:latin typeface="Helvetica" pitchFamily="-84" charset="0"/>
              </a:rPr>
              <a:t>.</a:t>
            </a:r>
            <a:r>
              <a:rPr lang="el-GR" sz="2000" b="1">
                <a:solidFill>
                  <a:srgbClr val="000090"/>
                </a:solidFill>
                <a:latin typeface="Helvetica" pitchFamily="-84" charset="0"/>
              </a:rPr>
              <a:t> </a:t>
            </a:r>
            <a:endParaRPr lang="en-US" sz="2000" b="1">
              <a:solidFill>
                <a:srgbClr val="000090"/>
              </a:solidFill>
              <a:latin typeface="Helvetica" pitchFamily="-8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2"/>
          <a:srcRect/>
          <a:stretch>
            <a:fillRect/>
          </a:stretch>
        </p:blipFill>
        <p:spPr bwMode="auto">
          <a:xfrm>
            <a:off x="0" y="0"/>
            <a:ext cx="4643438" cy="6858000"/>
          </a:xfrm>
          <a:prstGeom prst="rect">
            <a:avLst/>
          </a:prstGeom>
          <a:noFill/>
          <a:ln w="9525">
            <a:noFill/>
            <a:miter lim="800000"/>
            <a:headEnd/>
            <a:tailEnd/>
          </a:ln>
        </p:spPr>
      </p:pic>
      <p:graphicFrame>
        <p:nvGraphicFramePr>
          <p:cNvPr id="3" name="Table 2"/>
          <p:cNvGraphicFramePr>
            <a:graphicFrameLocks noGrp="1"/>
          </p:cNvGraphicFramePr>
          <p:nvPr/>
        </p:nvGraphicFramePr>
        <p:xfrm>
          <a:off x="4787900" y="4005263"/>
          <a:ext cx="3816350" cy="1795462"/>
        </p:xfrm>
        <a:graphic>
          <a:graphicData uri="http://schemas.openxmlformats.org/drawingml/2006/table">
            <a:tbl>
              <a:tblPr/>
              <a:tblGrid>
                <a:gridCol w="2108079"/>
                <a:gridCol w="1708271"/>
              </a:tblGrid>
              <a:tr h="256495">
                <a:tc>
                  <a:txBody>
                    <a:bodyPr/>
                    <a:lstStyle/>
                    <a:p>
                      <a:pPr algn="l" fontAlgn="b"/>
                      <a:r>
                        <a:rPr lang="en-US" sz="1600" b="1" i="0" u="none" strike="noStrike">
                          <a:solidFill>
                            <a:srgbClr val="006600"/>
                          </a:solidFill>
                          <a:effectLst/>
                          <a:latin typeface="Verdana"/>
                        </a:rPr>
                        <a:t>PROFESSOR</a:t>
                      </a: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CITATIONS</a:t>
                      </a:r>
                    </a:p>
                  </a:txBody>
                  <a:tcPr marL="12700" marR="12700" marT="12664" marB="0" anchor="b">
                    <a:lnL>
                      <a:noFill/>
                    </a:lnL>
                    <a:lnR>
                      <a:noFill/>
                    </a:lnR>
                    <a:lnT>
                      <a:noFill/>
                    </a:lnT>
                    <a:lnB>
                      <a:noFill/>
                    </a:lnB>
                  </a:tcPr>
                </a:tc>
              </a:tr>
              <a:tr h="256495">
                <a:tc>
                  <a:txBody>
                    <a:bodyPr/>
                    <a:lstStyle/>
                    <a:p>
                      <a:pPr algn="l" fontAlgn="b"/>
                      <a:endParaRPr lang="en-US" sz="1600" b="1" i="0" u="none" strike="noStrike">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r>
              <a:tr h="256495">
                <a:tc>
                  <a:txBody>
                    <a:bodyPr/>
                    <a:lstStyle/>
                    <a:p>
                      <a:pPr algn="l" fontAlgn="b"/>
                      <a:r>
                        <a:rPr lang="en-US" sz="1600" b="1" i="0" u="none" strike="noStrike" dirty="0" smtClean="0">
                          <a:solidFill>
                            <a:srgbClr val="006600"/>
                          </a:solidFill>
                          <a:effectLst/>
                          <a:latin typeface="Verdana"/>
                        </a:rPr>
                        <a:t>Prof</a:t>
                      </a:r>
                      <a:r>
                        <a:rPr lang="en-US" sz="1600" b="1" i="0" u="none" strike="noStrike" baseline="0" dirty="0" smtClean="0">
                          <a:solidFill>
                            <a:srgbClr val="006600"/>
                          </a:solidFill>
                          <a:effectLst/>
                          <a:latin typeface="Verdana"/>
                        </a:rPr>
                        <a:t> A</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1456</a:t>
                      </a:r>
                    </a:p>
                  </a:txBody>
                  <a:tcPr marL="12700" marR="12700" marT="12664" marB="0" anchor="b">
                    <a:lnL>
                      <a:noFill/>
                    </a:lnL>
                    <a:lnR>
                      <a:noFill/>
                    </a:lnR>
                    <a:lnT>
                      <a:noFill/>
                    </a:lnT>
                    <a:lnB>
                      <a:noFill/>
                    </a:lnB>
                  </a:tcPr>
                </a:tc>
              </a:tr>
              <a:tr h="256495">
                <a:tc>
                  <a:txBody>
                    <a:bodyPr/>
                    <a:lstStyle/>
                    <a:p>
                      <a:pPr algn="l" fontAlgn="b"/>
                      <a:r>
                        <a:rPr lang="en-US" sz="1600" b="1" i="0" u="none" strike="noStrike" dirty="0" smtClean="0">
                          <a:solidFill>
                            <a:srgbClr val="006600"/>
                          </a:solidFill>
                          <a:effectLst/>
                          <a:latin typeface="Verdana"/>
                        </a:rPr>
                        <a:t>Prof</a:t>
                      </a:r>
                      <a:r>
                        <a:rPr lang="en-US" sz="1600" b="1" i="0" u="none" strike="noStrike" baseline="0" dirty="0" smtClean="0">
                          <a:solidFill>
                            <a:srgbClr val="006600"/>
                          </a:solidFill>
                          <a:effectLst/>
                          <a:latin typeface="Verdana"/>
                        </a:rPr>
                        <a:t> B</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1127</a:t>
                      </a:r>
                    </a:p>
                  </a:txBody>
                  <a:tcPr marL="12700" marR="12700" marT="12664" marB="0" anchor="b">
                    <a:lnL>
                      <a:noFill/>
                    </a:lnL>
                    <a:lnR>
                      <a:noFill/>
                    </a:lnR>
                    <a:lnT>
                      <a:noFill/>
                    </a:lnT>
                    <a:lnB>
                      <a:noFill/>
                    </a:lnB>
                  </a:tcPr>
                </a:tc>
              </a:tr>
              <a:tr h="256495">
                <a:tc>
                  <a:txBody>
                    <a:bodyPr/>
                    <a:lstStyle/>
                    <a:p>
                      <a:pPr algn="l" fontAlgn="b"/>
                      <a:r>
                        <a:rPr lang="en-US" sz="1600" b="1" i="0" u="none" strike="noStrike" dirty="0" smtClean="0">
                          <a:solidFill>
                            <a:srgbClr val="006600"/>
                          </a:solidFill>
                          <a:effectLst/>
                          <a:latin typeface="Verdana"/>
                        </a:rPr>
                        <a:t>Prof</a:t>
                      </a:r>
                      <a:r>
                        <a:rPr lang="en-US" sz="1600" b="1" i="0" u="none" strike="noStrike" baseline="0" dirty="0" smtClean="0">
                          <a:solidFill>
                            <a:srgbClr val="006600"/>
                          </a:solidFill>
                          <a:effectLst/>
                          <a:latin typeface="Verdana"/>
                        </a:rPr>
                        <a:t> C</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1206</a:t>
                      </a:r>
                    </a:p>
                  </a:txBody>
                  <a:tcPr marL="12700" marR="12700" marT="12664" marB="0" anchor="b">
                    <a:lnL>
                      <a:noFill/>
                    </a:lnL>
                    <a:lnR>
                      <a:noFill/>
                    </a:lnR>
                    <a:lnT>
                      <a:noFill/>
                    </a:lnT>
                    <a:lnB>
                      <a:noFill/>
                    </a:lnB>
                  </a:tcPr>
                </a:tc>
              </a:tr>
              <a:tr h="256495">
                <a:tc>
                  <a:txBody>
                    <a:bodyPr/>
                    <a:lstStyle/>
                    <a:p>
                      <a:pPr algn="l" fontAlgn="b"/>
                      <a:r>
                        <a:rPr lang="en-US" sz="1600" b="1" i="0" u="none" strike="noStrike" smtClean="0">
                          <a:solidFill>
                            <a:srgbClr val="006600"/>
                          </a:solidFill>
                          <a:effectLst/>
                          <a:latin typeface="Verdana"/>
                        </a:rPr>
                        <a:t>Prof</a:t>
                      </a:r>
                      <a:r>
                        <a:rPr lang="en-US" sz="1600" b="1" i="0" u="none" strike="noStrike" baseline="0" smtClean="0">
                          <a:solidFill>
                            <a:srgbClr val="006600"/>
                          </a:solidFill>
                          <a:effectLst/>
                          <a:latin typeface="Verdana"/>
                        </a:rPr>
                        <a:t> D</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779</a:t>
                      </a:r>
                    </a:p>
                  </a:txBody>
                  <a:tcPr marL="12700" marR="12700" marT="12664" marB="0" anchor="b">
                    <a:lnL>
                      <a:noFill/>
                    </a:lnL>
                    <a:lnR>
                      <a:noFill/>
                    </a:lnR>
                    <a:lnT>
                      <a:noFill/>
                    </a:lnT>
                    <a:lnB>
                      <a:noFill/>
                    </a:lnB>
                  </a:tcPr>
                </a:tc>
              </a:tr>
              <a:tr h="256495">
                <a:tc>
                  <a:txBody>
                    <a:bodyPr/>
                    <a:lstStyle/>
                    <a:p>
                      <a:pPr algn="l" fontAlgn="b"/>
                      <a:r>
                        <a:rPr lang="en-US" sz="1600" b="1" i="0" u="none" strike="noStrike">
                          <a:solidFill>
                            <a:srgbClr val="006600"/>
                          </a:solidFill>
                          <a:effectLst/>
                          <a:latin typeface="Verdana"/>
                        </a:rPr>
                        <a:t>Average</a:t>
                      </a: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1142</a:t>
                      </a:r>
                    </a:p>
                  </a:txBody>
                  <a:tcPr marL="12700" marR="12700" marT="12664" marB="0" anchor="b">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4787900" y="1341438"/>
          <a:ext cx="3529013" cy="1539875"/>
        </p:xfrm>
        <a:graphic>
          <a:graphicData uri="http://schemas.openxmlformats.org/drawingml/2006/table">
            <a:tbl>
              <a:tblPr/>
              <a:tblGrid>
                <a:gridCol w="1949359"/>
                <a:gridCol w="1579654"/>
              </a:tblGrid>
              <a:tr h="256646">
                <a:tc>
                  <a:txBody>
                    <a:bodyPr/>
                    <a:lstStyle/>
                    <a:p>
                      <a:pPr algn="l" fontAlgn="b"/>
                      <a:r>
                        <a:rPr lang="en-US" sz="1600" b="1" i="0" u="none" strike="noStrike">
                          <a:solidFill>
                            <a:srgbClr val="800000"/>
                          </a:solidFill>
                          <a:effectLst/>
                          <a:latin typeface="Verdana"/>
                        </a:rPr>
                        <a:t>PROFESSOR</a:t>
                      </a: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CITATIONS</a:t>
                      </a:r>
                    </a:p>
                  </a:txBody>
                  <a:tcPr marL="12702" marR="12702" marT="12698" marB="0" anchor="b">
                    <a:lnL>
                      <a:noFill/>
                    </a:lnL>
                    <a:lnR>
                      <a:noFill/>
                    </a:lnR>
                    <a:lnT>
                      <a:noFill/>
                    </a:lnT>
                    <a:lnB>
                      <a:noFill/>
                    </a:lnB>
                  </a:tcPr>
                </a:tc>
              </a:tr>
              <a:tr h="256646">
                <a:tc>
                  <a:txBody>
                    <a:bodyPr/>
                    <a:lstStyle/>
                    <a:p>
                      <a:pPr algn="l" fontAlgn="b"/>
                      <a:endParaRPr lang="en-US" sz="1600" b="1" i="0" u="none" strike="noStrike">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A</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1672</a:t>
                      </a: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B</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1302</a:t>
                      </a: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C</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1334</a:t>
                      </a: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D</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874</a:t>
                      </a:r>
                    </a:p>
                  </a:txBody>
                  <a:tcPr marL="12702" marR="12702" marT="12698" marB="0" anchor="b">
                    <a:lnL>
                      <a:noFill/>
                    </a:lnL>
                    <a:lnR>
                      <a:noFill/>
                    </a:lnR>
                    <a:lnT>
                      <a:noFill/>
                    </a:lnT>
                    <a:lnB>
                      <a:noFill/>
                    </a:lnB>
                  </a:tcPr>
                </a:tc>
              </a:tr>
            </a:tbl>
          </a:graphicData>
        </a:graphic>
      </p:graphicFrame>
      <p:sp>
        <p:nvSpPr>
          <p:cNvPr id="7" name="TextBox 6"/>
          <p:cNvSpPr txBox="1"/>
          <p:nvPr/>
        </p:nvSpPr>
        <p:spPr>
          <a:xfrm>
            <a:off x="4932363" y="549275"/>
            <a:ext cx="4024312" cy="460375"/>
          </a:xfrm>
          <a:prstGeom prst="rect">
            <a:avLst/>
          </a:prstGeom>
          <a:noFill/>
        </p:spPr>
        <p:txBody>
          <a:bodyPr wrap="none">
            <a:spAutoFit/>
          </a:bodyPr>
          <a:lstStyle/>
          <a:p>
            <a:pPr>
              <a:defRPr/>
            </a:pPr>
            <a:r>
              <a:rPr lang="en-US" b="1" dirty="0">
                <a:solidFill>
                  <a:srgbClr val="800000"/>
                </a:solidFill>
                <a:latin typeface="+mj-lt"/>
                <a:ea typeface="ＭＳ Ｐゴシック" charset="0"/>
                <a:cs typeface="ＭＳ Ｐゴシック" charset="0"/>
              </a:rPr>
              <a:t>1999-2009 Total Citations (TC)</a:t>
            </a:r>
          </a:p>
        </p:txBody>
      </p:sp>
      <p:sp>
        <p:nvSpPr>
          <p:cNvPr id="8" name="TextBox 7"/>
          <p:cNvSpPr txBox="1"/>
          <p:nvPr/>
        </p:nvSpPr>
        <p:spPr>
          <a:xfrm>
            <a:off x="5219700" y="3357563"/>
            <a:ext cx="2957513" cy="460375"/>
          </a:xfrm>
          <a:prstGeom prst="rect">
            <a:avLst/>
          </a:prstGeom>
          <a:noFill/>
        </p:spPr>
        <p:txBody>
          <a:bodyPr wrap="none">
            <a:spAutoFit/>
          </a:bodyPr>
          <a:lstStyle/>
          <a:p>
            <a:r>
              <a:rPr lang="en-US" b="1">
                <a:solidFill>
                  <a:srgbClr val="006600"/>
                </a:solidFill>
              </a:rPr>
              <a:t>1999-2009 TC – self C</a:t>
            </a:r>
          </a:p>
        </p:txBody>
      </p:sp>
      <p:cxnSp>
        <p:nvCxnSpPr>
          <p:cNvPr id="10" name="Straight Connector 9"/>
          <p:cNvCxnSpPr>
            <a:cxnSpLocks noChangeShapeType="1"/>
          </p:cNvCxnSpPr>
          <p:nvPr/>
        </p:nvCxnSpPr>
        <p:spPr bwMode="auto">
          <a:xfrm>
            <a:off x="250825" y="2565400"/>
            <a:ext cx="2305050"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250825" y="3213100"/>
            <a:ext cx="2305050"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250825" y="3357563"/>
            <a:ext cx="2305050" cy="0"/>
          </a:xfrm>
          <a:prstGeom prst="line">
            <a:avLst/>
          </a:prstGeom>
          <a:noFill/>
          <a:ln w="25400">
            <a:solidFill>
              <a:srgbClr val="FF0000"/>
            </a:solidFill>
            <a:round/>
            <a:headEnd/>
            <a:tailEnd/>
          </a:ln>
          <a:effectLst>
            <a:outerShdw dist="20000" dir="5400000" rotWithShape="0">
              <a:srgbClr val="808080">
                <a:alpha val="37999"/>
              </a:srgbClr>
            </a:outerShdw>
          </a:effectLst>
        </p:spPr>
      </p:cxnSp>
      <p:sp>
        <p:nvSpPr>
          <p:cNvPr id="13" name="Octagon 12"/>
          <p:cNvSpPr>
            <a:spLocks noChangeArrowheads="1"/>
          </p:cNvSpPr>
          <p:nvPr/>
        </p:nvSpPr>
        <p:spPr bwMode="auto">
          <a:xfrm>
            <a:off x="7235825" y="4437063"/>
            <a:ext cx="1008063" cy="1512887"/>
          </a:xfrm>
          <a:prstGeom prst="octagon">
            <a:avLst>
              <a:gd name="adj" fmla="val 29287"/>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5" name="Straight Arrow Connector 14"/>
          <p:cNvCxnSpPr>
            <a:cxnSpLocks noChangeShapeType="1"/>
            <a:stCxn id="13" idx="2"/>
          </p:cNvCxnSpPr>
          <p:nvPr/>
        </p:nvCxnSpPr>
        <p:spPr bwMode="auto">
          <a:xfrm flipH="1">
            <a:off x="3276600" y="5654675"/>
            <a:ext cx="3959225" cy="582613"/>
          </a:xfrm>
          <a:prstGeom prst="straightConnector1">
            <a:avLst/>
          </a:prstGeom>
          <a:noFill/>
          <a:ln w="25400">
            <a:solidFill>
              <a:srgbClr val="FF0000"/>
            </a:solidFill>
            <a:prstDash val="sysDash"/>
            <a:round/>
            <a:headEnd/>
            <a:tailEnd type="arrow" w="med" len="med"/>
          </a:ln>
          <a:effectLst>
            <a:outerShdw dist="20000" dir="5400000" rotWithShape="0">
              <a:srgbClr val="808080">
                <a:alpha val="37999"/>
              </a:srgbClr>
            </a:outerShdw>
          </a:effectLst>
        </p:spPr>
      </p:cxnSp>
      <p:sp>
        <p:nvSpPr>
          <p:cNvPr id="14" name="Octagon 13"/>
          <p:cNvSpPr>
            <a:spLocks noChangeArrowheads="1"/>
          </p:cNvSpPr>
          <p:nvPr/>
        </p:nvSpPr>
        <p:spPr bwMode="auto">
          <a:xfrm>
            <a:off x="7092950" y="1628775"/>
            <a:ext cx="1008063" cy="1512888"/>
          </a:xfrm>
          <a:prstGeom prst="octagon">
            <a:avLst>
              <a:gd name="adj" fmla="val 29287"/>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6" name="Straight Arrow Connector 15"/>
          <p:cNvCxnSpPr>
            <a:cxnSpLocks noChangeShapeType="1"/>
            <a:stCxn id="14" idx="2"/>
          </p:cNvCxnSpPr>
          <p:nvPr/>
        </p:nvCxnSpPr>
        <p:spPr bwMode="auto">
          <a:xfrm flipH="1">
            <a:off x="3276600" y="2846388"/>
            <a:ext cx="3816350" cy="3319462"/>
          </a:xfrm>
          <a:prstGeom prst="straightConnector1">
            <a:avLst/>
          </a:prstGeom>
          <a:noFill/>
          <a:ln w="25400">
            <a:solidFill>
              <a:srgbClr val="FF0000"/>
            </a:solidFill>
            <a:prstDash val="dot"/>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srcRect/>
          <a:stretch>
            <a:fillRect/>
          </a:stretch>
        </p:blipFill>
        <p:spPr bwMode="auto">
          <a:xfrm>
            <a:off x="1116013" y="392113"/>
            <a:ext cx="7073900" cy="2908300"/>
          </a:xfrm>
          <a:prstGeom prst="rect">
            <a:avLst/>
          </a:prstGeom>
          <a:noFill/>
          <a:ln w="9525">
            <a:noFill/>
            <a:miter lim="800000"/>
            <a:headEnd/>
            <a:tailEnd/>
          </a:ln>
        </p:spPr>
      </p:pic>
      <p:pic>
        <p:nvPicPr>
          <p:cNvPr id="45058" name="Picture 2"/>
          <p:cNvPicPr>
            <a:picLocks noChangeAspect="1"/>
          </p:cNvPicPr>
          <p:nvPr/>
        </p:nvPicPr>
        <p:blipFill>
          <a:blip r:embed="rId3"/>
          <a:srcRect/>
          <a:stretch>
            <a:fillRect/>
          </a:stretch>
        </p:blipFill>
        <p:spPr bwMode="auto">
          <a:xfrm>
            <a:off x="977900" y="3429000"/>
            <a:ext cx="7188200" cy="2895600"/>
          </a:xfrm>
          <a:prstGeom prst="rect">
            <a:avLst/>
          </a:prstGeom>
          <a:noFill/>
          <a:ln w="9525">
            <a:noFill/>
            <a:miter lim="800000"/>
            <a:headEnd/>
            <a:tailEnd/>
          </a:ln>
        </p:spPr>
      </p:pic>
      <p:sp>
        <p:nvSpPr>
          <p:cNvPr id="2" name="Oval 1"/>
          <p:cNvSpPr>
            <a:spLocks noChangeArrowheads="1"/>
          </p:cNvSpPr>
          <p:nvPr/>
        </p:nvSpPr>
        <p:spPr bwMode="auto">
          <a:xfrm>
            <a:off x="5394325" y="601663"/>
            <a:ext cx="523875" cy="4191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 name="Oval 4"/>
          <p:cNvSpPr>
            <a:spLocks noChangeArrowheads="1"/>
          </p:cNvSpPr>
          <p:nvPr/>
        </p:nvSpPr>
        <p:spPr bwMode="auto">
          <a:xfrm>
            <a:off x="5656263" y="3922713"/>
            <a:ext cx="523875" cy="4191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 name="Oval 5"/>
          <p:cNvSpPr>
            <a:spLocks noChangeArrowheads="1"/>
          </p:cNvSpPr>
          <p:nvPr/>
        </p:nvSpPr>
        <p:spPr bwMode="auto">
          <a:xfrm>
            <a:off x="7065963" y="3922713"/>
            <a:ext cx="523875" cy="419100"/>
          </a:xfrm>
          <a:prstGeom prst="ellipse">
            <a:avLst/>
          </a:prstGeom>
          <a:noFill/>
          <a:ln w="38100">
            <a:solidFill>
              <a:srgbClr val="FF0000"/>
            </a:solidFill>
            <a:prstDash val="sys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Oval 6"/>
          <p:cNvSpPr>
            <a:spLocks noChangeArrowheads="1"/>
          </p:cNvSpPr>
          <p:nvPr/>
        </p:nvSpPr>
        <p:spPr bwMode="auto">
          <a:xfrm>
            <a:off x="2924175" y="4149725"/>
            <a:ext cx="522288" cy="419100"/>
          </a:xfrm>
          <a:prstGeom prst="ellipse">
            <a:avLst/>
          </a:prstGeom>
          <a:noFill/>
          <a:ln w="38100">
            <a:solidFill>
              <a:srgbClr val="FF6600"/>
            </a:solidFill>
            <a:prstDash val="sys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063" name="TextBox 7"/>
          <p:cNvSpPr txBox="1">
            <a:spLocks noChangeArrowheads="1"/>
          </p:cNvSpPr>
          <p:nvPr/>
        </p:nvSpPr>
        <p:spPr bwMode="auto">
          <a:xfrm>
            <a:off x="406400" y="171450"/>
            <a:ext cx="8523288" cy="338138"/>
          </a:xfrm>
          <a:prstGeom prst="rect">
            <a:avLst/>
          </a:prstGeom>
          <a:noFill/>
          <a:ln w="9525">
            <a:noFill/>
            <a:miter lim="800000"/>
            <a:headEnd/>
            <a:tailEnd/>
          </a:ln>
        </p:spPr>
        <p:txBody>
          <a:bodyPr>
            <a:spAutoFit/>
          </a:bodyPr>
          <a:lstStyle/>
          <a:p>
            <a:pPr algn="ctr"/>
            <a:r>
              <a:rPr lang="en-US" sz="1600" b="1">
                <a:solidFill>
                  <a:srgbClr val="000090"/>
                </a:solidFill>
                <a:latin typeface="Helvetica" pitchFamily="-84" charset="0"/>
              </a:rPr>
              <a:t>Impact of Publications in different disciplines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4"/>
          <p:cNvSpPr txBox="1">
            <a:spLocks noChangeArrowheads="1"/>
          </p:cNvSpPr>
          <p:nvPr/>
        </p:nvSpPr>
        <p:spPr bwMode="auto">
          <a:xfrm>
            <a:off x="1347788" y="1268413"/>
            <a:ext cx="5826125" cy="307975"/>
          </a:xfrm>
          <a:prstGeom prst="rect">
            <a:avLst/>
          </a:prstGeom>
          <a:noFill/>
          <a:ln w="9525">
            <a:noFill/>
            <a:miter lim="800000"/>
            <a:headEnd/>
            <a:tailEnd/>
          </a:ln>
        </p:spPr>
        <p:txBody>
          <a:bodyPr wrap="none">
            <a:spAutoFit/>
          </a:bodyPr>
          <a:lstStyle/>
          <a:p>
            <a:r>
              <a:rPr lang="en-US" sz="1400" b="1">
                <a:solidFill>
                  <a:srgbClr val="0000FF"/>
                </a:solidFill>
              </a:rPr>
              <a:t>Leiden Ranking 2011/2012-EUROPE (publications in English): the 400 largest</a:t>
            </a:r>
          </a:p>
        </p:txBody>
      </p:sp>
      <p:sp>
        <p:nvSpPr>
          <p:cNvPr id="46082" name="TextBox 6"/>
          <p:cNvSpPr txBox="1">
            <a:spLocks noChangeArrowheads="1"/>
          </p:cNvSpPr>
          <p:nvPr/>
        </p:nvSpPr>
        <p:spPr bwMode="auto">
          <a:xfrm>
            <a:off x="49213" y="5056188"/>
            <a:ext cx="4846637" cy="307975"/>
          </a:xfrm>
          <a:prstGeom prst="rect">
            <a:avLst/>
          </a:prstGeom>
          <a:noFill/>
          <a:ln w="9525">
            <a:noFill/>
            <a:miter lim="800000"/>
            <a:headEnd/>
            <a:tailEnd/>
          </a:ln>
        </p:spPr>
        <p:txBody>
          <a:bodyPr wrap="none">
            <a:spAutoFit/>
          </a:bodyPr>
          <a:lstStyle/>
          <a:p>
            <a:r>
              <a:rPr lang="en-US" sz="1400" b="1">
                <a:solidFill>
                  <a:srgbClr val="0000FF"/>
                </a:solidFill>
              </a:rPr>
              <a:t>Leiden Ranking 2011/2012-WORLD(publications in English): All</a:t>
            </a:r>
          </a:p>
        </p:txBody>
      </p:sp>
      <p:sp>
        <p:nvSpPr>
          <p:cNvPr id="46083" name="TextBox 8"/>
          <p:cNvSpPr txBox="1">
            <a:spLocks noChangeArrowheads="1"/>
          </p:cNvSpPr>
          <p:nvPr/>
        </p:nvSpPr>
        <p:spPr bwMode="auto">
          <a:xfrm>
            <a:off x="5403850" y="5040313"/>
            <a:ext cx="2790825" cy="307975"/>
          </a:xfrm>
          <a:prstGeom prst="rect">
            <a:avLst/>
          </a:prstGeom>
          <a:noFill/>
          <a:ln w="9525">
            <a:noFill/>
            <a:miter lim="800000"/>
            <a:headEnd/>
            <a:tailEnd/>
          </a:ln>
        </p:spPr>
        <p:txBody>
          <a:bodyPr wrap="none">
            <a:spAutoFit/>
          </a:bodyPr>
          <a:lstStyle/>
          <a:p>
            <a:r>
              <a:rPr lang="en-US" sz="1400" b="1">
                <a:solidFill>
                  <a:srgbClr val="0000FF"/>
                </a:solidFill>
              </a:rPr>
              <a:t>Leiden Ranking 2011/2012-GREECE</a:t>
            </a:r>
          </a:p>
        </p:txBody>
      </p:sp>
      <p:grpSp>
        <p:nvGrpSpPr>
          <p:cNvPr id="46084" name="Group 13"/>
          <p:cNvGrpSpPr>
            <a:grpSpLocks/>
          </p:cNvGrpSpPr>
          <p:nvPr/>
        </p:nvGrpSpPr>
        <p:grpSpPr bwMode="auto">
          <a:xfrm>
            <a:off x="742950" y="5364163"/>
            <a:ext cx="3517900" cy="1016000"/>
            <a:chOff x="946150" y="4402138"/>
            <a:chExt cx="3517900" cy="1016000"/>
          </a:xfrm>
        </p:grpSpPr>
        <p:sp>
          <p:nvSpPr>
            <p:cNvPr id="46096" name="Rectangle 5"/>
            <p:cNvSpPr>
              <a:spLocks noChangeArrowheads="1"/>
            </p:cNvSpPr>
            <p:nvPr/>
          </p:nvSpPr>
          <p:spPr bwMode="auto">
            <a:xfrm>
              <a:off x="946150" y="4402138"/>
              <a:ext cx="3517900" cy="1016000"/>
            </a:xfrm>
            <a:prstGeom prst="rect">
              <a:avLst/>
            </a:prstGeom>
            <a:noFill/>
            <a:ln w="9525">
              <a:noFill/>
              <a:miter lim="800000"/>
              <a:headEnd/>
              <a:tailEnd/>
            </a:ln>
          </p:spPr>
          <p:txBody>
            <a:bodyPr>
              <a:spAutoFit/>
            </a:bodyPr>
            <a:lstStyle/>
            <a:p>
              <a:r>
                <a:rPr lang="cs-CZ" sz="1000"/>
                <a:t>320	Kyoto Univ		14941	9.5%		</a:t>
              </a:r>
            </a:p>
            <a:p>
              <a:r>
                <a:rPr lang="cs-CZ" sz="1000"/>
                <a:t>321	Univ Torino		4448	9.5%		</a:t>
              </a:r>
            </a:p>
            <a:p>
              <a:r>
                <a:rPr lang="de-DE" sz="1000"/>
                <a:t>322	Natl Chiao Tung Univ	4473	9.5%		</a:t>
              </a:r>
            </a:p>
            <a:p>
              <a:r>
                <a:rPr lang="it-IT" sz="1000"/>
                <a:t>323	Politecnico Milano	2743	9.5%		</a:t>
              </a:r>
            </a:p>
            <a:p>
              <a:r>
                <a:rPr lang="it-IT" sz="1000"/>
                <a:t>324	Univ Crete		1955	9.5%		</a:t>
              </a:r>
            </a:p>
            <a:p>
              <a:r>
                <a:rPr lang="cs-CZ" sz="1000"/>
                <a:t>325	Univ Burgundy		1685	9.5%		</a:t>
              </a:r>
            </a:p>
          </p:txBody>
        </p:sp>
        <p:cxnSp>
          <p:nvCxnSpPr>
            <p:cNvPr id="3" name="Straight Connector 2"/>
            <p:cNvCxnSpPr>
              <a:cxnSpLocks noChangeShapeType="1"/>
            </p:cNvCxnSpPr>
            <p:nvPr/>
          </p:nvCxnSpPr>
          <p:spPr bwMode="auto">
            <a:xfrm>
              <a:off x="1009650" y="5207000"/>
              <a:ext cx="2614613" cy="0"/>
            </a:xfrm>
            <a:prstGeom prst="line">
              <a:avLst/>
            </a:prstGeom>
            <a:noFill/>
            <a:ln w="25400">
              <a:solidFill>
                <a:srgbClr val="800000"/>
              </a:solidFill>
              <a:round/>
              <a:headEnd/>
              <a:tailEnd/>
            </a:ln>
            <a:effectLst>
              <a:outerShdw dist="20000" dir="5400000" rotWithShape="0">
                <a:srgbClr val="808080">
                  <a:alpha val="37999"/>
                </a:srgbClr>
              </a:outerShdw>
            </a:effectLst>
          </p:spPr>
        </p:cxnSp>
      </p:grpSp>
      <p:grpSp>
        <p:nvGrpSpPr>
          <p:cNvPr id="46085" name="Group 12"/>
          <p:cNvGrpSpPr>
            <a:grpSpLocks/>
          </p:cNvGrpSpPr>
          <p:nvPr/>
        </p:nvGrpSpPr>
        <p:grpSpPr bwMode="auto">
          <a:xfrm>
            <a:off x="4362450" y="5364163"/>
            <a:ext cx="4610100" cy="1022350"/>
            <a:chOff x="4362450" y="4441825"/>
            <a:chExt cx="4610100" cy="1022350"/>
          </a:xfrm>
        </p:grpSpPr>
        <p:graphicFrame>
          <p:nvGraphicFramePr>
            <p:cNvPr id="46094" name="Object 7"/>
            <p:cNvGraphicFramePr>
              <a:graphicFrameLocks noChangeAspect="1"/>
            </p:cNvGraphicFramePr>
            <p:nvPr/>
          </p:nvGraphicFramePr>
          <p:xfrm>
            <a:off x="4362450" y="4441825"/>
            <a:ext cx="4610100" cy="1022350"/>
          </p:xfrm>
          <a:graphic>
            <a:graphicData uri="http://schemas.openxmlformats.org/presentationml/2006/ole">
              <p:oleObj spid="_x0000_s46094" name="Document" r:id="rId3" imgW="9740541" imgH="2158921" progId="Word.Document.12">
                <p:embed/>
              </p:oleObj>
            </a:graphicData>
          </a:graphic>
        </p:graphicFrame>
        <p:cxnSp>
          <p:nvCxnSpPr>
            <p:cNvPr id="10" name="Straight Connector 9"/>
            <p:cNvCxnSpPr>
              <a:cxnSpLocks noChangeShapeType="1"/>
            </p:cNvCxnSpPr>
            <p:nvPr/>
          </p:nvCxnSpPr>
          <p:spPr bwMode="auto">
            <a:xfrm>
              <a:off x="4362450" y="4741862"/>
              <a:ext cx="2927350" cy="0"/>
            </a:xfrm>
            <a:prstGeom prst="line">
              <a:avLst/>
            </a:prstGeom>
            <a:noFill/>
            <a:ln w="25400">
              <a:solidFill>
                <a:srgbClr val="800000"/>
              </a:solidFill>
              <a:round/>
              <a:headEnd/>
              <a:tailEnd/>
            </a:ln>
            <a:effectLst>
              <a:outerShdw dist="20000" dir="5400000" rotWithShape="0">
                <a:srgbClr val="808080">
                  <a:alpha val="37999"/>
                </a:srgbClr>
              </a:outerShdw>
            </a:effectLst>
          </p:spPr>
        </p:cxnSp>
      </p:grpSp>
      <p:grpSp>
        <p:nvGrpSpPr>
          <p:cNvPr id="46086" name="Group 14"/>
          <p:cNvGrpSpPr>
            <a:grpSpLocks/>
          </p:cNvGrpSpPr>
          <p:nvPr/>
        </p:nvGrpSpPr>
        <p:grpSpPr bwMode="auto">
          <a:xfrm>
            <a:off x="2328863" y="1670050"/>
            <a:ext cx="6149975" cy="3228975"/>
            <a:chOff x="1711325" y="496888"/>
            <a:chExt cx="6149975" cy="3228975"/>
          </a:xfrm>
        </p:grpSpPr>
        <p:graphicFrame>
          <p:nvGraphicFramePr>
            <p:cNvPr id="46092" name="Object 3"/>
            <p:cNvGraphicFramePr>
              <a:graphicFrameLocks noChangeAspect="1"/>
            </p:cNvGraphicFramePr>
            <p:nvPr/>
          </p:nvGraphicFramePr>
          <p:xfrm>
            <a:off x="1711325" y="496888"/>
            <a:ext cx="6149975" cy="3228975"/>
          </p:xfrm>
          <a:graphic>
            <a:graphicData uri="http://schemas.openxmlformats.org/presentationml/2006/ole">
              <p:oleObj spid="_x0000_s46092" name="Document" r:id="rId4" imgW="9003969" imgH="5194109" progId="Word.Document.12">
                <p:embed/>
              </p:oleObj>
            </a:graphicData>
          </a:graphic>
        </p:graphicFrame>
        <p:cxnSp>
          <p:nvCxnSpPr>
            <p:cNvPr id="12" name="Straight Connector 11"/>
            <p:cNvCxnSpPr>
              <a:cxnSpLocks noChangeShapeType="1"/>
            </p:cNvCxnSpPr>
            <p:nvPr/>
          </p:nvCxnSpPr>
          <p:spPr bwMode="auto">
            <a:xfrm>
              <a:off x="1711325" y="1270001"/>
              <a:ext cx="4189412" cy="0"/>
            </a:xfrm>
            <a:prstGeom prst="line">
              <a:avLst/>
            </a:prstGeom>
            <a:noFill/>
            <a:ln w="25400">
              <a:solidFill>
                <a:srgbClr val="800000"/>
              </a:solidFill>
              <a:round/>
              <a:headEnd/>
              <a:tailEnd/>
            </a:ln>
            <a:effectLst>
              <a:outerShdw dist="20000" dir="5400000" rotWithShape="0">
                <a:srgbClr val="808080">
                  <a:alpha val="37999"/>
                </a:srgbClr>
              </a:outerShdw>
            </a:effectLst>
          </p:spPr>
        </p:cxnSp>
      </p:grpSp>
      <p:cxnSp>
        <p:nvCxnSpPr>
          <p:cNvPr id="7" name="Straight Arrow Connector 6"/>
          <p:cNvCxnSpPr>
            <a:cxnSpLocks noChangeShapeType="1"/>
            <a:endCxn id="46088" idx="0"/>
          </p:cNvCxnSpPr>
          <p:nvPr/>
        </p:nvCxnSpPr>
        <p:spPr bwMode="auto">
          <a:xfrm flipH="1">
            <a:off x="806450" y="2443163"/>
            <a:ext cx="1477963" cy="350837"/>
          </a:xfrm>
          <a:prstGeom prst="straightConnector1">
            <a:avLst/>
          </a:prstGeom>
          <a:noFill/>
          <a:ln w="25400">
            <a:solidFill>
              <a:schemeClr val="accent1"/>
            </a:solidFill>
            <a:prstDash val="dash"/>
            <a:round/>
            <a:headEnd/>
            <a:tailEnd type="arrow" w="med" len="med"/>
          </a:ln>
          <a:effectLst>
            <a:outerShdw dist="20000" dir="5400000" rotWithShape="0">
              <a:srgbClr val="808080">
                <a:alpha val="37999"/>
              </a:srgbClr>
            </a:outerShdw>
          </a:effectLst>
        </p:spPr>
      </p:cxnSp>
      <p:sp>
        <p:nvSpPr>
          <p:cNvPr id="46088" name="TextBox 7"/>
          <p:cNvSpPr txBox="1">
            <a:spLocks noChangeArrowheads="1"/>
          </p:cNvSpPr>
          <p:nvPr/>
        </p:nvSpPr>
        <p:spPr bwMode="auto">
          <a:xfrm>
            <a:off x="49213" y="2794000"/>
            <a:ext cx="1514475" cy="646113"/>
          </a:xfrm>
          <a:prstGeom prst="rect">
            <a:avLst/>
          </a:prstGeom>
          <a:noFill/>
          <a:ln w="9525">
            <a:solidFill>
              <a:srgbClr val="0000FF"/>
            </a:solidFill>
            <a:miter lim="800000"/>
            <a:headEnd/>
            <a:tailEnd/>
          </a:ln>
        </p:spPr>
        <p:txBody>
          <a:bodyPr>
            <a:spAutoFit/>
          </a:bodyPr>
          <a:lstStyle/>
          <a:p>
            <a:pPr algn="ctr"/>
            <a:r>
              <a:rPr lang="en-US">
                <a:solidFill>
                  <a:srgbClr val="0000FF"/>
                </a:solidFill>
              </a:rPr>
              <a:t>All languages: 123</a:t>
            </a:r>
          </a:p>
        </p:txBody>
      </p:sp>
      <p:sp>
        <p:nvSpPr>
          <p:cNvPr id="46089" name="TextBox 16"/>
          <p:cNvSpPr txBox="1">
            <a:spLocks noChangeArrowheads="1"/>
          </p:cNvSpPr>
          <p:nvPr/>
        </p:nvSpPr>
        <p:spPr bwMode="auto">
          <a:xfrm>
            <a:off x="49213" y="4276725"/>
            <a:ext cx="1514475" cy="646113"/>
          </a:xfrm>
          <a:prstGeom prst="rect">
            <a:avLst/>
          </a:prstGeom>
          <a:noFill/>
          <a:ln w="9525">
            <a:solidFill>
              <a:srgbClr val="0000FF"/>
            </a:solidFill>
            <a:miter lim="800000"/>
            <a:headEnd/>
            <a:tailEnd/>
          </a:ln>
        </p:spPr>
        <p:txBody>
          <a:bodyPr>
            <a:spAutoFit/>
          </a:bodyPr>
          <a:lstStyle/>
          <a:p>
            <a:pPr algn="ctr"/>
            <a:r>
              <a:rPr lang="en-US">
                <a:solidFill>
                  <a:srgbClr val="0000FF"/>
                </a:solidFill>
              </a:rPr>
              <a:t>All languages: 292</a:t>
            </a:r>
          </a:p>
        </p:txBody>
      </p:sp>
      <p:cxnSp>
        <p:nvCxnSpPr>
          <p:cNvPr id="18" name="Straight Arrow Connector 17"/>
          <p:cNvCxnSpPr>
            <a:cxnSpLocks noChangeShapeType="1"/>
          </p:cNvCxnSpPr>
          <p:nvPr/>
        </p:nvCxnSpPr>
        <p:spPr bwMode="auto">
          <a:xfrm flipH="1" flipV="1">
            <a:off x="558800" y="4922838"/>
            <a:ext cx="247650" cy="1246187"/>
          </a:xfrm>
          <a:prstGeom prst="straightConnector1">
            <a:avLst/>
          </a:prstGeom>
          <a:noFill/>
          <a:ln w="25400">
            <a:solidFill>
              <a:schemeClr val="accent1"/>
            </a:solidFill>
            <a:prstDash val="dash"/>
            <a:round/>
            <a:headEnd/>
            <a:tailEnd type="arrow" w="med" len="med"/>
          </a:ln>
          <a:effectLst>
            <a:outerShdw dist="20000" dir="5400000" rotWithShape="0">
              <a:srgbClr val="808080">
                <a:alpha val="37999"/>
              </a:srgbClr>
            </a:outerShdw>
          </a:effectLst>
        </p:spPr>
      </p:cxnSp>
      <p:sp>
        <p:nvSpPr>
          <p:cNvPr id="55307" name="TextBox 10"/>
          <p:cNvSpPr txBox="1">
            <a:spLocks noChangeArrowheads="1"/>
          </p:cNvSpPr>
          <p:nvPr/>
        </p:nvSpPr>
        <p:spPr bwMode="auto">
          <a:xfrm>
            <a:off x="3190543" y="386407"/>
            <a:ext cx="27668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i="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hlinkClick r:id="rId5"/>
              </a:rPr>
              <a:t>Leiden Ranking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325"/>
            <a:ext cx="8445500" cy="65373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WHY CREATE A NEW UNIVERSITY IN THE SOUTHEST PERIFERY OF GREECE (AND EUROPE)?</a:t>
            </a:r>
          </a:p>
          <a:p>
            <a:pPr>
              <a:buFont typeface="Arial" charset="0"/>
              <a:buChar char="•"/>
              <a:defRPr/>
            </a:pPr>
            <a:endParaRPr lang="en-GB" sz="1800" b="1" dirty="0">
              <a:solidFill>
                <a:srgbClr val="000090"/>
              </a:solidFill>
              <a:latin typeface="Helvetica"/>
              <a:ea typeface="ＭＳ Ｐゴシック" charset="0"/>
              <a:cs typeface="Helvetica"/>
            </a:endParaRPr>
          </a:p>
          <a:p>
            <a:pPr>
              <a:buFont typeface="Arial" charset="0"/>
              <a:buChar char="•"/>
              <a:defRPr/>
            </a:pPr>
            <a:r>
              <a:rPr lang="en-GB" sz="1800" b="1" dirty="0" smtClean="0">
                <a:solidFill>
                  <a:srgbClr val="000090"/>
                </a:solidFill>
                <a:latin typeface="Helvetica"/>
                <a:ea typeface="ＭＳ Ｐゴシック" charset="0"/>
                <a:cs typeface="Helvetica"/>
              </a:rPr>
              <a:t>UNIVERSITIES </a:t>
            </a:r>
            <a:r>
              <a:rPr lang="en-GB" sz="1800" b="1" dirty="0">
                <a:solidFill>
                  <a:srgbClr val="000090"/>
                </a:solidFill>
                <a:latin typeface="Helvetica"/>
                <a:ea typeface="ＭＳ Ｐゴシック" charset="0"/>
                <a:cs typeface="Helvetica"/>
              </a:rPr>
              <a:t>IN ATHENS, THESSALONIKI, PATRAS AND </a:t>
            </a:r>
            <a:r>
              <a:rPr lang="en-GB" sz="1800" b="1" dirty="0" smtClean="0">
                <a:solidFill>
                  <a:srgbClr val="000090"/>
                </a:solidFill>
                <a:latin typeface="Helvetica"/>
                <a:ea typeface="ＭＳ Ｐゴシック" charset="0"/>
                <a:cs typeface="Helvetica"/>
              </a:rPr>
              <a:t>IOANNINA</a:t>
            </a:r>
          </a:p>
          <a:p>
            <a:pPr marL="0" indent="0">
              <a:buFont typeface="Arial" charset="0"/>
              <a:buNone/>
              <a:defRPr/>
            </a:pPr>
            <a:endParaRPr lang="en-US" sz="1800" b="1" dirty="0">
              <a:solidFill>
                <a:srgbClr val="000090"/>
              </a:solidFill>
              <a:latin typeface="Helvetica"/>
              <a:ea typeface="ＭＳ Ｐゴシック" charset="0"/>
              <a:cs typeface="Helvetica"/>
            </a:endParaRPr>
          </a:p>
          <a:p>
            <a:pPr>
              <a:buFont typeface="Arial" charset="0"/>
              <a:buChar char="•"/>
              <a:defRPr/>
            </a:pPr>
            <a:r>
              <a:rPr lang="en-GB" sz="1800" b="1" dirty="0" smtClean="0">
                <a:solidFill>
                  <a:srgbClr val="000090"/>
                </a:solidFill>
                <a:latin typeface="Helvetica"/>
                <a:ea typeface="ＭＳ Ｐゴシック" charset="0"/>
                <a:cs typeface="Helvetica"/>
              </a:rPr>
              <a:t>REGIONAL </a:t>
            </a:r>
            <a:r>
              <a:rPr lang="en-GB" sz="1800" b="1" dirty="0">
                <a:solidFill>
                  <a:srgbClr val="000090"/>
                </a:solidFill>
                <a:latin typeface="Helvetica"/>
                <a:ea typeface="ＭＳ Ｐゴシック" charset="0"/>
                <a:cs typeface="Helvetica"/>
              </a:rPr>
              <a:t>ECONOMIC STRATEGY – NEED FOR NEW </a:t>
            </a:r>
            <a:r>
              <a:rPr lang="en-GB" sz="1800" b="1" dirty="0" smtClean="0">
                <a:solidFill>
                  <a:srgbClr val="000090"/>
                </a:solidFill>
                <a:latin typeface="Helvetica"/>
                <a:ea typeface="ＭＳ Ｐゴシック" charset="0"/>
                <a:cs typeface="Helvetica"/>
              </a:rPr>
              <a:t>HEIs</a:t>
            </a:r>
            <a:endParaRPr lang="en-US" sz="1800" b="1" dirty="0">
              <a:solidFill>
                <a:srgbClr val="000090"/>
              </a:solidFill>
              <a:latin typeface="Helvetica"/>
              <a:ea typeface="ＭＳ Ｐゴシック" charset="0"/>
              <a:cs typeface="Helvetica"/>
            </a:endParaRPr>
          </a:p>
          <a:p>
            <a:pPr>
              <a:buFont typeface="Arial" charset="0"/>
              <a:buChar char="•"/>
              <a:defRPr/>
            </a:pPr>
            <a:r>
              <a:rPr lang="en-GB" sz="1800" b="1" dirty="0">
                <a:solidFill>
                  <a:srgbClr val="000090"/>
                </a:solidFill>
                <a:latin typeface="Helvetica"/>
                <a:ea typeface="ＭＳ Ｐゴシック" charset="0"/>
                <a:cs typeface="Helvetica"/>
              </a:rPr>
              <a:t>POLITICAL PRESSURE OF A REGION TO CENTRAL ADMINISTRATION</a:t>
            </a:r>
            <a:endParaRPr lang="en-US" sz="1800" b="1" dirty="0">
              <a:solidFill>
                <a:srgbClr val="000090"/>
              </a:solidFill>
              <a:latin typeface="Helvetica"/>
              <a:ea typeface="ＭＳ Ｐゴシック" charset="0"/>
              <a:cs typeface="Helvetica"/>
            </a:endParaRPr>
          </a:p>
          <a:p>
            <a:pPr marL="0" indent="0">
              <a:buFont typeface="Arial" charset="0"/>
              <a:buNone/>
              <a:defRPr/>
            </a:pPr>
            <a:r>
              <a:rPr lang="en-GB" sz="1800" b="1" dirty="0">
                <a:solidFill>
                  <a:srgbClr val="000090"/>
                </a:solidFill>
                <a:latin typeface="Helvetica"/>
                <a:ea typeface="ＭＳ Ｐゴシック" charset="0"/>
                <a:cs typeface="Helvetica"/>
              </a:rPr>
              <a:t> </a:t>
            </a:r>
            <a:endParaRPr lang="en-US" sz="1800" b="1" dirty="0">
              <a:solidFill>
                <a:srgbClr val="000090"/>
              </a:solidFill>
              <a:latin typeface="Helvetica"/>
              <a:ea typeface="ＭＳ Ｐゴシック" charset="0"/>
              <a:cs typeface="Helvetica"/>
            </a:endParaRPr>
          </a:p>
          <a:p>
            <a:pPr>
              <a:buFont typeface="Arial" charset="0"/>
              <a:buChar char="•"/>
              <a:defRPr/>
            </a:pPr>
            <a:r>
              <a:rPr lang="en-GB" sz="1800" b="1" u="words" dirty="0">
                <a:solidFill>
                  <a:srgbClr val="800000"/>
                </a:solidFill>
                <a:latin typeface="Helvetica"/>
                <a:ea typeface="ＭＳ Ｐゴシック" charset="0"/>
                <a:cs typeface="Helvetica"/>
              </a:rPr>
              <a:t>NEEDS OF THE GREEK SOCIETY THE UNIVERSITY OF CRETE AMBITIONED TO FULFIL:</a:t>
            </a:r>
            <a:endParaRPr lang="en-US" sz="1800" b="1" dirty="0">
              <a:solidFill>
                <a:srgbClr val="800000"/>
              </a:solidFill>
              <a:latin typeface="Helvetica"/>
              <a:ea typeface="ＭＳ Ｐゴシック" charset="0"/>
              <a:cs typeface="Helvetica"/>
            </a:endParaRPr>
          </a:p>
          <a:p>
            <a:pPr marL="0" indent="0">
              <a:buFont typeface="Arial" charset="0"/>
              <a:buNone/>
              <a:defRPr/>
            </a:pPr>
            <a:endParaRPr lang="en-US" sz="1800" b="1" dirty="0">
              <a:solidFill>
                <a:srgbClr val="800000"/>
              </a:solidFill>
              <a:latin typeface="Helvetica"/>
              <a:ea typeface="ＭＳ Ｐゴシック" charset="0"/>
              <a:cs typeface="Helvetica"/>
            </a:endParaRPr>
          </a:p>
          <a:p>
            <a:pPr>
              <a:buFont typeface="Arial" charset="0"/>
              <a:buChar char="•"/>
              <a:defRPr/>
            </a:pPr>
            <a:r>
              <a:rPr lang="en-GB" sz="1800" b="1" dirty="0">
                <a:solidFill>
                  <a:srgbClr val="800000"/>
                </a:solidFill>
                <a:latin typeface="Helvetica"/>
                <a:ea typeface="ＭＳ Ｐゴシック" charset="0"/>
                <a:cs typeface="Helvetica"/>
              </a:rPr>
              <a:t>ESTABLISHMENT OF A MODERN UNIVERSITY OUTSIDE THE TRADITIONAL CONSTRAINTS OF GREEK ACADEMIA</a:t>
            </a:r>
            <a:endParaRPr lang="en-US" sz="1800" b="1" dirty="0">
              <a:solidFill>
                <a:srgbClr val="800000"/>
              </a:solidFill>
              <a:latin typeface="Helvetica"/>
              <a:ea typeface="ＭＳ Ｐゴシック" charset="0"/>
              <a:cs typeface="Helvetica"/>
            </a:endParaRPr>
          </a:p>
          <a:p>
            <a:pPr marL="0" indent="0">
              <a:buFont typeface="Arial" charset="0"/>
              <a:buNone/>
              <a:defRPr/>
            </a:pPr>
            <a:r>
              <a:rPr lang="en-GB" sz="1800" b="1" dirty="0">
                <a:solidFill>
                  <a:srgbClr val="800000"/>
                </a:solidFill>
                <a:latin typeface="Helvetica"/>
                <a:ea typeface="ＭＳ Ｐゴシック" charset="0"/>
                <a:cs typeface="Helvetica"/>
              </a:rPr>
              <a:t>  </a:t>
            </a:r>
            <a:endParaRPr lang="en-US" sz="1800" b="1" dirty="0">
              <a:solidFill>
                <a:srgbClr val="800000"/>
              </a:solidFill>
              <a:latin typeface="Helvetica"/>
              <a:ea typeface="ＭＳ Ｐゴシック" charset="0"/>
              <a:cs typeface="Helvetica"/>
            </a:endParaRPr>
          </a:p>
          <a:p>
            <a:pPr>
              <a:buFont typeface="Arial" charset="0"/>
              <a:buChar char="•"/>
              <a:defRPr/>
            </a:pPr>
            <a:r>
              <a:rPr lang="en-GB" sz="1800" b="1" dirty="0">
                <a:solidFill>
                  <a:srgbClr val="800000"/>
                </a:solidFill>
                <a:latin typeface="Helvetica"/>
                <a:ea typeface="ＭＳ Ｐゴシック" charset="0"/>
                <a:cs typeface="Helvetica"/>
              </a:rPr>
              <a:t>RECRUITMENT OF YOUNG FACULTY ACTIVE IN RESEARCH MOSTLY FROM THE DIASPORA (USA AND W. EUROPE)</a:t>
            </a:r>
            <a:endParaRPr lang="en-US" sz="1800" b="1" dirty="0">
              <a:solidFill>
                <a:srgbClr val="800000"/>
              </a:solidFill>
              <a:latin typeface="Helvetica"/>
              <a:ea typeface="ＭＳ Ｐゴシック" charset="0"/>
              <a:cs typeface="Helvetica"/>
            </a:endParaRPr>
          </a:p>
          <a:p>
            <a:pPr marL="0" indent="0">
              <a:buFont typeface="Arial" charset="0"/>
              <a:buNone/>
              <a:defRPr/>
            </a:pPr>
            <a:r>
              <a:rPr lang="en-GB" sz="1800" b="1" dirty="0">
                <a:solidFill>
                  <a:srgbClr val="800000"/>
                </a:solidFill>
                <a:latin typeface="Helvetica"/>
                <a:ea typeface="ＭＳ Ｐゴシック" charset="0"/>
                <a:cs typeface="Helvetica"/>
              </a:rPr>
              <a:t>  </a:t>
            </a:r>
            <a:endParaRPr lang="en-US" sz="1800" b="1" dirty="0">
              <a:solidFill>
                <a:srgbClr val="800000"/>
              </a:solidFill>
              <a:latin typeface="Helvetica"/>
              <a:ea typeface="ＭＳ Ｐゴシック" charset="0"/>
              <a:cs typeface="Helvetica"/>
            </a:endParaRPr>
          </a:p>
          <a:p>
            <a:pPr>
              <a:buFont typeface="Arial" charset="0"/>
              <a:buChar char="•"/>
              <a:defRPr/>
            </a:pPr>
            <a:r>
              <a:rPr lang="en-GB" sz="1800" b="1" dirty="0">
                <a:solidFill>
                  <a:srgbClr val="800000"/>
                </a:solidFill>
                <a:latin typeface="Helvetica"/>
                <a:ea typeface="ＭＳ Ｐゴシック" charset="0"/>
                <a:cs typeface="Helvetica"/>
              </a:rPr>
              <a:t>TO ATTRACT EXTERNAL RESEARCH FUNDING ESPECIALLY FROM INTERNATIONAL </a:t>
            </a:r>
            <a:r>
              <a:rPr lang="en-GB" sz="1800" b="1" dirty="0" smtClean="0">
                <a:solidFill>
                  <a:srgbClr val="800000"/>
                </a:solidFill>
                <a:latin typeface="Helvetica"/>
                <a:ea typeface="ＭＳ Ｐゴシック" charset="0"/>
                <a:cs typeface="Helvetica"/>
              </a:rPr>
              <a:t>AGENCIES</a:t>
            </a:r>
            <a:endParaRPr lang="en-US" sz="1800" b="1" dirty="0">
              <a:solidFill>
                <a:srgbClr val="80000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p:cNvPicPr>
          <p:nvPr/>
        </p:nvPicPr>
        <p:blipFill>
          <a:blip r:embed="rId2"/>
          <a:srcRect/>
          <a:stretch>
            <a:fillRect/>
          </a:stretch>
        </p:blipFill>
        <p:spPr bwMode="auto">
          <a:xfrm>
            <a:off x="614363" y="430213"/>
            <a:ext cx="3919537" cy="3351212"/>
          </a:xfrm>
          <a:prstGeom prst="rect">
            <a:avLst/>
          </a:prstGeom>
          <a:noFill/>
          <a:ln w="9525">
            <a:noFill/>
            <a:miter lim="800000"/>
            <a:headEnd/>
            <a:tailEnd/>
          </a:ln>
        </p:spPr>
      </p:pic>
      <p:pic>
        <p:nvPicPr>
          <p:cNvPr id="47106" name="Picture 1"/>
          <p:cNvPicPr>
            <a:picLocks noChangeAspect="1"/>
          </p:cNvPicPr>
          <p:nvPr/>
        </p:nvPicPr>
        <p:blipFill>
          <a:blip r:embed="rId3"/>
          <a:srcRect/>
          <a:stretch>
            <a:fillRect/>
          </a:stretch>
        </p:blipFill>
        <p:spPr bwMode="auto">
          <a:xfrm>
            <a:off x="5862638" y="1176338"/>
            <a:ext cx="1933575" cy="2605087"/>
          </a:xfrm>
          <a:prstGeom prst="rect">
            <a:avLst/>
          </a:prstGeom>
          <a:noFill/>
          <a:ln w="9525">
            <a:noFill/>
            <a:miter lim="800000"/>
            <a:headEnd/>
            <a:tailEnd/>
          </a:ln>
        </p:spPr>
      </p:pic>
      <p:sp>
        <p:nvSpPr>
          <p:cNvPr id="47107" name="TextBox 2"/>
          <p:cNvSpPr txBox="1">
            <a:spLocks noChangeArrowheads="1"/>
          </p:cNvSpPr>
          <p:nvPr/>
        </p:nvSpPr>
        <p:spPr bwMode="auto">
          <a:xfrm>
            <a:off x="4832350" y="708025"/>
            <a:ext cx="4130675" cy="369888"/>
          </a:xfrm>
          <a:prstGeom prst="rect">
            <a:avLst/>
          </a:prstGeom>
          <a:noFill/>
          <a:ln w="9525">
            <a:noFill/>
            <a:miter lim="800000"/>
            <a:headEnd/>
            <a:tailEnd/>
          </a:ln>
        </p:spPr>
        <p:txBody>
          <a:bodyPr wrap="none">
            <a:spAutoFit/>
          </a:bodyPr>
          <a:lstStyle/>
          <a:p>
            <a:r>
              <a:rPr lang="en-US" b="1" i="1" u="sng">
                <a:solidFill>
                  <a:srgbClr val="000090"/>
                </a:solidFill>
              </a:rPr>
              <a:t>HIGH PRECOCITY: NATIONAL TREASURES</a:t>
            </a:r>
          </a:p>
        </p:txBody>
      </p:sp>
      <p:sp>
        <p:nvSpPr>
          <p:cNvPr id="47108" name="TextBox 5"/>
          <p:cNvSpPr txBox="1">
            <a:spLocks noChangeArrowheads="1"/>
          </p:cNvSpPr>
          <p:nvPr/>
        </p:nvSpPr>
        <p:spPr bwMode="auto">
          <a:xfrm>
            <a:off x="3032125" y="5291138"/>
            <a:ext cx="4764088" cy="708025"/>
          </a:xfrm>
          <a:prstGeom prst="rect">
            <a:avLst/>
          </a:prstGeom>
          <a:noFill/>
          <a:ln w="9525">
            <a:noFill/>
            <a:miter lim="800000"/>
            <a:headEnd/>
            <a:tailEnd/>
          </a:ln>
        </p:spPr>
        <p:txBody>
          <a:bodyPr wrap="none">
            <a:spAutoFit/>
          </a:bodyPr>
          <a:lstStyle/>
          <a:p>
            <a:pPr algn="ctr"/>
            <a:r>
              <a:rPr lang="en-US" sz="2000" b="1">
                <a:solidFill>
                  <a:srgbClr val="800000"/>
                </a:solidFill>
                <a:latin typeface="Helvetica" pitchFamily="-84" charset="0"/>
              </a:rPr>
              <a:t>UNIVERSITY OF CRETE </a:t>
            </a:r>
          </a:p>
          <a:p>
            <a:pPr algn="ctr"/>
            <a:r>
              <a:rPr lang="en-US" sz="2000" b="1">
                <a:solidFill>
                  <a:srgbClr val="800000"/>
                </a:solidFill>
                <a:latin typeface="Helvetica" pitchFamily="-84" charset="0"/>
              </a:rPr>
              <a:t>RANKED 50th AMONG THE 100 BEST</a:t>
            </a:r>
          </a:p>
        </p:txBody>
      </p:sp>
      <p:sp>
        <p:nvSpPr>
          <p:cNvPr id="47109" name="TextBox 3"/>
          <p:cNvSpPr txBox="1">
            <a:spLocks noChangeArrowheads="1"/>
          </p:cNvSpPr>
          <p:nvPr/>
        </p:nvSpPr>
        <p:spPr bwMode="auto">
          <a:xfrm>
            <a:off x="614363" y="3840163"/>
            <a:ext cx="3849687" cy="246062"/>
          </a:xfrm>
          <a:prstGeom prst="rect">
            <a:avLst/>
          </a:prstGeom>
          <a:noFill/>
          <a:ln w="9525">
            <a:noFill/>
            <a:miter lim="800000"/>
            <a:headEnd/>
            <a:tailEnd/>
          </a:ln>
        </p:spPr>
        <p:txBody>
          <a:bodyPr wrap="none">
            <a:spAutoFit/>
          </a:bodyPr>
          <a:lstStyle/>
          <a:p>
            <a:r>
              <a:rPr lang="en-US" sz="1000" u="sng"/>
              <a:t>http://www.timeshighereducation.co.uk/story.asp?storycode=419908</a:t>
            </a:r>
            <a:endParaRPr lang="en-US" sz="1000"/>
          </a:p>
        </p:txBody>
      </p:sp>
      <p:sp>
        <p:nvSpPr>
          <p:cNvPr id="47110" name="TextBox 4"/>
          <p:cNvSpPr txBox="1">
            <a:spLocks noChangeArrowheads="1"/>
          </p:cNvSpPr>
          <p:nvPr/>
        </p:nvSpPr>
        <p:spPr bwMode="auto">
          <a:xfrm>
            <a:off x="614363" y="4210050"/>
            <a:ext cx="3575050" cy="246063"/>
          </a:xfrm>
          <a:prstGeom prst="rect">
            <a:avLst/>
          </a:prstGeom>
          <a:noFill/>
          <a:ln w="9525">
            <a:noFill/>
            <a:miter lim="800000"/>
            <a:headEnd/>
            <a:tailEnd/>
          </a:ln>
        </p:spPr>
        <p:txBody>
          <a:bodyPr wrap="none">
            <a:spAutoFit/>
          </a:bodyPr>
          <a:lstStyle/>
          <a:p>
            <a:r>
              <a:rPr lang="en-US" sz="1000" u="sng"/>
              <a:t>http://europe.nxtbook.com/nxteu/tsl/100under50/index.php#/0</a:t>
            </a:r>
            <a:endParaRPr lang="en-US" sz="1000"/>
          </a:p>
        </p:txBody>
      </p:sp>
      <p:cxnSp>
        <p:nvCxnSpPr>
          <p:cNvPr id="17" name="Straight Connector 16"/>
          <p:cNvCxnSpPr>
            <a:cxnSpLocks noChangeShapeType="1"/>
          </p:cNvCxnSpPr>
          <p:nvPr/>
        </p:nvCxnSpPr>
        <p:spPr bwMode="auto">
          <a:xfrm>
            <a:off x="7796213" y="3035300"/>
            <a:ext cx="522287"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9" name="Straight Arrow Connector 18"/>
          <p:cNvCxnSpPr>
            <a:cxnSpLocks noChangeShapeType="1"/>
            <a:endCxn id="47108" idx="0"/>
          </p:cNvCxnSpPr>
          <p:nvPr/>
        </p:nvCxnSpPr>
        <p:spPr bwMode="auto">
          <a:xfrm flipH="1">
            <a:off x="5413375" y="3035300"/>
            <a:ext cx="2905125" cy="225583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Chart 2"/>
          <p:cNvGraphicFramePr>
            <a:graphicFrameLocks/>
          </p:cNvGraphicFramePr>
          <p:nvPr/>
        </p:nvGraphicFramePr>
        <p:xfrm>
          <a:off x="111125" y="755650"/>
          <a:ext cx="4325938" cy="2935288"/>
        </p:xfrm>
        <a:graphic>
          <a:graphicData uri="http://schemas.openxmlformats.org/presentationml/2006/ole">
            <p:oleObj spid="_x0000_s48129" r:id="rId3" imgW="4327802" imgH="2931934" progId="Excel.Chart.8">
              <p:embed/>
            </p:oleObj>
          </a:graphicData>
        </a:graphic>
      </p:graphicFrame>
      <p:sp>
        <p:nvSpPr>
          <p:cNvPr id="48130" name="TextBox 3"/>
          <p:cNvSpPr txBox="1">
            <a:spLocks noChangeArrowheads="1"/>
          </p:cNvSpPr>
          <p:nvPr/>
        </p:nvSpPr>
        <p:spPr bwMode="auto">
          <a:xfrm>
            <a:off x="161925" y="31750"/>
            <a:ext cx="3863975" cy="923925"/>
          </a:xfrm>
          <a:prstGeom prst="rect">
            <a:avLst/>
          </a:prstGeom>
          <a:noFill/>
          <a:ln w="9525">
            <a:noFill/>
            <a:miter lim="800000"/>
            <a:headEnd/>
            <a:tailEnd/>
          </a:ln>
        </p:spPr>
        <p:txBody>
          <a:bodyPr wrap="none">
            <a:spAutoFit/>
          </a:bodyPr>
          <a:lstStyle/>
          <a:p>
            <a:r>
              <a:rPr lang="en-GB" b="1"/>
              <a:t>RESEARCH &amp; CITATION IMPACT    </a:t>
            </a:r>
            <a:endParaRPr lang="en-US" b="1"/>
          </a:p>
          <a:p>
            <a:r>
              <a:rPr lang="en-GB" b="1"/>
              <a:t>SCHOLARLY PAPERS/ACADEMIC STAFF</a:t>
            </a:r>
            <a:endParaRPr lang="en-US" b="1"/>
          </a:p>
          <a:p>
            <a:endParaRPr lang="en-US" b="1"/>
          </a:p>
        </p:txBody>
      </p:sp>
      <p:graphicFrame>
        <p:nvGraphicFramePr>
          <p:cNvPr id="48131" name="Object 4"/>
          <p:cNvGraphicFramePr>
            <a:graphicFrameLocks noChangeAspect="1"/>
          </p:cNvGraphicFramePr>
          <p:nvPr/>
        </p:nvGraphicFramePr>
        <p:xfrm>
          <a:off x="3614738" y="981075"/>
          <a:ext cx="5422900" cy="2197100"/>
        </p:xfrm>
        <a:graphic>
          <a:graphicData uri="http://schemas.openxmlformats.org/presentationml/2006/ole">
            <p:oleObj spid="_x0000_s48131" name="Document" r:id="rId4" imgW="5422700" imgH="2197019" progId="Word.Document.12">
              <p:embed/>
            </p:oleObj>
          </a:graphicData>
        </a:graphic>
      </p:graphicFrame>
      <p:graphicFrame>
        <p:nvGraphicFramePr>
          <p:cNvPr id="48132" name="Chart 5"/>
          <p:cNvGraphicFramePr>
            <a:graphicFrameLocks/>
          </p:cNvGraphicFramePr>
          <p:nvPr/>
        </p:nvGraphicFramePr>
        <p:xfrm>
          <a:off x="5326063" y="741363"/>
          <a:ext cx="3338512" cy="2506662"/>
        </p:xfrm>
        <a:graphic>
          <a:graphicData uri="http://schemas.openxmlformats.org/presentationml/2006/ole">
            <p:oleObj spid="_x0000_s48132" r:id="rId5" imgW="4711818" imgH="2944125" progId="Excel.Chart.8">
              <p:embed/>
            </p:oleObj>
          </a:graphicData>
        </a:graphic>
      </p:graphicFrame>
      <p:sp>
        <p:nvSpPr>
          <p:cNvPr id="48133" name="TextBox 6"/>
          <p:cNvSpPr txBox="1">
            <a:spLocks noChangeArrowheads="1"/>
          </p:cNvSpPr>
          <p:nvPr/>
        </p:nvSpPr>
        <p:spPr bwMode="auto">
          <a:xfrm>
            <a:off x="5564188" y="160338"/>
            <a:ext cx="1920875" cy="646112"/>
          </a:xfrm>
          <a:prstGeom prst="rect">
            <a:avLst/>
          </a:prstGeom>
          <a:noFill/>
          <a:ln w="9525">
            <a:noFill/>
            <a:miter lim="800000"/>
            <a:headEnd/>
            <a:tailEnd/>
          </a:ln>
        </p:spPr>
        <p:txBody>
          <a:bodyPr wrap="none">
            <a:spAutoFit/>
          </a:bodyPr>
          <a:lstStyle/>
          <a:p>
            <a:r>
              <a:rPr lang="en-GB" b="1"/>
              <a:t>CITATION IMPACT</a:t>
            </a:r>
            <a:endParaRPr lang="en-US"/>
          </a:p>
          <a:p>
            <a:endParaRPr lang="en-US"/>
          </a:p>
        </p:txBody>
      </p:sp>
      <p:graphicFrame>
        <p:nvGraphicFramePr>
          <p:cNvPr id="48134" name="Chart 6"/>
          <p:cNvGraphicFramePr>
            <a:graphicFrameLocks/>
          </p:cNvGraphicFramePr>
          <p:nvPr/>
        </p:nvGraphicFramePr>
        <p:xfrm>
          <a:off x="2479675" y="3678238"/>
          <a:ext cx="4405313" cy="2720975"/>
        </p:xfrm>
        <a:graphic>
          <a:graphicData uri="http://schemas.openxmlformats.org/presentationml/2006/ole">
            <p:oleObj spid="_x0000_s48134" r:id="rId6" imgW="4407044" imgH="2724687" progId="Excel.Chart.8">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5"/>
          <p:cNvSpPr txBox="1">
            <a:spLocks noChangeArrowheads="1"/>
          </p:cNvSpPr>
          <p:nvPr/>
        </p:nvSpPr>
        <p:spPr bwMode="auto">
          <a:xfrm>
            <a:off x="266700" y="569913"/>
            <a:ext cx="8674100" cy="5108575"/>
          </a:xfrm>
          <a:prstGeom prst="rect">
            <a:avLst/>
          </a:prstGeom>
          <a:noFill/>
          <a:ln w="9525">
            <a:noFill/>
            <a:miter lim="800000"/>
            <a:headEnd/>
            <a:tailEnd/>
          </a:ln>
        </p:spPr>
        <p:txBody>
          <a:bodyPr>
            <a:spAutoFit/>
          </a:bodyPr>
          <a:lstStyle/>
          <a:p>
            <a:pPr algn="ctr" eaLnBrk="0" hangingPunct="0"/>
            <a:r>
              <a:rPr lang="en-US" sz="2000" b="1">
                <a:solidFill>
                  <a:srgbClr val="800000"/>
                </a:solidFill>
              </a:rPr>
              <a:t>"HR Excellence in Research" </a:t>
            </a:r>
            <a:endParaRPr lang="el-GR" sz="2000" b="1">
              <a:solidFill>
                <a:srgbClr val="800000"/>
              </a:solidFill>
            </a:endParaRPr>
          </a:p>
          <a:p>
            <a:pPr eaLnBrk="0" hangingPunct="0"/>
            <a:endParaRPr lang="el-GR" b="1"/>
          </a:p>
          <a:p>
            <a:pPr eaLnBrk="0" hangingPunct="0"/>
            <a:r>
              <a:rPr lang="en-US"/>
              <a:t>"Comments from the three assessors:</a:t>
            </a:r>
            <a:endParaRPr lang="el-GR"/>
          </a:p>
          <a:p>
            <a:pPr eaLnBrk="0" hangingPunct="0"/>
            <a:r>
              <a:rPr lang="en-US"/>
              <a:t> </a:t>
            </a:r>
            <a:r>
              <a:rPr lang="en-US" b="1"/>
              <a:t>The process of consultation with all areas of the University is particularly commendable, acting as it does as a 'reality check' ensuring that all relevant issues have been examined.</a:t>
            </a:r>
            <a:endParaRPr lang="en-US"/>
          </a:p>
          <a:p>
            <a:pPr eaLnBrk="0" hangingPunct="0"/>
            <a:r>
              <a:rPr lang="en-US"/>
              <a:t>Acknowledgement / general comments</a:t>
            </a:r>
          </a:p>
          <a:p>
            <a:pPr eaLnBrk="0" hangingPunct="0"/>
            <a:r>
              <a:rPr lang="en-US" b="1"/>
              <a:t>A real and serious work of analysis has been made. A number of valuable initiatives are announced, particularly in fields such as recruitment, working environment....</a:t>
            </a:r>
            <a:endParaRPr lang="en-US"/>
          </a:p>
          <a:p>
            <a:pPr eaLnBrk="0" hangingPunct="0"/>
            <a:r>
              <a:rPr lang="en-US" b="1">
                <a:solidFill>
                  <a:srgbClr val="800000"/>
                </a:solidFill>
              </a:rPr>
              <a:t>...Therefore, the University of Crete now fulfills all the requirements for the Commission acknowledgement and has the right to use the "HR Excellence in Research" logo. Congratulations!</a:t>
            </a:r>
            <a:endParaRPr lang="en-US">
              <a:solidFill>
                <a:srgbClr val="800000"/>
              </a:solidFill>
            </a:endParaRPr>
          </a:p>
          <a:p>
            <a:pPr eaLnBrk="0" hangingPunct="0"/>
            <a:endParaRPr lang="en-US"/>
          </a:p>
          <a:p>
            <a:pPr eaLnBrk="0" hangingPunct="0"/>
            <a:r>
              <a:rPr lang="en-US"/>
              <a:t> </a:t>
            </a:r>
          </a:p>
          <a:p>
            <a:pPr eaLnBrk="0" hangingPunct="0"/>
            <a:r>
              <a:rPr lang="en-US"/>
              <a:t>Denis CLARKE</a:t>
            </a:r>
          </a:p>
          <a:p>
            <a:pPr eaLnBrk="0" hangingPunct="0"/>
            <a:r>
              <a:rPr lang="en-US"/>
              <a:t>Assistant Policy Officer</a:t>
            </a:r>
          </a:p>
          <a:p>
            <a:pPr eaLnBrk="0" hangingPunct="0"/>
            <a:r>
              <a:rPr lang="en-US"/>
              <a:t>European Commission</a:t>
            </a:r>
          </a:p>
          <a:p>
            <a:pPr eaLnBrk="0" hangingPunct="0"/>
            <a:r>
              <a:rPr lang="en-US"/>
              <a:t>DG Research &amp; Innovation</a:t>
            </a:r>
          </a:p>
          <a:p>
            <a:pPr eaLnBrk="0" hangingPunct="0"/>
            <a:r>
              <a:rPr lang="en-US"/>
              <a:t>B2</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4130"/>
          <p:cNvGrpSpPr>
            <a:grpSpLocks/>
          </p:cNvGrpSpPr>
          <p:nvPr/>
        </p:nvGrpSpPr>
        <p:grpSpPr bwMode="auto">
          <a:xfrm>
            <a:off x="700088" y="1368425"/>
            <a:ext cx="974725" cy="3292475"/>
            <a:chOff x="930" y="480"/>
            <a:chExt cx="384" cy="1296"/>
          </a:xfrm>
        </p:grpSpPr>
        <p:sp>
          <p:nvSpPr>
            <p:cNvPr id="284684" name="Line 4108"/>
            <p:cNvSpPr>
              <a:spLocks noChangeShapeType="1"/>
            </p:cNvSpPr>
            <p:nvPr/>
          </p:nvSpPr>
          <p:spPr bwMode="auto">
            <a:xfrm flipH="1">
              <a:off x="930" y="1776"/>
              <a:ext cx="288"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5" name="Line 4109"/>
            <p:cNvSpPr>
              <a:spLocks noChangeShapeType="1"/>
            </p:cNvSpPr>
            <p:nvPr/>
          </p:nvSpPr>
          <p:spPr bwMode="auto">
            <a:xfrm flipV="1">
              <a:off x="930" y="480"/>
              <a:ext cx="0" cy="1296"/>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6" name="Line 4110"/>
            <p:cNvSpPr>
              <a:spLocks noChangeShapeType="1"/>
            </p:cNvSpPr>
            <p:nvPr/>
          </p:nvSpPr>
          <p:spPr bwMode="auto">
            <a:xfrm>
              <a:off x="930" y="480"/>
              <a:ext cx="384"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grpSp>
        <p:nvGrpSpPr>
          <p:cNvPr id="50178" name="Group 4131"/>
          <p:cNvGrpSpPr>
            <a:grpSpLocks/>
          </p:cNvGrpSpPr>
          <p:nvPr/>
        </p:nvGrpSpPr>
        <p:grpSpPr bwMode="auto">
          <a:xfrm>
            <a:off x="3032125" y="1382713"/>
            <a:ext cx="1708150" cy="3292475"/>
            <a:chOff x="1794" y="480"/>
            <a:chExt cx="672" cy="1296"/>
          </a:xfrm>
        </p:grpSpPr>
        <p:sp>
          <p:nvSpPr>
            <p:cNvPr id="284687" name="Line 4111"/>
            <p:cNvSpPr>
              <a:spLocks noChangeShapeType="1"/>
            </p:cNvSpPr>
            <p:nvPr/>
          </p:nvSpPr>
          <p:spPr bwMode="auto">
            <a:xfrm>
              <a:off x="2034" y="480"/>
              <a:ext cx="19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8" name="Line 4112"/>
            <p:cNvSpPr>
              <a:spLocks noChangeShapeType="1"/>
            </p:cNvSpPr>
            <p:nvPr/>
          </p:nvSpPr>
          <p:spPr bwMode="auto">
            <a:xfrm>
              <a:off x="2226" y="480"/>
              <a:ext cx="0" cy="624"/>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9" name="Line 4113"/>
            <p:cNvSpPr>
              <a:spLocks noChangeShapeType="1"/>
            </p:cNvSpPr>
            <p:nvPr/>
          </p:nvSpPr>
          <p:spPr bwMode="auto">
            <a:xfrm>
              <a:off x="2226" y="1104"/>
              <a:ext cx="0" cy="672"/>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90" name="Line 4114"/>
            <p:cNvSpPr>
              <a:spLocks noChangeShapeType="1"/>
            </p:cNvSpPr>
            <p:nvPr/>
          </p:nvSpPr>
          <p:spPr bwMode="auto">
            <a:xfrm>
              <a:off x="1794" y="1776"/>
              <a:ext cx="43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91" name="Line 4115"/>
            <p:cNvSpPr>
              <a:spLocks noChangeShapeType="1"/>
            </p:cNvSpPr>
            <p:nvPr/>
          </p:nvSpPr>
          <p:spPr bwMode="auto">
            <a:xfrm>
              <a:off x="2226" y="1104"/>
              <a:ext cx="240" cy="0"/>
            </a:xfrm>
            <a:prstGeom prst="line">
              <a:avLst/>
            </a:prstGeom>
            <a:noFill/>
            <a:ln w="76200">
              <a:solidFill>
                <a:srgbClr val="00009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sp>
        <p:nvSpPr>
          <p:cNvPr id="284693" name="Text Box 4117"/>
          <p:cNvSpPr txBox="1">
            <a:spLocks noChangeArrowheads="1"/>
          </p:cNvSpPr>
          <p:nvPr/>
        </p:nvSpPr>
        <p:spPr bwMode="auto">
          <a:xfrm>
            <a:off x="838200" y="1447800"/>
            <a:ext cx="304800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000090"/>
                </a:solidFill>
                <a:latin typeface="Helvetica"/>
                <a:cs typeface="Helvetica"/>
              </a:rPr>
              <a:t>Interdisciplinary cooperation within </a:t>
            </a:r>
            <a:r>
              <a:rPr lang="en-US" sz="1800" b="1" dirty="0" err="1" smtClean="0">
                <a:solidFill>
                  <a:srgbClr val="000090"/>
                </a:solidFill>
                <a:latin typeface="Helvetica"/>
                <a:cs typeface="Helvetica"/>
              </a:rPr>
              <a:t>UoC</a:t>
            </a:r>
            <a:endParaRPr lang="en-GB" sz="1800" b="1" dirty="0" smtClean="0">
              <a:solidFill>
                <a:srgbClr val="000090"/>
              </a:solidFill>
              <a:latin typeface="Helvetica"/>
              <a:cs typeface="Helvetica"/>
            </a:endParaRPr>
          </a:p>
        </p:txBody>
      </p:sp>
      <p:sp>
        <p:nvSpPr>
          <p:cNvPr id="284696" name="Text Box 4120"/>
          <p:cNvSpPr txBox="1">
            <a:spLocks noChangeArrowheads="1"/>
          </p:cNvSpPr>
          <p:nvPr/>
        </p:nvSpPr>
        <p:spPr bwMode="auto">
          <a:xfrm>
            <a:off x="838200" y="2632075"/>
            <a:ext cx="304800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FF0000"/>
                </a:solidFill>
                <a:latin typeface="Helvetica"/>
                <a:cs typeface="Helvetica"/>
              </a:rPr>
              <a:t>Cooperation: International and National</a:t>
            </a:r>
            <a:endParaRPr lang="en-GB" sz="1800" b="1" dirty="0" smtClean="0">
              <a:solidFill>
                <a:srgbClr val="FF0000"/>
              </a:solidFill>
              <a:latin typeface="Helvetica"/>
              <a:cs typeface="Helvetica"/>
            </a:endParaRPr>
          </a:p>
        </p:txBody>
      </p:sp>
      <p:sp>
        <p:nvSpPr>
          <p:cNvPr id="284699" name="Text Box 4123"/>
          <p:cNvSpPr txBox="1">
            <a:spLocks noChangeArrowheads="1"/>
          </p:cNvSpPr>
          <p:nvPr/>
        </p:nvSpPr>
        <p:spPr bwMode="auto">
          <a:xfrm>
            <a:off x="838200" y="3663950"/>
            <a:ext cx="3048000" cy="884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0000FF"/>
                </a:solidFill>
                <a:cs typeface="ＭＳ Ｐゴシック" charset="0"/>
              </a:rPr>
              <a:t>Continuous effort to attract young outstanding academics and graduate students</a:t>
            </a:r>
            <a:endParaRPr lang="en-GB" sz="1800" b="1" dirty="0" smtClean="0">
              <a:solidFill>
                <a:srgbClr val="0000FF"/>
              </a:solidFill>
              <a:cs typeface="ＭＳ Ｐゴシック" charset="0"/>
            </a:endParaRPr>
          </a:p>
        </p:txBody>
      </p:sp>
      <p:sp>
        <p:nvSpPr>
          <p:cNvPr id="284701" name="Text Box 4125"/>
          <p:cNvSpPr txBox="1">
            <a:spLocks noChangeArrowheads="1"/>
          </p:cNvSpPr>
          <p:nvPr/>
        </p:nvSpPr>
        <p:spPr bwMode="auto">
          <a:xfrm>
            <a:off x="1674813" y="109538"/>
            <a:ext cx="5943600" cy="523875"/>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153619" tIns="76810" rIns="153619" bIns="76810">
            <a:spAutoFit/>
          </a:bodyPr>
          <a:lstStyle/>
          <a:p>
            <a:pPr>
              <a:defRPr/>
            </a:pPr>
            <a:r>
              <a:rPr lang="en-US" sz="2400" b="1" dirty="0" err="1">
                <a:solidFill>
                  <a:srgbClr val="000090"/>
                </a:solidFill>
                <a:latin typeface="Helvetica"/>
                <a:ea typeface="ＭＳ Ｐゴシック" charset="0"/>
                <a:cs typeface="Helvetica"/>
              </a:rPr>
              <a:t>UoC</a:t>
            </a:r>
            <a:r>
              <a:rPr lang="en-US" sz="2400" b="1" dirty="0">
                <a:solidFill>
                  <a:srgbClr val="000090"/>
                </a:solidFill>
                <a:latin typeface="Helvetica"/>
                <a:ea typeface="ＭＳ Ｐゴシック" charset="0"/>
                <a:cs typeface="Helvetica"/>
              </a:rPr>
              <a:t> in the time of crises ???</a:t>
            </a:r>
            <a:endParaRPr lang="en-GB" sz="2400" b="1" dirty="0">
              <a:solidFill>
                <a:srgbClr val="000090"/>
              </a:solidFill>
              <a:latin typeface="Helvetica"/>
              <a:ea typeface="ＭＳ Ｐゴシック" charset="0"/>
              <a:cs typeface="Helvetica"/>
            </a:endParaRPr>
          </a:p>
        </p:txBody>
      </p:sp>
      <p:grpSp>
        <p:nvGrpSpPr>
          <p:cNvPr id="50183" name="Group 4138"/>
          <p:cNvGrpSpPr>
            <a:grpSpLocks/>
          </p:cNvGrpSpPr>
          <p:nvPr/>
        </p:nvGrpSpPr>
        <p:grpSpPr bwMode="auto">
          <a:xfrm>
            <a:off x="700088" y="4868863"/>
            <a:ext cx="974725" cy="1017587"/>
            <a:chOff x="930" y="480"/>
            <a:chExt cx="384" cy="1296"/>
          </a:xfrm>
        </p:grpSpPr>
        <p:sp>
          <p:nvSpPr>
            <p:cNvPr id="284715" name="Line 4139"/>
            <p:cNvSpPr>
              <a:spLocks noChangeShapeType="1"/>
            </p:cNvSpPr>
            <p:nvPr/>
          </p:nvSpPr>
          <p:spPr bwMode="auto">
            <a:xfrm flipH="1">
              <a:off x="930" y="1776"/>
              <a:ext cx="288"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16" name="Line 4140"/>
            <p:cNvSpPr>
              <a:spLocks noChangeShapeType="1"/>
            </p:cNvSpPr>
            <p:nvPr/>
          </p:nvSpPr>
          <p:spPr bwMode="auto">
            <a:xfrm flipV="1">
              <a:off x="930" y="480"/>
              <a:ext cx="0" cy="1296"/>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17" name="Line 4141"/>
            <p:cNvSpPr>
              <a:spLocks noChangeShapeType="1"/>
            </p:cNvSpPr>
            <p:nvPr/>
          </p:nvSpPr>
          <p:spPr bwMode="auto">
            <a:xfrm>
              <a:off x="930" y="480"/>
              <a:ext cx="384"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grpSp>
        <p:nvGrpSpPr>
          <p:cNvPr id="50184" name="Group 4142"/>
          <p:cNvGrpSpPr>
            <a:grpSpLocks/>
          </p:cNvGrpSpPr>
          <p:nvPr/>
        </p:nvGrpSpPr>
        <p:grpSpPr bwMode="auto">
          <a:xfrm>
            <a:off x="3016250" y="4868863"/>
            <a:ext cx="1708150" cy="1017587"/>
            <a:chOff x="1794" y="480"/>
            <a:chExt cx="672" cy="1296"/>
          </a:xfrm>
        </p:grpSpPr>
        <p:sp>
          <p:nvSpPr>
            <p:cNvPr id="284719" name="Line 4143"/>
            <p:cNvSpPr>
              <a:spLocks noChangeShapeType="1"/>
            </p:cNvSpPr>
            <p:nvPr/>
          </p:nvSpPr>
          <p:spPr bwMode="auto">
            <a:xfrm>
              <a:off x="2034" y="480"/>
              <a:ext cx="19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0" name="Line 4144"/>
            <p:cNvSpPr>
              <a:spLocks noChangeShapeType="1"/>
            </p:cNvSpPr>
            <p:nvPr/>
          </p:nvSpPr>
          <p:spPr bwMode="auto">
            <a:xfrm>
              <a:off x="2226" y="480"/>
              <a:ext cx="0" cy="625"/>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1" name="Line 4145"/>
            <p:cNvSpPr>
              <a:spLocks noChangeShapeType="1"/>
            </p:cNvSpPr>
            <p:nvPr/>
          </p:nvSpPr>
          <p:spPr bwMode="auto">
            <a:xfrm>
              <a:off x="2226" y="1105"/>
              <a:ext cx="0" cy="671"/>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2" name="Line 4146"/>
            <p:cNvSpPr>
              <a:spLocks noChangeShapeType="1"/>
            </p:cNvSpPr>
            <p:nvPr/>
          </p:nvSpPr>
          <p:spPr bwMode="auto">
            <a:xfrm>
              <a:off x="1794" y="1776"/>
              <a:ext cx="43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3" name="Line 4147"/>
            <p:cNvSpPr>
              <a:spLocks noChangeShapeType="1"/>
            </p:cNvSpPr>
            <p:nvPr/>
          </p:nvSpPr>
          <p:spPr bwMode="auto">
            <a:xfrm>
              <a:off x="2226" y="1105"/>
              <a:ext cx="240" cy="0"/>
            </a:xfrm>
            <a:prstGeom prst="line">
              <a:avLst/>
            </a:prstGeom>
            <a:noFill/>
            <a:ln w="76200">
              <a:solidFill>
                <a:srgbClr val="00009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sp>
        <p:nvSpPr>
          <p:cNvPr id="284730" name="Rectangle 4154"/>
          <p:cNvSpPr>
            <a:spLocks noChangeArrowheads="1"/>
          </p:cNvSpPr>
          <p:nvPr/>
        </p:nvSpPr>
        <p:spPr bwMode="auto">
          <a:xfrm>
            <a:off x="7254875" y="5614988"/>
            <a:ext cx="1690688" cy="207962"/>
          </a:xfrm>
          <a:prstGeom prst="rect">
            <a:avLst/>
          </a:prstGeom>
          <a:solidFill>
            <a:srgbClr val="FFFFFF"/>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solidFill>
                <a:srgbClr val="800000"/>
              </a:solidFill>
              <a:latin typeface="Calibri" charset="0"/>
              <a:ea typeface="ＭＳ Ｐゴシック" charset="0"/>
              <a:cs typeface="ＭＳ Ｐゴシック" charset="0"/>
            </a:endParaRPr>
          </a:p>
        </p:txBody>
      </p:sp>
      <p:sp>
        <p:nvSpPr>
          <p:cNvPr id="284709" name="Text Box 4133"/>
          <p:cNvSpPr txBox="1">
            <a:spLocks noChangeArrowheads="1"/>
          </p:cNvSpPr>
          <p:nvPr/>
        </p:nvSpPr>
        <p:spPr bwMode="auto">
          <a:xfrm>
            <a:off x="838200" y="4938713"/>
            <a:ext cx="3048000" cy="884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000090"/>
                </a:solidFill>
                <a:cs typeface="ＭＳ Ｐゴシック" charset="0"/>
              </a:rPr>
              <a:t>Cooperation with the private sector to promote research outcome of </a:t>
            </a:r>
            <a:r>
              <a:rPr lang="en-US" sz="1800" b="1" dirty="0" err="1" smtClean="0">
                <a:solidFill>
                  <a:srgbClr val="000090"/>
                </a:solidFill>
                <a:cs typeface="ＭＳ Ｐゴシック" charset="0"/>
              </a:rPr>
              <a:t>UoC</a:t>
            </a:r>
            <a:endParaRPr lang="en-GB" sz="1800" b="1" dirty="0" smtClean="0">
              <a:solidFill>
                <a:srgbClr val="000090"/>
              </a:solidFill>
              <a:cs typeface="ＭＳ Ｐゴシック" charset="0"/>
            </a:endParaRPr>
          </a:p>
        </p:txBody>
      </p:sp>
      <p:sp>
        <p:nvSpPr>
          <p:cNvPr id="2" name="Oval 1"/>
          <p:cNvSpPr>
            <a:spLocks noChangeArrowheads="1"/>
          </p:cNvSpPr>
          <p:nvPr/>
        </p:nvSpPr>
        <p:spPr bwMode="auto">
          <a:xfrm>
            <a:off x="700088" y="2384425"/>
            <a:ext cx="3186112" cy="1138238"/>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b="1" dirty="0">
              <a:solidFill>
                <a:schemeClr val="lt1"/>
              </a:solidFill>
              <a:latin typeface="+mn-lt"/>
              <a:ea typeface="+mn-ea"/>
            </a:endParaRPr>
          </a:p>
        </p:txBody>
      </p:sp>
      <p:sp>
        <p:nvSpPr>
          <p:cNvPr id="50188" name="TextBox 2"/>
          <p:cNvSpPr txBox="1">
            <a:spLocks noChangeArrowheads="1"/>
          </p:cNvSpPr>
          <p:nvPr/>
        </p:nvSpPr>
        <p:spPr bwMode="auto">
          <a:xfrm>
            <a:off x="238125" y="639763"/>
            <a:ext cx="8707438" cy="369887"/>
          </a:xfrm>
          <a:prstGeom prst="rect">
            <a:avLst/>
          </a:prstGeom>
          <a:noFill/>
          <a:ln w="9525">
            <a:noFill/>
            <a:miter lim="800000"/>
            <a:headEnd/>
            <a:tailEnd/>
          </a:ln>
        </p:spPr>
        <p:txBody>
          <a:bodyPr>
            <a:spAutoFit/>
          </a:bodyPr>
          <a:lstStyle/>
          <a:p>
            <a:pPr algn="ctr"/>
            <a:r>
              <a:rPr lang="en-US" b="1">
                <a:latin typeface="Helvetica" pitchFamily="-84" charset="0"/>
              </a:rPr>
              <a:t>Human Resources </a:t>
            </a:r>
            <a:r>
              <a:rPr lang="el-GR" b="1">
                <a:latin typeface="Helvetica" pitchFamily="-84" charset="0"/>
              </a:rPr>
              <a:t>/ </a:t>
            </a:r>
            <a:r>
              <a:rPr lang="en-US" b="1">
                <a:latin typeface="Helvetica" pitchFamily="-84" charset="0"/>
              </a:rPr>
              <a:t>Equipment – Infrastructures </a:t>
            </a:r>
            <a:r>
              <a:rPr lang="el-GR" b="1">
                <a:latin typeface="Helvetica" pitchFamily="-84" charset="0"/>
              </a:rPr>
              <a:t>/ </a:t>
            </a:r>
            <a:r>
              <a:rPr lang="en-US" altLang="en-US" b="1">
                <a:latin typeface="Helvetica" pitchFamily="-84" charset="0"/>
              </a:rPr>
              <a:t>“</a:t>
            </a:r>
            <a:r>
              <a:rPr lang="en-US" b="1">
                <a:latin typeface="Helvetica" pitchFamily="-84" charset="0"/>
              </a:rPr>
              <a:t>Strategic Alliances</a:t>
            </a:r>
            <a:r>
              <a:rPr lang="en-US" altLang="en-US" b="1">
                <a:latin typeface="Helvetica" pitchFamily="-84" charset="0"/>
              </a:rPr>
              <a:t>”</a:t>
            </a:r>
            <a:endParaRPr lang="en-US" b="1">
              <a:latin typeface="Helvetica" pitchFamily="-84" charset="0"/>
            </a:endParaRPr>
          </a:p>
        </p:txBody>
      </p:sp>
      <p:sp>
        <p:nvSpPr>
          <p:cNvPr id="50189" name="TextBox 3"/>
          <p:cNvSpPr txBox="1">
            <a:spLocks noChangeArrowheads="1"/>
          </p:cNvSpPr>
          <p:nvPr/>
        </p:nvSpPr>
        <p:spPr bwMode="auto">
          <a:xfrm>
            <a:off x="4837113" y="2651125"/>
            <a:ext cx="3282950" cy="3046413"/>
          </a:xfrm>
          <a:prstGeom prst="rect">
            <a:avLst/>
          </a:prstGeom>
          <a:noFill/>
          <a:ln w="9525">
            <a:solidFill>
              <a:srgbClr val="FF0000"/>
            </a:solidFill>
            <a:miter lim="800000"/>
            <a:headEnd/>
            <a:tailEnd/>
          </a:ln>
        </p:spPr>
        <p:txBody>
          <a:bodyPr>
            <a:spAutoFit/>
          </a:bodyPr>
          <a:lstStyle/>
          <a:p>
            <a:pPr algn="ctr"/>
            <a:endParaRPr lang="el-GR" sz="2400" b="1">
              <a:solidFill>
                <a:srgbClr val="FF0000"/>
              </a:solidFill>
              <a:latin typeface="Helvetica" pitchFamily="-84" charset="0"/>
            </a:endParaRPr>
          </a:p>
          <a:p>
            <a:pPr algn="ctr"/>
            <a:r>
              <a:rPr lang="en-US" sz="2400" b="1">
                <a:solidFill>
                  <a:srgbClr val="FF0000"/>
                </a:solidFill>
                <a:latin typeface="Helvetica" pitchFamily="-84" charset="0"/>
              </a:rPr>
              <a:t>Creation of Interdisciplinary Centres of Excellence</a:t>
            </a:r>
          </a:p>
          <a:p>
            <a:pPr algn="ctr"/>
            <a:endParaRPr lang="en-US" sz="2400" b="1">
              <a:solidFill>
                <a:srgbClr val="FF0000"/>
              </a:solidFill>
              <a:latin typeface="Helvetica" pitchFamily="-84" charset="0"/>
            </a:endParaRPr>
          </a:p>
          <a:p>
            <a:pPr algn="ctr"/>
            <a:endParaRPr lang="en-US" sz="2400" b="1">
              <a:solidFill>
                <a:srgbClr val="FF0000"/>
              </a:solidFill>
              <a:latin typeface="Helvetica" pitchFamily="-84" charset="0"/>
            </a:endParaRPr>
          </a:p>
          <a:p>
            <a:pPr algn="ctr"/>
            <a:endParaRPr lang="en-US" sz="2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692"/>
            <a:ext cx="8446168" cy="653662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STRATEGY TO FULFIL THE GOALS:  </a:t>
            </a:r>
            <a:endParaRPr lang="en-US"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lgn="ctr">
              <a:buFont typeface="Arial" charset="0"/>
              <a:buNone/>
              <a:defRPr/>
            </a:pPr>
            <a:endParaRPr lang="en-GB" sz="2000" b="1" u="sng" dirty="0" smtClean="0">
              <a:solidFill>
                <a:srgbClr val="000090"/>
              </a:solidFill>
              <a:latin typeface="Helvetica"/>
              <a:ea typeface="ＭＳ Ｐゴシック" charset="0"/>
              <a:cs typeface="Helvetica"/>
            </a:endParaRPr>
          </a:p>
          <a:p>
            <a:pPr marL="0" indent="0" algn="ctr">
              <a:buFont typeface="Arial" charset="0"/>
              <a:buNone/>
              <a:defRPr/>
            </a:pPr>
            <a:r>
              <a:rPr lang="en-GB" sz="2000" b="1" u="sng" dirty="0" smtClean="0">
                <a:solidFill>
                  <a:srgbClr val="000090"/>
                </a:solidFill>
                <a:latin typeface="Helvetica"/>
                <a:ea typeface="ＭＳ Ｐゴシック" charset="0"/>
                <a:cs typeface="Helvetica"/>
              </a:rPr>
              <a:t>I</a:t>
            </a:r>
            <a:r>
              <a:rPr lang="en-GB" sz="2000" b="1" u="sng" dirty="0">
                <a:solidFill>
                  <a:srgbClr val="000090"/>
                </a:solidFill>
                <a:latin typeface="Helvetica"/>
                <a:ea typeface="ＭＳ Ｐゴシック" charset="0"/>
                <a:cs typeface="Helvetica"/>
              </a:rPr>
              <a:t>) HUMAN </a:t>
            </a:r>
            <a:r>
              <a:rPr lang="en-GB" sz="2000" b="1" u="sng" dirty="0" smtClean="0">
                <a:solidFill>
                  <a:srgbClr val="000090"/>
                </a:solidFill>
                <a:latin typeface="Helvetica"/>
                <a:ea typeface="ＭＳ Ｐゴシック" charset="0"/>
                <a:cs typeface="Helvetica"/>
              </a:rPr>
              <a:t>RESOURCES</a:t>
            </a:r>
            <a:r>
              <a:rPr lang="en-GB" sz="2000" b="1" dirty="0">
                <a:solidFill>
                  <a:srgbClr val="000090"/>
                </a:solidFill>
                <a:latin typeface="Helvetica"/>
                <a:ea typeface="ＭＳ Ｐゴシック" charset="0"/>
                <a:cs typeface="Helvetica"/>
              </a:rPr>
              <a:t> </a:t>
            </a:r>
            <a:endParaRPr lang="en-US" sz="2000" dirty="0">
              <a:solidFill>
                <a:srgbClr val="000090"/>
              </a:solidFill>
              <a:latin typeface="Helvetica"/>
              <a:ea typeface="ＭＳ Ｐゴシック" charset="0"/>
              <a:cs typeface="Helvetica"/>
            </a:endParaRPr>
          </a:p>
          <a:p>
            <a:pPr marL="0" indent="0">
              <a:buFont typeface="Arial" charset="0"/>
              <a:buNone/>
              <a:defRPr/>
            </a:pPr>
            <a:r>
              <a:rPr lang="en-GB" sz="2000" b="1" dirty="0">
                <a:solidFill>
                  <a:srgbClr val="000090"/>
                </a:solidFill>
                <a:latin typeface="Helvetica"/>
                <a:ea typeface="ＭＳ Ｐゴシック" charset="0"/>
                <a:cs typeface="Helvetica"/>
              </a:rPr>
              <a:t>To invite inspired internationally established scientists of Greek origin employed in recognized institutions ( U.S mainly) having the ambition to create in Crete a HEI following the example of successful  Institutions.</a:t>
            </a:r>
            <a:r>
              <a:rPr lang="en-GB" sz="2000" dirty="0">
                <a:solidFill>
                  <a:srgbClr val="000090"/>
                </a:solidFill>
                <a:latin typeface="Helvetica"/>
                <a:ea typeface="ＭＳ Ｐゴシック" charset="0"/>
                <a:cs typeface="Helvetica"/>
              </a:rPr>
              <a:t> </a:t>
            </a:r>
            <a:endParaRPr lang="en-GB" sz="2000" dirty="0" smtClean="0">
              <a:solidFill>
                <a:srgbClr val="000090"/>
              </a:solidFill>
              <a:latin typeface="Helvetica"/>
              <a:ea typeface="ＭＳ Ｐゴシック" charset="0"/>
              <a:cs typeface="Helvetica"/>
            </a:endParaRPr>
          </a:p>
          <a:p>
            <a:pPr marL="0" indent="0">
              <a:buFont typeface="Arial" charset="0"/>
              <a:buNone/>
              <a:defRPr/>
            </a:pP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F. </a:t>
            </a:r>
            <a:r>
              <a:rPr lang="en-GB" sz="2000" b="1" dirty="0" err="1">
                <a:solidFill>
                  <a:srgbClr val="000090"/>
                </a:solidFill>
                <a:latin typeface="Helvetica"/>
                <a:ea typeface="ＭＳ Ｐゴシック" charset="0"/>
                <a:cs typeface="Helvetica"/>
              </a:rPr>
              <a:t>Kafatos</a:t>
            </a:r>
            <a:r>
              <a:rPr lang="en-GB" sz="2000" b="1" dirty="0">
                <a:solidFill>
                  <a:srgbClr val="0000FF"/>
                </a:solidFill>
                <a:latin typeface="Helvetica"/>
                <a:ea typeface="ＭＳ Ｐゴシック" charset="0"/>
                <a:cs typeface="Helvetica"/>
              </a:rPr>
              <a:t>, Harvard University-Biology </a:t>
            </a:r>
            <a:r>
              <a:rPr lang="en-GB" sz="2000" b="1" dirty="0" smtClean="0">
                <a:solidFill>
                  <a:srgbClr val="0000FF"/>
                </a:solidFill>
                <a:latin typeface="Helvetica"/>
                <a:ea typeface="ＭＳ Ｐゴシック" charset="0"/>
                <a:cs typeface="Helvetica"/>
              </a:rPr>
              <a:t>(Head </a:t>
            </a:r>
            <a:r>
              <a:rPr lang="en-GB" sz="2000" b="1" dirty="0">
                <a:solidFill>
                  <a:srgbClr val="0000FF"/>
                </a:solidFill>
                <a:latin typeface="Helvetica"/>
                <a:ea typeface="ＭＳ Ｐゴシック" charset="0"/>
                <a:cs typeface="Helvetica"/>
              </a:rPr>
              <a:t>of the EMBL – Heidelberg and </a:t>
            </a:r>
            <a:r>
              <a:rPr lang="en-GB" sz="2000" b="1" dirty="0" smtClean="0">
                <a:solidFill>
                  <a:srgbClr val="0000FF"/>
                </a:solidFill>
                <a:latin typeface="Helvetica"/>
                <a:ea typeface="ＭＳ Ｐゴシック" charset="0"/>
                <a:cs typeface="Helvetica"/>
              </a:rPr>
              <a:t>initiator and Director of ERC). </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D. </a:t>
            </a:r>
            <a:r>
              <a:rPr lang="en-GB" sz="2000" b="1" dirty="0" err="1">
                <a:solidFill>
                  <a:srgbClr val="000090"/>
                </a:solidFill>
                <a:latin typeface="Helvetica"/>
                <a:ea typeface="ＭＳ Ｐゴシック" charset="0"/>
                <a:cs typeface="Helvetica"/>
              </a:rPr>
              <a:t>Tsichritzis</a:t>
            </a:r>
            <a:r>
              <a:rPr lang="en-GB" sz="2000" b="1" dirty="0">
                <a:solidFill>
                  <a:srgbClr val="000090"/>
                </a:solidFill>
                <a:latin typeface="Helvetica"/>
                <a:ea typeface="ＭＳ Ｐゴシック" charset="0"/>
                <a:cs typeface="Helvetica"/>
              </a:rPr>
              <a:t>, </a:t>
            </a:r>
            <a:r>
              <a:rPr lang="en-GB" sz="2000" b="1" dirty="0">
                <a:solidFill>
                  <a:srgbClr val="0000FF"/>
                </a:solidFill>
                <a:latin typeface="Helvetica"/>
                <a:ea typeface="ＭＳ Ｐゴシック" charset="0"/>
                <a:cs typeface="Helvetica"/>
              </a:rPr>
              <a:t>Univ. of Toronto-Computer Sciences </a:t>
            </a:r>
            <a:r>
              <a:rPr lang="en-GB" sz="2000" b="1" dirty="0" smtClean="0">
                <a:solidFill>
                  <a:srgbClr val="0000FF"/>
                </a:solidFill>
                <a:latin typeface="Helvetica"/>
                <a:ea typeface="ＭＳ Ｐゴシック" charset="0"/>
                <a:cs typeface="Helvetica"/>
              </a:rPr>
              <a:t>(University of Geneva, Head </a:t>
            </a:r>
            <a:r>
              <a:rPr lang="en-GB" sz="2000" b="1" dirty="0">
                <a:solidFill>
                  <a:srgbClr val="0000FF"/>
                </a:solidFill>
                <a:latin typeface="Helvetica"/>
                <a:ea typeface="ＭＳ Ｐゴシック" charset="0"/>
                <a:cs typeface="Helvetica"/>
              </a:rPr>
              <a:t>the German Research Centre for Information </a:t>
            </a:r>
            <a:r>
              <a:rPr lang="en-GB" sz="2000" b="1" dirty="0" smtClean="0">
                <a:solidFill>
                  <a:srgbClr val="0000FF"/>
                </a:solidFill>
                <a:latin typeface="Helvetica"/>
                <a:ea typeface="ＭＳ Ｐゴシック" charset="0"/>
                <a:cs typeface="Helvetica"/>
              </a:rPr>
              <a:t>Technology)</a:t>
            </a:r>
            <a:r>
              <a:rPr lang="en-GB" sz="2000" b="1" dirty="0">
                <a:solidFill>
                  <a:srgbClr val="0000FF"/>
                </a:solidFill>
                <a:latin typeface="Helvetica"/>
                <a:ea typeface="ＭＳ Ｐゴシック" charset="0"/>
                <a:cs typeface="Helvetica"/>
              </a:rPr>
              <a:t>.</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G. </a:t>
            </a:r>
            <a:r>
              <a:rPr lang="en-GB" sz="2000" b="1" dirty="0" err="1">
                <a:solidFill>
                  <a:srgbClr val="000090"/>
                </a:solidFill>
                <a:latin typeface="Helvetica"/>
                <a:ea typeface="ＭＳ Ｐゴシック" charset="0"/>
                <a:cs typeface="Helvetica"/>
              </a:rPr>
              <a:t>Sifakis</a:t>
            </a:r>
            <a:r>
              <a:rPr lang="en-GB" sz="2000" b="1" dirty="0">
                <a:solidFill>
                  <a:srgbClr val="000090"/>
                </a:solidFill>
                <a:latin typeface="Helvetica"/>
                <a:ea typeface="ＭＳ Ｐゴシック" charset="0"/>
                <a:cs typeface="Helvetica"/>
              </a:rPr>
              <a:t>, </a:t>
            </a:r>
            <a:r>
              <a:rPr lang="en-GB" sz="2000" b="1" dirty="0" smtClean="0">
                <a:solidFill>
                  <a:srgbClr val="0000FF"/>
                </a:solidFill>
                <a:latin typeface="Helvetica"/>
                <a:ea typeface="ＭＳ Ｐゴシック" charset="0"/>
                <a:cs typeface="Helvetica"/>
              </a:rPr>
              <a:t>University </a:t>
            </a:r>
            <a:r>
              <a:rPr lang="en-GB" sz="2000" b="1" dirty="0">
                <a:solidFill>
                  <a:srgbClr val="0000FF"/>
                </a:solidFill>
                <a:latin typeface="Helvetica"/>
                <a:ea typeface="ＭＳ Ｐゴシック" charset="0"/>
                <a:cs typeface="Helvetica"/>
              </a:rPr>
              <a:t>of New </a:t>
            </a:r>
            <a:r>
              <a:rPr lang="en-GB" sz="2000" b="1" dirty="0" smtClean="0">
                <a:solidFill>
                  <a:srgbClr val="0000FF"/>
                </a:solidFill>
                <a:latin typeface="Helvetica"/>
                <a:ea typeface="ＭＳ Ｐゴシック" charset="0"/>
                <a:cs typeface="Helvetica"/>
              </a:rPr>
              <a:t>York.</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E. N. </a:t>
            </a:r>
            <a:r>
              <a:rPr lang="en-GB" sz="2000" b="1" dirty="0" err="1">
                <a:solidFill>
                  <a:srgbClr val="000090"/>
                </a:solidFill>
                <a:latin typeface="Helvetica"/>
                <a:ea typeface="ＭＳ Ｐゴシック" charset="0"/>
                <a:cs typeface="Helvetica"/>
              </a:rPr>
              <a:t>Economou</a:t>
            </a:r>
            <a:r>
              <a:rPr lang="en-GB" sz="2000" b="1" dirty="0">
                <a:solidFill>
                  <a:srgbClr val="000090"/>
                </a:solidFill>
                <a:latin typeface="Helvetica"/>
                <a:ea typeface="ＭＳ Ｐゴシック" charset="0"/>
                <a:cs typeface="Helvetica"/>
              </a:rPr>
              <a:t>, </a:t>
            </a:r>
            <a:r>
              <a:rPr lang="en-GB" sz="2000" b="1" dirty="0">
                <a:solidFill>
                  <a:srgbClr val="0000FF"/>
                </a:solidFill>
                <a:latin typeface="Helvetica"/>
                <a:ea typeface="ＭＳ Ｐゴシック" charset="0"/>
                <a:cs typeface="Helvetica"/>
              </a:rPr>
              <a:t>University of Virginia-</a:t>
            </a:r>
            <a:r>
              <a:rPr lang="en-GB" sz="2000" b="1" dirty="0" smtClean="0">
                <a:solidFill>
                  <a:srgbClr val="0000FF"/>
                </a:solidFill>
                <a:latin typeface="Helvetica"/>
                <a:ea typeface="ＭＳ Ｐゴシック" charset="0"/>
                <a:cs typeface="Helvetica"/>
              </a:rPr>
              <a:t>Physics.</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P. </a:t>
            </a:r>
            <a:r>
              <a:rPr lang="en-GB" sz="2000" b="1" dirty="0" err="1">
                <a:solidFill>
                  <a:srgbClr val="000090"/>
                </a:solidFill>
                <a:latin typeface="Helvetica"/>
                <a:ea typeface="ＭＳ Ｐゴシック" charset="0"/>
                <a:cs typeface="Helvetica"/>
              </a:rPr>
              <a:t>Lambropoulos</a:t>
            </a:r>
            <a:r>
              <a:rPr lang="en-GB" sz="2000" b="1" dirty="0">
                <a:solidFill>
                  <a:srgbClr val="000090"/>
                </a:solidFill>
                <a:latin typeface="Helvetica"/>
                <a:ea typeface="ＭＳ Ｐゴシック" charset="0"/>
                <a:cs typeface="Helvetica"/>
              </a:rPr>
              <a:t>, </a:t>
            </a:r>
            <a:r>
              <a:rPr lang="en-GB" sz="2000" b="1" dirty="0">
                <a:solidFill>
                  <a:srgbClr val="0000FF"/>
                </a:solidFill>
                <a:latin typeface="Helvetica"/>
                <a:ea typeface="ＭＳ Ｐゴシック" charset="0"/>
                <a:cs typeface="Helvetica"/>
              </a:rPr>
              <a:t>University of S. California-LASER </a:t>
            </a:r>
            <a:r>
              <a:rPr lang="en-GB" sz="2000" b="1" dirty="0" smtClean="0">
                <a:solidFill>
                  <a:srgbClr val="0000FF"/>
                </a:solidFill>
                <a:latin typeface="Helvetica"/>
                <a:ea typeface="ＭＳ Ｐゴシック" charset="0"/>
                <a:cs typeface="Helvetica"/>
              </a:rPr>
              <a:t>Physics.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325"/>
            <a:ext cx="8445500" cy="65373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sz="2000" b="1" u="sng" dirty="0">
                <a:solidFill>
                  <a:srgbClr val="000090"/>
                </a:solidFill>
                <a:latin typeface="Helvetica"/>
                <a:ea typeface="ＭＳ Ｐゴシック" charset="0"/>
                <a:cs typeface="Helvetica"/>
              </a:rPr>
              <a:t>II) TO CREATE A “NEW MODEL” FOR GREEK HIGHER EDUCATION </a:t>
            </a:r>
            <a:endParaRPr lang="en-US" sz="2000" dirty="0">
              <a:solidFill>
                <a:srgbClr val="000090"/>
              </a:solidFill>
              <a:latin typeface="Helvetica"/>
              <a:ea typeface="ＭＳ Ｐゴシック" charset="0"/>
              <a:cs typeface="Helvetica"/>
            </a:endParaRPr>
          </a:p>
          <a:p>
            <a:pPr marL="0" indent="0">
              <a:buFont typeface="Arial" charset="0"/>
              <a:buNone/>
              <a:defRPr/>
            </a:pPr>
            <a:r>
              <a:rPr lang="en-GB" sz="2000" b="1" dirty="0">
                <a:solidFill>
                  <a:srgbClr val="000090"/>
                </a:solidFill>
                <a:latin typeface="Helvetica"/>
                <a:ea typeface="ＭＳ Ｐゴシック" charset="0"/>
                <a:cs typeface="Helvetica"/>
              </a:rPr>
              <a:t> </a:t>
            </a: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The New University Law (Shift from the “German” to the “American” Model; 1982) offered </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more independence </a:t>
            </a:r>
            <a:r>
              <a:rPr lang="en-GB" sz="2000" b="1" dirty="0">
                <a:solidFill>
                  <a:srgbClr val="000090"/>
                </a:solidFill>
                <a:latin typeface="Helvetica"/>
                <a:ea typeface="ＭＳ Ｐゴシック" charset="0"/>
                <a:cs typeface="Helvetica"/>
              </a:rPr>
              <a:t>(</a:t>
            </a:r>
            <a:r>
              <a:rPr lang="en-GB"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and responsibility</a:t>
            </a:r>
            <a:r>
              <a:rPr lang="en-GB" sz="2000" b="1" dirty="0">
                <a:solidFill>
                  <a:srgbClr val="000090"/>
                </a:solidFill>
                <a:latin typeface="Helvetica"/>
                <a:ea typeface="ＭＳ Ｐゴシック" charset="0"/>
                <a:cs typeface="Helvetica"/>
              </a:rPr>
              <a:t>) to young scientists to follow their own ideas of research</a:t>
            </a:r>
            <a:r>
              <a:rPr lang="en-GB" sz="2000" b="1" dirty="0" smtClean="0">
                <a:solidFill>
                  <a:srgbClr val="000090"/>
                </a:solidFill>
                <a:latin typeface="Helvetica"/>
                <a:ea typeface="ＭＳ Ｐゴシック" charset="0"/>
                <a:cs typeface="Helvetica"/>
              </a:rPr>
              <a:t>.</a:t>
            </a:r>
          </a:p>
          <a:p>
            <a:pPr marL="0" indent="0">
              <a:buFont typeface="Arial" charset="0"/>
              <a:buNone/>
              <a:defRPr/>
            </a:pPr>
            <a:r>
              <a:rPr lang="en-GB" sz="2000" b="1" dirty="0">
                <a:solidFill>
                  <a:srgbClr val="000090"/>
                </a:solidFill>
                <a:latin typeface="Helvetica"/>
                <a:ea typeface="ＭＳ Ｐゴシック" charset="0"/>
                <a:cs typeface="Helvetica"/>
              </a:rPr>
              <a:t> </a:t>
            </a: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New Departments and scientific disciplines were established for the first time in Greece </a:t>
            </a:r>
            <a:r>
              <a:rPr lang="en-GB" sz="2000" b="1" dirty="0">
                <a:solidFill>
                  <a:srgbClr val="000090"/>
                </a:solidFill>
                <a:latin typeface="Helvetica"/>
                <a:ea typeface="ＭＳ Ｐゴシック" charset="0"/>
                <a:cs typeface="Helvetica"/>
              </a:rPr>
              <a:t>(Computer Science, </a:t>
            </a:r>
            <a:r>
              <a:rPr lang="en-GB" sz="2000" b="1" dirty="0" smtClean="0">
                <a:solidFill>
                  <a:srgbClr val="000090"/>
                </a:solidFill>
                <a:latin typeface="Helvetica"/>
                <a:ea typeface="ＭＳ Ｐゴシック" charset="0"/>
                <a:cs typeface="Helvetica"/>
              </a:rPr>
              <a:t>Molecular Biology and Biotechnology</a:t>
            </a:r>
            <a:r>
              <a:rPr lang="en-GB" sz="2000" b="1" dirty="0">
                <a:solidFill>
                  <a:srgbClr val="000090"/>
                </a:solidFill>
                <a:latin typeface="Helvetica"/>
                <a:ea typeface="ＭＳ Ｐゴシック" charset="0"/>
                <a:cs typeface="Helvetica"/>
              </a:rPr>
              <a:t>, LASER Physics, Environmental </a:t>
            </a:r>
            <a:r>
              <a:rPr lang="en-GB" sz="2000" b="1" dirty="0" smtClean="0">
                <a:solidFill>
                  <a:srgbClr val="000090"/>
                </a:solidFill>
                <a:latin typeface="Helvetica"/>
                <a:ea typeface="ＭＳ Ｐゴシック" charset="0"/>
                <a:cs typeface="Helvetica"/>
              </a:rPr>
              <a:t>Sciences).</a:t>
            </a:r>
            <a:r>
              <a:rPr lang="en-GB" sz="2000" b="1" dirty="0">
                <a:solidFill>
                  <a:srgbClr val="000090"/>
                </a:solidFill>
                <a:latin typeface="Helvetica"/>
                <a:ea typeface="ＭＳ Ｐゴシック" charset="0"/>
                <a:cs typeface="Helvetica"/>
              </a:rPr>
              <a:t> </a:t>
            </a:r>
            <a:endParaRPr lang="en-GB" sz="2000" b="1" dirty="0" smtClean="0">
              <a:solidFill>
                <a:srgbClr val="000090"/>
              </a:solidFill>
              <a:latin typeface="Helvetica"/>
              <a:ea typeface="ＭＳ Ｐゴシック" charset="0"/>
              <a:cs typeface="Helvetica"/>
            </a:endParaRPr>
          </a:p>
          <a:p>
            <a:pPr marL="0" indent="0">
              <a:buFont typeface="Arial" charset="0"/>
              <a:buNone/>
              <a:defRPr/>
            </a:pPr>
            <a:endParaRPr lang="en-US" sz="2000" dirty="0">
              <a:solidFill>
                <a:srgbClr val="000090"/>
              </a:solidFill>
              <a:latin typeface="Helvetica"/>
              <a:ea typeface="ＭＳ Ｐゴシック" charset="0"/>
              <a:cs typeface="Helvetica"/>
            </a:endParaRPr>
          </a:p>
          <a:p>
            <a:pPr>
              <a:buFont typeface="Arial" charset="0"/>
              <a:buChar char="•"/>
              <a:defRPr/>
            </a:pPr>
            <a:r>
              <a:rPr lang="en-GB"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For the first time</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postgraduate studies were created </a:t>
            </a:r>
            <a:r>
              <a:rPr lang="en-GB" sz="2000" b="1" dirty="0">
                <a:solidFill>
                  <a:srgbClr val="000090"/>
                </a:solidFill>
                <a:latin typeface="Helvetica"/>
                <a:ea typeface="ＭＳ Ｐゴシック" charset="0"/>
                <a:cs typeface="Helvetica"/>
              </a:rPr>
              <a:t>(courses, exams, qualifying exams, proposal, etc.) in Greece. Young graduates from other Greek Universities came to Crete for postgraduate </a:t>
            </a:r>
            <a:r>
              <a:rPr lang="en-GB" sz="2000" b="1" dirty="0" smtClean="0">
                <a:solidFill>
                  <a:srgbClr val="000090"/>
                </a:solidFill>
                <a:latin typeface="Helvetica"/>
                <a:ea typeface="ＭＳ Ｐゴシック" charset="0"/>
                <a:cs typeface="Helvetica"/>
              </a:rPr>
              <a:t>studies. </a:t>
            </a:r>
            <a:r>
              <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The “</a:t>
            </a:r>
            <a:r>
              <a:rPr lang="en-GB"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UoC</a:t>
            </a:r>
            <a:r>
              <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Model” </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served to establish a law for Postgraduate studies in Greece (1993)</a:t>
            </a:r>
            <a:r>
              <a:rPr lang="en-GB" sz="2000" b="1" dirty="0">
                <a:solidFill>
                  <a:srgbClr val="000090"/>
                </a:solidFill>
                <a:latin typeface="Helvetica"/>
                <a:ea typeface="ＭＳ Ｐゴシック" charset="0"/>
                <a:cs typeface="Helvetica"/>
              </a:rPr>
              <a:t>.</a:t>
            </a:r>
            <a:endParaRPr lang="en-US" sz="2000" dirty="0">
              <a:solidFill>
                <a:srgbClr val="000090"/>
              </a:solidFill>
              <a:latin typeface="Helvetica"/>
              <a:ea typeface="ＭＳ Ｐゴシック" charset="0"/>
              <a:cs typeface="Helvetica"/>
            </a:endParaRPr>
          </a:p>
          <a:p>
            <a:pPr marL="0" indent="0">
              <a:buFont typeface="Arial" charset="0"/>
              <a:buNone/>
              <a:defRPr/>
            </a:pP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 </a:t>
            </a:r>
            <a:r>
              <a:rPr lang="en-GB" sz="24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 new Model (for Greece) of Institutional Teaching/Research Relationships and Structures was followed</a:t>
            </a:r>
            <a:r>
              <a:rPr lang="en-GB" sz="2000" b="1" dirty="0">
                <a:solidFill>
                  <a:srgbClr val="000090"/>
                </a:solidFill>
                <a:latin typeface="Helvetica"/>
                <a:ea typeface="ＭＳ Ｐゴシック" charset="0"/>
                <a:cs typeface="Helvetica"/>
              </a:rPr>
              <a:t>:</a:t>
            </a:r>
            <a:endParaRPr lang="en-US" sz="2000" dirty="0">
              <a:solidFill>
                <a:srgbClr val="00009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325"/>
            <a:ext cx="8445500" cy="65373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buFont typeface="Arial" charset="0"/>
              <a:buNone/>
              <a:defRPr/>
            </a:pPr>
            <a:r>
              <a:rPr lang="en-GB" sz="2000" b="1" u="sng" dirty="0" smtClean="0">
                <a:solidFill>
                  <a:srgbClr val="000090"/>
                </a:solidFill>
                <a:latin typeface="Helvetica"/>
                <a:ea typeface="ＭＳ Ｐゴシック" charset="0"/>
                <a:cs typeface="Helvetica"/>
              </a:rPr>
              <a:t>Establishment of independent (from the University Administration) Research Centres</a:t>
            </a:r>
            <a:r>
              <a:rPr lang="en-GB" sz="2000" b="1" dirty="0" smtClean="0">
                <a:solidFill>
                  <a:srgbClr val="000090"/>
                </a:solidFill>
                <a:latin typeface="Helvetica"/>
                <a:ea typeface="ＭＳ Ｐゴシック" charset="0"/>
                <a:cs typeface="Helvetica"/>
              </a:rPr>
              <a:t>:</a:t>
            </a:r>
            <a:r>
              <a:rPr lang="en-GB" sz="2000" dirty="0" smtClean="0">
                <a:solidFill>
                  <a:srgbClr val="000090"/>
                </a:solidFill>
                <a:latin typeface="Helvetica"/>
                <a:ea typeface="ＭＳ Ｐゴシック" charset="0"/>
                <a:cs typeface="Helvetica"/>
              </a:rPr>
              <a:t> </a:t>
            </a:r>
          </a:p>
          <a:p>
            <a:pPr>
              <a:buFont typeface="Arial" charset="0"/>
              <a:buChar char="•"/>
              <a:defRPr/>
            </a:pPr>
            <a:r>
              <a:rPr lang="en-GB" sz="2000" b="1" dirty="0" smtClean="0">
                <a:solidFill>
                  <a:srgbClr val="0000FF"/>
                </a:solidFill>
                <a:latin typeface="Helvetica"/>
                <a:ea typeface="ＭＳ Ｐゴシック" charset="0"/>
                <a:cs typeface="Helvetica"/>
              </a:rPr>
              <a:t>The </a:t>
            </a:r>
            <a:r>
              <a:rPr lang="en-GB" sz="2000" b="1" i="1" dirty="0" smtClean="0">
                <a:solidFill>
                  <a:srgbClr val="0000FF"/>
                </a:solidFill>
                <a:latin typeface="Helvetica"/>
                <a:ea typeface="ＭＳ Ｐゴシック" charset="0"/>
                <a:cs typeface="Helvetica"/>
              </a:rPr>
              <a:t>Foundation for Research and Technology – Hellas</a:t>
            </a:r>
            <a:r>
              <a:rPr lang="en-GB" sz="2000" b="1" dirty="0" smtClean="0">
                <a:solidFill>
                  <a:srgbClr val="0000FF"/>
                </a:solidFill>
                <a:latin typeface="Helvetica"/>
                <a:ea typeface="ＭＳ Ｐゴシック" charset="0"/>
                <a:cs typeface="Helvetica"/>
              </a:rPr>
              <a:t>:     </a:t>
            </a:r>
          </a:p>
          <a:p>
            <a:pPr marL="0" indent="0">
              <a:buFont typeface="Arial" charset="0"/>
              <a:buNone/>
              <a:defRPr/>
            </a:pPr>
            <a:r>
              <a:rPr lang="en-GB" sz="2000" b="1" dirty="0" smtClean="0">
                <a:solidFill>
                  <a:srgbClr val="0000FF"/>
                </a:solidFill>
                <a:latin typeface="Helvetica"/>
                <a:ea typeface="ＭＳ Ｐゴシック" charset="0"/>
                <a:cs typeface="Helvetica"/>
              </a:rPr>
              <a:t>Institutes of Molecular Biology and Biotechnology, Electronic Structure and LASER, Computer Sciences, Applied Mathematics and Mediterranean Studies.</a:t>
            </a:r>
            <a:endParaRPr lang="en-GB" sz="2000" dirty="0" smtClean="0">
              <a:solidFill>
                <a:srgbClr val="0000FF"/>
              </a:solidFill>
              <a:latin typeface="Helvetica"/>
              <a:ea typeface="ＭＳ Ｐゴシック" charset="0"/>
              <a:cs typeface="Helvetica"/>
            </a:endParaRPr>
          </a:p>
          <a:p>
            <a:pPr>
              <a:buFont typeface="Arial" charset="0"/>
              <a:buChar char="•"/>
              <a:defRPr/>
            </a:pPr>
            <a:r>
              <a:rPr lang="en-GB" sz="2000" b="1" dirty="0" smtClean="0">
                <a:solidFill>
                  <a:srgbClr val="0000FF"/>
                </a:solidFill>
                <a:latin typeface="Helvetica"/>
                <a:ea typeface="ＭＳ Ｐゴシック" charset="0"/>
                <a:cs typeface="Helvetica"/>
              </a:rPr>
              <a:t>The </a:t>
            </a:r>
            <a:r>
              <a:rPr lang="en-GB" sz="2000" b="1" i="1" dirty="0" smtClean="0">
                <a:solidFill>
                  <a:srgbClr val="0000FF"/>
                </a:solidFill>
                <a:latin typeface="Helvetica"/>
                <a:ea typeface="ＭＳ Ｐゴシック" charset="0"/>
                <a:cs typeface="Helvetica"/>
              </a:rPr>
              <a:t>Institute of Marine Biology of Crete</a:t>
            </a:r>
            <a:r>
              <a:rPr lang="en-GB" sz="2000" b="1" dirty="0" smtClean="0">
                <a:solidFill>
                  <a:srgbClr val="0000FF"/>
                </a:solidFill>
                <a:latin typeface="Helvetica"/>
                <a:ea typeface="ＭＳ Ｐゴシック" charset="0"/>
                <a:cs typeface="Helvetica"/>
              </a:rPr>
              <a:t> </a:t>
            </a:r>
            <a:endParaRPr lang="en-GB" sz="2000" dirty="0" smtClean="0">
              <a:solidFill>
                <a:srgbClr val="0000FF"/>
              </a:solidFill>
              <a:latin typeface="Helvetica"/>
              <a:ea typeface="ＭＳ Ｐゴシック" charset="0"/>
              <a:cs typeface="Helvetica"/>
            </a:endParaRPr>
          </a:p>
          <a:p>
            <a:pPr marL="0" indent="0">
              <a:buFont typeface="Arial" charset="0"/>
              <a:buNone/>
              <a:defRPr/>
            </a:pPr>
            <a:r>
              <a:rPr lang="en-GB" sz="2000" b="1" dirty="0" smtClean="0">
                <a:solidFill>
                  <a:srgbClr val="000090"/>
                </a:solidFill>
                <a:latin typeface="Helvetica"/>
                <a:ea typeface="ＭＳ Ｐゴシック" charset="0"/>
                <a:cs typeface="Helvetica"/>
              </a:rPr>
              <a:t>The Institutes were funded (e.g. equipment, travel grants and consumables) for research from the Ministry of Development (starting money for young researchers)</a:t>
            </a:r>
            <a:endParaRPr lang="en-GB" sz="2000" dirty="0" smtClean="0">
              <a:solidFill>
                <a:srgbClr val="000090"/>
              </a:solidFill>
              <a:latin typeface="Helvetica"/>
              <a:ea typeface="ＭＳ Ｐゴシック" charset="0"/>
              <a:cs typeface="Helvetica"/>
            </a:endParaRPr>
          </a:p>
          <a:p>
            <a:pPr marL="0" indent="0">
              <a:buFont typeface="Arial" charset="0"/>
              <a:buNone/>
              <a:defRPr/>
            </a:pPr>
            <a:endParaRPr lang="en-GB" sz="2000" b="1" u="words" dirty="0" smtClean="0">
              <a:solidFill>
                <a:srgbClr val="000090"/>
              </a:solidFill>
              <a:latin typeface="Helvetica"/>
              <a:ea typeface="ＭＳ Ｐゴシック" charset="0"/>
              <a:cs typeface="Helvetica"/>
            </a:endParaRPr>
          </a:p>
          <a:p>
            <a:pPr marL="0" indent="0" algn="ctr">
              <a:buFont typeface="Arial" charset="0"/>
              <a:buNone/>
              <a:defRPr/>
            </a:pPr>
            <a:r>
              <a:rPr lang="en-GB" sz="2000" b="1" u="words" dirty="0" smtClean="0">
                <a:solidFill>
                  <a:srgbClr val="000090"/>
                </a:solidFill>
                <a:latin typeface="Helvetica"/>
                <a:ea typeface="ＭＳ Ｐゴシック" charset="0"/>
                <a:cs typeface="Helvetica"/>
              </a:rPr>
              <a:t>ADVANTAGES CREATED</a:t>
            </a:r>
            <a:r>
              <a:rPr lang="en-GB" sz="2000" b="1" dirty="0" smtClean="0">
                <a:solidFill>
                  <a:srgbClr val="000090"/>
                </a:solidFill>
                <a:latin typeface="Helvetica"/>
                <a:ea typeface="ＭＳ Ｐゴシック" charset="0"/>
                <a:cs typeface="Helvetica"/>
              </a:rPr>
              <a:t>:</a:t>
            </a:r>
            <a:endParaRPr lang="en-GB" sz="2000" dirty="0" smtClean="0">
              <a:solidFill>
                <a:srgbClr val="000090"/>
              </a:solidFill>
              <a:latin typeface="Helvetica"/>
              <a:ea typeface="ＭＳ Ｐゴシック" charset="0"/>
              <a:cs typeface="Helvetica"/>
            </a:endParaRPr>
          </a:p>
          <a:p>
            <a:pPr marL="0" indent="0">
              <a:buFont typeface="Arial" charset="0"/>
              <a:buNone/>
              <a:defRPr/>
            </a:pPr>
            <a:r>
              <a:rPr lang="en-GB" sz="2000" b="1" dirty="0" smtClean="0">
                <a:solidFill>
                  <a:srgbClr val="000090"/>
                </a:solidFill>
                <a:latin typeface="Helvetica"/>
                <a:ea typeface="ＭＳ Ｐゴシック" charset="0"/>
                <a:cs typeface="Helvetica"/>
              </a:rPr>
              <a:t>Despite the distance from decisions </a:t>
            </a:r>
            <a:r>
              <a:rPr lang="en-GB" sz="2000" b="1" dirty="0" err="1" smtClean="0">
                <a:solidFill>
                  <a:srgbClr val="000090"/>
                </a:solidFill>
                <a:latin typeface="Helvetica"/>
                <a:ea typeface="ＭＳ Ｐゴシック" charset="0"/>
                <a:cs typeface="Helvetica"/>
              </a:rPr>
              <a:t>centers</a:t>
            </a:r>
            <a:r>
              <a:rPr lang="en-GB" sz="2000" b="1" dirty="0" smtClean="0">
                <a:solidFill>
                  <a:srgbClr val="000090"/>
                </a:solidFill>
                <a:latin typeface="Helvetica"/>
                <a:ea typeface="ＭＳ Ｐゴシック" charset="0"/>
                <a:cs typeface="Helvetica"/>
              </a:rPr>
              <a:t> (Athens), teaching at the University and working as Researchers in the Institutes implied: </a:t>
            </a:r>
            <a:endParaRPr lang="en-GB" sz="2000" dirty="0" smtClean="0">
              <a:solidFill>
                <a:srgbClr val="000090"/>
              </a:solidFill>
              <a:latin typeface="Helvetica"/>
              <a:ea typeface="ＭＳ Ｐゴシック" charset="0"/>
              <a:cs typeface="Helvetica"/>
            </a:endParaRPr>
          </a:p>
          <a:p>
            <a:pPr marL="914400" lvl="2" indent="0">
              <a:buFont typeface="Arial" charset="0"/>
              <a:buNone/>
              <a:defRPr/>
            </a:pPr>
            <a:r>
              <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No need to start from zero (equipment to help grant hunting), good research infrastructure and environment, salary increase.</a:t>
            </a:r>
            <a:endPar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692"/>
            <a:ext cx="8446168" cy="653662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US" sz="4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OUTCOME</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a:t>
            </a:r>
          </a:p>
          <a:p>
            <a:pPr marL="0" indent="0" algn="just">
              <a:buFont typeface="Arial" charset="0"/>
              <a:buNone/>
              <a:defRPr/>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The University of Crete earned the reputation (very soon) of the HEI in Greece “</a:t>
            </a:r>
            <a:r>
              <a:rPr lang="en-US" sz="4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where research is possible</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  The University of Crete </a:t>
            </a: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offered </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a challenge to young Greeks serving other Institutions abroad, with impressive records of research publications, to continue their scientific career in Greece.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1"/>
          <p:cNvSpPr>
            <a:spLocks noGrp="1"/>
          </p:cNvSpPr>
          <p:nvPr>
            <p:ph/>
          </p:nvPr>
        </p:nvSpPr>
        <p:spPr>
          <a:xfrm>
            <a:off x="374316" y="914819"/>
            <a:ext cx="8477819" cy="549902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1977</a:t>
            </a:r>
          </a:p>
          <a:p>
            <a:pPr marL="0" indent="0" algn="ctr">
              <a:buFont typeface="Arial" charset="0"/>
              <a:buNone/>
              <a:defRPr/>
            </a:pP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Administration </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by a 5-member Appointed COMMITTEE</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Two Departments </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(Mathematics &amp; </a:t>
            </a: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Philology</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Ca</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10 faculty members</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Hosted </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in secondary school buildings – lack of its own PREMISES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5"/>
          <p:cNvSpPr>
            <a:spLocks noGrp="1" noChangeArrowheads="1"/>
          </p:cNvSpPr>
          <p:nvPr>
            <p:ph type="body" idx="1"/>
          </p:nvPr>
        </p:nvSpPr>
        <p:spPr>
          <a:xfrm>
            <a:off x="134938" y="1420813"/>
            <a:ext cx="4724400" cy="2416175"/>
          </a:xfrm>
        </p:spPr>
        <p:txBody>
          <a:bodyPr/>
          <a:lstStyle/>
          <a:p>
            <a:pPr algn="ctr" eaLnBrk="1" hangingPunct="1">
              <a:buFontTx/>
              <a:buNone/>
              <a:defRPr/>
            </a:pPr>
            <a:r>
              <a:rPr lang="en-US" sz="2400" b="1" i="1" u="sng" dirty="0" err="1" smtClean="0">
                <a:solidFill>
                  <a:srgbClr val="800000"/>
                </a:solidFill>
                <a:latin typeface="Helvetica" charset="0"/>
                <a:ea typeface="ＭＳ Ｐゴシック" charset="0"/>
                <a:cs typeface="Helvetica" charset="0"/>
              </a:rPr>
              <a:t>Rethymnon</a:t>
            </a:r>
            <a:endParaRPr lang="el-GR" sz="2400" b="1" i="1" u="sng" dirty="0">
              <a:solidFill>
                <a:srgbClr val="800000"/>
              </a:solidFill>
              <a:latin typeface="Helvetica" charset="0"/>
              <a:ea typeface="ＭＳ Ｐゴシック" charset="0"/>
              <a:cs typeface="Helvetica" charset="0"/>
            </a:endParaRPr>
          </a:p>
          <a:p>
            <a:pPr marL="0" indent="0" eaLnBrk="1" hangingPunct="1">
              <a:buFont typeface="Arial" charset="0"/>
              <a:buNone/>
              <a:defRPr/>
            </a:pPr>
            <a:r>
              <a:rPr lang="el-GR" sz="2000" b="1" i="1" dirty="0" smtClean="0">
                <a:solidFill>
                  <a:srgbClr val="800000"/>
                </a:solidFill>
                <a:latin typeface="Helvetica" charset="0"/>
                <a:ea typeface="ＭＳ Ｐゴシック" charset="0"/>
                <a:cs typeface="Helvetica" charset="0"/>
              </a:rPr>
              <a:t>        </a:t>
            </a:r>
            <a:r>
              <a:rPr lang="en-US" sz="2000" b="1" i="1" u="sng" dirty="0" smtClean="0">
                <a:solidFill>
                  <a:srgbClr val="800000"/>
                </a:solidFill>
                <a:latin typeface="Helvetica" charset="0"/>
                <a:ea typeface="ＭＳ Ｐゴシック" charset="0"/>
                <a:cs typeface="Helvetica" charset="0"/>
              </a:rPr>
              <a:t>Administrative Headquarters</a:t>
            </a:r>
            <a:endParaRPr lang="el-GR" sz="2000" b="1" i="1" u="sng" dirty="0">
              <a:solidFill>
                <a:srgbClr val="800000"/>
              </a:solidFill>
              <a:latin typeface="Helvetica" charset="0"/>
              <a:ea typeface="ＭＳ Ｐゴシック" charset="0"/>
              <a:cs typeface="Helvetica" charset="0"/>
            </a:endParaRPr>
          </a:p>
          <a:p>
            <a:pPr eaLnBrk="1" hangingPunct="1">
              <a:buFont typeface="Vivaldi" charset="0"/>
              <a:buChar char="*"/>
              <a:defRPr/>
            </a:pPr>
            <a:r>
              <a:rPr lang="en-US" sz="2000" b="1" i="1" dirty="0" smtClean="0">
                <a:solidFill>
                  <a:srgbClr val="800000"/>
                </a:solidFill>
                <a:latin typeface="Helvetica" charset="0"/>
                <a:ea typeface="ＭＳ Ｐゴシック" charset="0"/>
                <a:cs typeface="Helvetica" charset="0"/>
              </a:rPr>
              <a:t>Faculty of Philosophy (3 Depts.)</a:t>
            </a:r>
            <a:endParaRPr lang="el-GR" sz="2000" b="1" i="1" dirty="0">
              <a:solidFill>
                <a:srgbClr val="800000"/>
              </a:solidFill>
              <a:latin typeface="Helvetica" charset="0"/>
              <a:ea typeface="ＭＳ Ｐゴシック" charset="0"/>
              <a:cs typeface="Helvetica" charset="0"/>
            </a:endParaRPr>
          </a:p>
          <a:p>
            <a:pPr eaLnBrk="1" hangingPunct="1">
              <a:buFont typeface="Vivaldi" charset="0"/>
              <a:buChar char="*"/>
              <a:defRPr/>
            </a:pPr>
            <a:r>
              <a:rPr lang="en-US" sz="2000" b="1" i="1" dirty="0" smtClean="0">
                <a:solidFill>
                  <a:srgbClr val="800000"/>
                </a:solidFill>
                <a:latin typeface="Helvetica" charset="0"/>
                <a:ea typeface="ＭＳ Ｐゴシック" charset="0"/>
                <a:cs typeface="Helvetica" charset="0"/>
              </a:rPr>
              <a:t>Faculty of Social Sciences (4 Depts.)</a:t>
            </a:r>
            <a:endParaRPr lang="en-US" sz="2000" b="1" i="1" dirty="0">
              <a:solidFill>
                <a:srgbClr val="800000"/>
              </a:solidFill>
              <a:latin typeface="Helvetica" charset="0"/>
              <a:ea typeface="ＭＳ Ｐゴシック" charset="0"/>
              <a:cs typeface="Helvetica" charset="0"/>
            </a:endParaRPr>
          </a:p>
          <a:p>
            <a:pPr eaLnBrk="1" hangingPunct="1">
              <a:buFont typeface="Vivaldi" charset="0"/>
              <a:buChar char="*"/>
              <a:defRPr/>
            </a:pPr>
            <a:r>
              <a:rPr lang="en-US" sz="2000" b="1" i="1" dirty="0">
                <a:solidFill>
                  <a:srgbClr val="800000"/>
                </a:solidFill>
                <a:latin typeface="Helvetica" charset="0"/>
                <a:ea typeface="ＭＳ Ｐゴシック" charset="0"/>
                <a:cs typeface="Helvetica" charset="0"/>
              </a:rPr>
              <a:t>Faculty of </a:t>
            </a:r>
            <a:r>
              <a:rPr lang="en-US" sz="2000" b="1" i="1" dirty="0" smtClean="0">
                <a:solidFill>
                  <a:srgbClr val="800000"/>
                </a:solidFill>
                <a:latin typeface="Helvetica" charset="0"/>
                <a:ea typeface="ＭＳ Ｐゴシック" charset="0"/>
                <a:cs typeface="Helvetica" charset="0"/>
              </a:rPr>
              <a:t>Education (2 Depts.)</a:t>
            </a:r>
            <a:endParaRPr lang="el-GR" sz="2000" b="1" i="1" dirty="0">
              <a:solidFill>
                <a:srgbClr val="800000"/>
              </a:solidFill>
              <a:latin typeface="Helvetica" charset="0"/>
              <a:ea typeface="ＭＳ Ｐゴシック" charset="0"/>
              <a:cs typeface="Helvetica" charset="0"/>
            </a:endParaRPr>
          </a:p>
        </p:txBody>
      </p:sp>
      <p:pic>
        <p:nvPicPr>
          <p:cNvPr id="24578" name="Picture 6"/>
          <p:cNvPicPr>
            <a:picLocks noChangeAspect="1" noChangeArrowheads="1"/>
          </p:cNvPicPr>
          <p:nvPr/>
        </p:nvPicPr>
        <p:blipFill>
          <a:blip r:embed="rId2"/>
          <a:srcRect/>
          <a:stretch>
            <a:fillRect/>
          </a:stretch>
        </p:blipFill>
        <p:spPr bwMode="auto">
          <a:xfrm>
            <a:off x="1547813" y="3933825"/>
            <a:ext cx="6288087" cy="2533650"/>
          </a:xfrm>
          <a:prstGeom prst="rect">
            <a:avLst/>
          </a:prstGeom>
          <a:noFill/>
          <a:ln w="9525">
            <a:noFill/>
            <a:miter lim="800000"/>
            <a:headEnd/>
            <a:tailEnd/>
          </a:ln>
        </p:spPr>
      </p:pic>
      <p:sp>
        <p:nvSpPr>
          <p:cNvPr id="11271" name="Rectangle 7"/>
          <p:cNvSpPr>
            <a:spLocks noChangeArrowheads="1"/>
          </p:cNvSpPr>
          <p:nvPr/>
        </p:nvSpPr>
        <p:spPr bwMode="auto">
          <a:xfrm>
            <a:off x="3348038" y="5013325"/>
            <a:ext cx="474662"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l-GR" sz="3000">
                <a:solidFill>
                  <a:srgbClr val="800000"/>
                </a:solidFill>
                <a:latin typeface="Helvetica" pitchFamily="-84" charset="0"/>
              </a:rPr>
              <a:t>•</a:t>
            </a:r>
            <a:endParaRPr lang="el-GR" b="1" i="1">
              <a:solidFill>
                <a:srgbClr val="800000"/>
              </a:solidFill>
              <a:latin typeface="Helvetica" pitchFamily="-84" charset="0"/>
            </a:endParaRPr>
          </a:p>
        </p:txBody>
      </p:sp>
      <p:sp>
        <p:nvSpPr>
          <p:cNvPr id="11272" name="Rectangle 8"/>
          <p:cNvSpPr>
            <a:spLocks noChangeArrowheads="1"/>
          </p:cNvSpPr>
          <p:nvPr/>
        </p:nvSpPr>
        <p:spPr bwMode="auto">
          <a:xfrm>
            <a:off x="5003800" y="5035550"/>
            <a:ext cx="319088" cy="55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l-GR" sz="3000">
                <a:solidFill>
                  <a:srgbClr val="000090"/>
                </a:solidFill>
                <a:latin typeface="Helvetica" pitchFamily="-84" charset="0"/>
              </a:rPr>
              <a:t>• </a:t>
            </a:r>
            <a:endParaRPr lang="el-GR" b="1" i="1">
              <a:solidFill>
                <a:srgbClr val="000090"/>
              </a:solidFill>
              <a:latin typeface="Helvetica" pitchFamily="-84" charset="0"/>
            </a:endParaRPr>
          </a:p>
        </p:txBody>
      </p:sp>
      <p:sp>
        <p:nvSpPr>
          <p:cNvPr id="11289" name="Rectangle 25"/>
          <p:cNvSpPr>
            <a:spLocks noChangeArrowheads="1"/>
          </p:cNvSpPr>
          <p:nvPr/>
        </p:nvSpPr>
        <p:spPr bwMode="auto">
          <a:xfrm>
            <a:off x="4859338" y="5229225"/>
            <a:ext cx="37941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l-GR" sz="1200">
                <a:sym typeface="Wingdings" pitchFamily="2" charset="2"/>
              </a:rPr>
              <a:t></a:t>
            </a:r>
          </a:p>
        </p:txBody>
      </p:sp>
      <p:sp>
        <p:nvSpPr>
          <p:cNvPr id="11291" name="Rectangle 27"/>
          <p:cNvSpPr>
            <a:spLocks noChangeArrowheads="1"/>
          </p:cNvSpPr>
          <p:nvPr/>
        </p:nvSpPr>
        <p:spPr bwMode="auto">
          <a:xfrm>
            <a:off x="3203575" y="5229225"/>
            <a:ext cx="320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l-GR" sz="1200">
                <a:sym typeface="Wingdings" pitchFamily="2" charset="2"/>
              </a:rPr>
              <a:t></a:t>
            </a:r>
          </a:p>
        </p:txBody>
      </p:sp>
      <p:pic>
        <p:nvPicPr>
          <p:cNvPr id="24583" name="Picture 28"/>
          <p:cNvPicPr>
            <a:picLocks noChangeAspect="1" noChangeArrowheads="1"/>
          </p:cNvPicPr>
          <p:nvPr/>
        </p:nvPicPr>
        <p:blipFill>
          <a:blip r:embed="rId3"/>
          <a:srcRect/>
          <a:stretch>
            <a:fillRect/>
          </a:stretch>
        </p:blipFill>
        <p:spPr bwMode="auto">
          <a:xfrm>
            <a:off x="6588125" y="5300663"/>
            <a:ext cx="114300" cy="304800"/>
          </a:xfrm>
          <a:prstGeom prst="rect">
            <a:avLst/>
          </a:prstGeom>
          <a:noFill/>
          <a:ln w="9525">
            <a:noFill/>
            <a:miter lim="800000"/>
            <a:headEnd/>
            <a:tailEnd/>
          </a:ln>
        </p:spPr>
      </p:pic>
      <p:pic>
        <p:nvPicPr>
          <p:cNvPr id="24584" name="Picture 29"/>
          <p:cNvPicPr>
            <a:picLocks noChangeAspect="1" noChangeArrowheads="1"/>
          </p:cNvPicPr>
          <p:nvPr/>
        </p:nvPicPr>
        <p:blipFill>
          <a:blip r:embed="rId4"/>
          <a:srcRect/>
          <a:stretch>
            <a:fillRect/>
          </a:stretch>
        </p:blipFill>
        <p:spPr bwMode="auto">
          <a:xfrm>
            <a:off x="7667625" y="5300663"/>
            <a:ext cx="95250" cy="114300"/>
          </a:xfrm>
          <a:prstGeom prst="rect">
            <a:avLst/>
          </a:prstGeom>
          <a:noFill/>
          <a:ln w="9525">
            <a:noFill/>
            <a:miter lim="800000"/>
            <a:headEnd/>
            <a:tailEnd/>
          </a:ln>
        </p:spPr>
      </p:pic>
      <p:sp>
        <p:nvSpPr>
          <p:cNvPr id="11295" name="Rectangle 31"/>
          <p:cNvSpPr>
            <a:spLocks noChangeArrowheads="1"/>
          </p:cNvSpPr>
          <p:nvPr/>
        </p:nvSpPr>
        <p:spPr bwMode="auto">
          <a:xfrm>
            <a:off x="4410075" y="5495925"/>
            <a:ext cx="89852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i="1" dirty="0" err="1">
                <a:solidFill>
                  <a:srgbClr val="0000FF"/>
                </a:solidFill>
                <a:latin typeface="Helvetica"/>
                <a:ea typeface="ＭＳ Ｐゴシック" charset="0"/>
                <a:cs typeface="Helvetica"/>
              </a:rPr>
              <a:t>Voutes</a:t>
            </a:r>
            <a:endParaRPr lang="en-US" sz="1600" b="1" i="1" dirty="0">
              <a:solidFill>
                <a:srgbClr val="0000FF"/>
              </a:solidFill>
              <a:latin typeface="Helvetica"/>
              <a:ea typeface="ＭＳ Ｐゴシック" charset="0"/>
              <a:cs typeface="Helvetica"/>
            </a:endParaRPr>
          </a:p>
        </p:txBody>
      </p:sp>
      <p:sp>
        <p:nvSpPr>
          <p:cNvPr id="11297" name="Rectangle 33"/>
          <p:cNvSpPr>
            <a:spLocks noChangeArrowheads="1"/>
          </p:cNvSpPr>
          <p:nvPr/>
        </p:nvSpPr>
        <p:spPr bwMode="auto">
          <a:xfrm>
            <a:off x="2746795" y="247149"/>
            <a:ext cx="403680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charset="0"/>
                <a:ea typeface="ＭＳ Ｐゴシック" charset="0"/>
                <a:cs typeface="ＭＳ Ｐゴシック" charset="0"/>
              </a:rPr>
              <a:t> TODAY (35 YEARS AFTER)</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charset="0"/>
              <a:ea typeface="ＭＳ Ｐゴシック" charset="0"/>
              <a:cs typeface="ＭＳ Ｐゴシック" charset="0"/>
            </a:endParaRPr>
          </a:p>
        </p:txBody>
      </p:sp>
      <p:sp>
        <p:nvSpPr>
          <p:cNvPr id="11298" name="Rectangle 34"/>
          <p:cNvSpPr>
            <a:spLocks noChangeArrowheads="1"/>
          </p:cNvSpPr>
          <p:nvPr/>
        </p:nvSpPr>
        <p:spPr bwMode="auto">
          <a:xfrm>
            <a:off x="5238750" y="1631950"/>
            <a:ext cx="3527425"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i="1" u="sng" dirty="0" err="1">
                <a:solidFill>
                  <a:srgbClr val="0000FF"/>
                </a:solidFill>
                <a:latin typeface="Helvetica"/>
                <a:ea typeface="ＭＳ Ｐゴシック" charset="0"/>
                <a:cs typeface="Helvetica"/>
              </a:rPr>
              <a:t>Heraklion</a:t>
            </a:r>
            <a:endParaRPr lang="el-GR" sz="2000" b="1" i="1" dirty="0">
              <a:solidFill>
                <a:srgbClr val="0000FF"/>
              </a:solidFill>
              <a:latin typeface="Helvetica"/>
              <a:ea typeface="ＭＳ Ｐゴシック" charset="0"/>
              <a:cs typeface="Helvetica"/>
            </a:endParaRPr>
          </a:p>
          <a:p>
            <a:pPr>
              <a:buFont typeface="Vivaldi" charset="0"/>
              <a:buChar char="*"/>
              <a:defRPr/>
            </a:pPr>
            <a:r>
              <a:rPr lang="en-US" sz="2000" b="1" i="1" dirty="0">
                <a:solidFill>
                  <a:srgbClr val="0000FF"/>
                </a:solidFill>
                <a:latin typeface="Helvetica"/>
                <a:ea typeface="ＭＳ Ｐゴシック" charset="0"/>
                <a:cs typeface="Helvetica"/>
              </a:rPr>
              <a:t>Faculty of Sciences and Engineering (7 Depts.)</a:t>
            </a:r>
            <a:endParaRPr lang="el-GR" sz="2000" b="1" i="1" dirty="0">
              <a:solidFill>
                <a:srgbClr val="0000FF"/>
              </a:solidFill>
              <a:latin typeface="Helvetica"/>
              <a:ea typeface="ＭＳ Ｐゴシック" charset="0"/>
              <a:cs typeface="Helvetica"/>
            </a:endParaRPr>
          </a:p>
          <a:p>
            <a:pPr>
              <a:buFont typeface="Vivaldi" charset="0"/>
              <a:buChar char="*"/>
              <a:defRPr/>
            </a:pPr>
            <a:r>
              <a:rPr lang="en-US" sz="2000" b="1" i="1" dirty="0">
                <a:solidFill>
                  <a:srgbClr val="0000FF"/>
                </a:solidFill>
                <a:latin typeface="Helvetica"/>
                <a:ea typeface="ＭＳ Ｐゴシック" charset="0"/>
                <a:cs typeface="Helvetica"/>
              </a:rPr>
              <a:t>Faculty of Health Sciences</a:t>
            </a:r>
            <a:endParaRPr lang="el-GR" sz="2000" b="1" i="1" dirty="0">
              <a:solidFill>
                <a:srgbClr val="0000FF"/>
              </a:solidFill>
              <a:latin typeface="Helvetica"/>
              <a:ea typeface="ＭＳ Ｐゴシック" charset="0"/>
              <a:cs typeface="Helvetica"/>
            </a:endParaRPr>
          </a:p>
        </p:txBody>
      </p:sp>
      <p:cxnSp>
        <p:nvCxnSpPr>
          <p:cNvPr id="4" name="Straight Arrow Connector 3"/>
          <p:cNvCxnSpPr>
            <a:cxnSpLocks noChangeShapeType="1"/>
            <a:stCxn id="11298" idx="2"/>
          </p:cNvCxnSpPr>
          <p:nvPr/>
        </p:nvCxnSpPr>
        <p:spPr bwMode="auto">
          <a:xfrm flipH="1">
            <a:off x="5003800" y="3016250"/>
            <a:ext cx="1998663" cy="2357438"/>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p:spPr>
      </p:cxnSp>
      <p:cxnSp>
        <p:nvCxnSpPr>
          <p:cNvPr id="6" name="Straight Arrow Connector 5"/>
          <p:cNvCxnSpPr>
            <a:cxnSpLocks noChangeShapeType="1"/>
          </p:cNvCxnSpPr>
          <p:nvPr/>
        </p:nvCxnSpPr>
        <p:spPr bwMode="auto">
          <a:xfrm>
            <a:off x="2368550" y="3933825"/>
            <a:ext cx="979488" cy="1439863"/>
          </a:xfrm>
          <a:prstGeom prst="straightConnector1">
            <a:avLst/>
          </a:prstGeom>
          <a:noFill/>
          <a:ln w="25400">
            <a:solidFill>
              <a:srgbClr val="800000"/>
            </a:solidFill>
            <a:round/>
            <a:headEnd/>
            <a:tailEnd type="arrow" w="med" len="med"/>
          </a:ln>
          <a:effectLst>
            <a:outerShdw dist="20000" dir="5400000" rotWithShape="0">
              <a:srgbClr val="808080">
                <a:alpha val="37999"/>
              </a:srgbClr>
            </a:outerShdw>
          </a:effectLst>
        </p:spPr>
      </p:cxnSp>
      <p:sp>
        <p:nvSpPr>
          <p:cNvPr id="19" name="Rectangle 31"/>
          <p:cNvSpPr>
            <a:spLocks noChangeArrowheads="1"/>
          </p:cNvSpPr>
          <p:nvPr/>
        </p:nvSpPr>
        <p:spPr bwMode="auto">
          <a:xfrm>
            <a:off x="2403475" y="5192713"/>
            <a:ext cx="855663"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i="1" dirty="0" err="1">
                <a:solidFill>
                  <a:srgbClr val="800000"/>
                </a:solidFill>
                <a:latin typeface="Helvetica"/>
                <a:ea typeface="ＭＳ Ｐゴシック" charset="0"/>
                <a:cs typeface="Helvetica"/>
              </a:rPr>
              <a:t>Gallos</a:t>
            </a:r>
            <a:endParaRPr lang="en-US" sz="1600" b="1" i="1" dirty="0">
              <a:solidFill>
                <a:srgbClr val="80000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1820</TotalTime>
  <Words>873</Words>
  <Application>Microsoft Office PowerPoint</Application>
  <PresentationFormat>Экран (4:3)</PresentationFormat>
  <Paragraphs>253</Paragraphs>
  <Slides>33</Slides>
  <Notes>3</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2</vt:i4>
      </vt:variant>
      <vt:variant>
        <vt:lpstr>Заголовки слайдов</vt:lpstr>
      </vt:variant>
      <vt:variant>
        <vt:i4>33</vt:i4>
      </vt:variant>
    </vt:vector>
  </HeadingPairs>
  <TitlesOfParts>
    <vt:vector size="47" baseType="lpstr">
      <vt:lpstr>Calibri</vt:lpstr>
      <vt:lpstr>MS PGothic</vt:lpstr>
      <vt:lpstr>Arial</vt:lpstr>
      <vt:lpstr>Helvetica Neue</vt:lpstr>
      <vt:lpstr>Helvetica</vt:lpstr>
      <vt:lpstr>Vivaldi</vt:lpstr>
      <vt:lpstr>Wingdings</vt:lpstr>
      <vt:lpstr>Times New Roman</vt:lpstr>
      <vt:lpstr>Times</vt:lpstr>
      <vt:lpstr>Verdana</vt:lpstr>
      <vt:lpstr>Garamond</vt:lpstr>
      <vt:lpstr>Office Theme</vt:lpstr>
      <vt:lpstr>Microsoft Word Document</vt:lpstr>
      <vt:lpstr>Excel.Chart.8</vt:lpstr>
      <vt:lpstr>Слайд 1</vt:lpstr>
      <vt:lpstr>Слайд 2</vt:lpstr>
      <vt:lpstr>Слайд 3</vt:lpstr>
      <vt:lpstr>Слайд 4</vt:lpstr>
      <vt:lpstr>Слайд 5</vt:lpstr>
      <vt:lpstr>Слайд 6</vt:lpstr>
      <vt:lpstr>Слайд 7</vt:lpstr>
      <vt:lpstr>Слайд 8</vt:lpstr>
      <vt:lpstr>Слайд 9</vt:lpstr>
      <vt:lpstr>Human Resources (2010-2011)</vt:lpstr>
      <vt:lpstr>Gender Situation</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vector>
  </TitlesOfParts>
  <Company>ECPL Dept of Chemistry University of Crete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Euripides Stephanou</dc:creator>
  <cp:lastModifiedBy>User</cp:lastModifiedBy>
  <cp:revision>91</cp:revision>
  <dcterms:created xsi:type="dcterms:W3CDTF">2011-08-08T09:10:53Z</dcterms:created>
  <dcterms:modified xsi:type="dcterms:W3CDTF">2012-11-07T06:42:19Z</dcterms:modified>
</cp:coreProperties>
</file>