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0" r:id="rId4"/>
    <p:sldId id="265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24703-690E-435F-9F79-B80E369EB137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D3455-DC1C-46D9-85E8-07D9C4ACB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852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AB9F4-295F-4077-BE3C-BC56089D00AF}" type="datetimeFigureOut">
              <a:rPr lang="en-GB" smtClean="0"/>
              <a:pPr/>
              <a:t>01/11/2012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9081A-DBAA-4ABF-BF86-8802B03B3DE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786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>
                <a:solidFill>
                  <a:srgbClr val="000000"/>
                </a:solidFill>
              </a:rPr>
              <a:t>©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106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46E9F-A70E-4EE5-A19E-640CA3E6857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294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927BC-3166-4999-8063-04C12AB2DB9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3993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E7E65-D609-4CE5-A906-26C5DD8143E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0089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39853-9A59-44ED-8B21-3CD73D9F941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04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811D6-F343-4A00-A8EE-7856F5B8A67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214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4AF54-D8D3-41DA-BA1B-E68A1BA6988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02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C5D49-97C4-4420-8B11-344A1581F1F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173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0C479-8A23-4A19-BE62-86A64301BDD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04234-C2AC-47B0-B765-62950A70653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25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A7C5B-A2EF-4B32-9060-6B588FAD896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682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BBE35-09E9-494D-94C1-91BDA2D4E84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249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064F6-B929-4AB3-9A4B-916308FB1EE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428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5AF0E0-3A59-4212-AEF6-D3278ED29AC4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033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9366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366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366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366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366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366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366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366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366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366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24B27A789CDC0580103872DF7FB3C60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1700" y="30480"/>
            <a:ext cx="31623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8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88"/>
            <a:ext cx="5770563" cy="4521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b="1" dirty="0" smtClean="0"/>
          </a:p>
          <a:p>
            <a:pPr eaLnBrk="1" hangingPunct="1">
              <a:buFontTx/>
              <a:buNone/>
            </a:pPr>
            <a:endParaRPr lang="en-GB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Professor </a:t>
            </a:r>
            <a:r>
              <a:rPr lang="en-GB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Nigel Thrift</a:t>
            </a:r>
          </a:p>
          <a:p>
            <a:pPr eaLnBrk="1" hangingPunct="1">
              <a:buFontTx/>
              <a:buNone/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Vice-Chancellor</a:t>
            </a:r>
          </a:p>
          <a:p>
            <a:pPr eaLnBrk="1" hangingPunct="1">
              <a:buFontTx/>
              <a:buNone/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University of Warwick</a:t>
            </a:r>
          </a:p>
          <a:p>
            <a:pPr eaLnBrk="1" hangingPunct="1">
              <a:buFontTx/>
              <a:buNone/>
            </a:pPr>
            <a:endParaRPr lang="en-GB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Friday 19</a:t>
            </a:r>
            <a:r>
              <a:rPr lang="en-GB" sz="2000" baseline="30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October 2012</a:t>
            </a:r>
          </a:p>
          <a:p>
            <a:pPr eaLnBrk="1" hangingPunct="1">
              <a:buFontTx/>
              <a:buNone/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Moscow, Russia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sz="2400" b="1" dirty="0" smtClean="0">
              <a:latin typeface="Myriad Pro"/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468312" y="549275"/>
            <a:ext cx="583187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Research Universities across the World: Paths to Academic Excellence</a:t>
            </a:r>
          </a:p>
        </p:txBody>
      </p:sp>
    </p:spTree>
    <p:extLst>
      <p:ext uri="{BB962C8B-B14F-4D97-AF65-F5344CB8AC3E}">
        <p14:creationId xmlns:p14="http://schemas.microsoft.com/office/powerpoint/2010/main" xmlns="" val="1508695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1143000"/>
          </a:xfrm>
        </p:spPr>
        <p:txBody>
          <a:bodyPr/>
          <a:lstStyle/>
          <a:p>
            <a:r>
              <a:rPr lang="en-US" sz="2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What is a modern </a:t>
            </a:r>
            <a:r>
              <a:rPr lang="en-US" sz="28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esearch University?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1" name="Text Box 8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147248" cy="4421188"/>
          </a:xfrm>
        </p:spPr>
        <p:txBody>
          <a:bodyPr/>
          <a:lstStyle/>
          <a:p>
            <a:pPr eaLnBrk="1" hangingPunct="1"/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Five key characteristics</a:t>
            </a:r>
          </a:p>
          <a:p>
            <a:pPr marL="0" indent="0" eaLnBrk="1" hangingPunct="1">
              <a:buNone/>
            </a:pPr>
            <a:endParaRPr lang="en-GB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00050" lvl="1" indent="0" eaLnBrk="1" hangingPunct="1">
              <a:buNone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  Staff research time &amp; productivity</a:t>
            </a:r>
          </a:p>
          <a:p>
            <a:pPr marL="400050" lvl="1" indent="0" eaLnBrk="1" hangingPunct="1">
              <a:buNone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  Close alignment of teaching &amp; research</a:t>
            </a:r>
          </a:p>
          <a:p>
            <a:pPr marL="400050" lvl="1" indent="0" eaLnBrk="1" hangingPunct="1">
              <a:buNone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  Comprehensiveness </a:t>
            </a:r>
          </a:p>
          <a:p>
            <a:pPr marL="400050" lvl="1" indent="0" eaLnBrk="1" hangingPunct="1">
              <a:buNone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  Wider role in community </a:t>
            </a:r>
            <a:endParaRPr lang="en-GB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00050" lvl="1" indent="0" eaLnBrk="1" hangingPunct="1">
              <a:buNone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  Autonomy </a:t>
            </a:r>
          </a:p>
          <a:p>
            <a:pPr eaLnBrk="1" hangingPunct="1"/>
            <a:endParaRPr lang="en-GB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Global presence: relevance, impact and influence beyond national borders</a:t>
            </a:r>
          </a:p>
        </p:txBody>
      </p:sp>
    </p:spTree>
    <p:extLst>
      <p:ext uri="{BB962C8B-B14F-4D97-AF65-F5344CB8AC3E}">
        <p14:creationId xmlns:p14="http://schemas.microsoft.com/office/powerpoint/2010/main" xmlns="" val="3594573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19256" cy="1143000"/>
          </a:xfrm>
        </p:spPr>
        <p:txBody>
          <a:bodyPr/>
          <a:lstStyle/>
          <a:p>
            <a:r>
              <a:rPr lang="en-US" sz="2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Paths to Academic Excellence: University of Warwick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51" name="Text Box 8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147248" cy="4421188"/>
          </a:xfrm>
        </p:spPr>
        <p:txBody>
          <a:bodyPr/>
          <a:lstStyle/>
          <a:p>
            <a:pPr eaLnBrk="1" hangingPunct="1"/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GB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Research-led institution in Top Ten of UK Universities </a:t>
            </a:r>
            <a:endParaRPr lang="en-GB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en-GB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Many departments classed among worldwide top 50</a:t>
            </a:r>
            <a:endParaRPr lang="en-GB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en-GB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Innovation, ambition, academic excellence</a:t>
            </a:r>
          </a:p>
          <a:p>
            <a:pPr eaLnBrk="1" hangingPunct="1">
              <a:buFontTx/>
              <a:buChar char="-"/>
            </a:pP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8648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19256" cy="1143000"/>
          </a:xfrm>
        </p:spPr>
        <p:txBody>
          <a:bodyPr/>
          <a:lstStyle/>
          <a:p>
            <a:r>
              <a:rPr lang="en-US" sz="2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Paths to Academic Excellence: University of Warwick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51" name="Text Box 8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147248" cy="4421188"/>
          </a:xfrm>
        </p:spPr>
        <p:txBody>
          <a:bodyPr/>
          <a:lstStyle/>
          <a:p>
            <a:pPr marL="457200" indent="-457200" eaLnBrk="1" hangingPunct="1">
              <a:buAutoNum type="arabicPeriod"/>
            </a:pPr>
            <a:endParaRPr lang="en-GB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AutoNum type="arabicPeriod"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Knowledge transfer activity &amp; new National Automotive Innovation Campus</a:t>
            </a:r>
          </a:p>
          <a:p>
            <a:pPr marL="457200" indent="-457200" eaLnBrk="1" hangingPunct="1">
              <a:buAutoNum type="arabicPeriod"/>
            </a:pPr>
            <a:endParaRPr lang="en-GB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AutoNum type="arabicPeriod"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Commercial operations</a:t>
            </a:r>
          </a:p>
          <a:p>
            <a:pPr marL="457200" indent="-457200" eaLnBrk="1" hangingPunct="1">
              <a:buAutoNum type="arabicPeriod"/>
            </a:pPr>
            <a:endParaRPr lang="en-GB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AutoNum type="arabicPeriod"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Public-private partnership</a:t>
            </a:r>
          </a:p>
          <a:p>
            <a:pPr marL="457200" indent="-457200" eaLnBrk="1" hangingPunct="1">
              <a:buAutoNum type="arabicPeriod"/>
            </a:pPr>
            <a:endParaRPr lang="en-GB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AutoNum type="arabicPeriod"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Innovation</a:t>
            </a:r>
          </a:p>
          <a:p>
            <a:pPr marL="457200" indent="-457200" eaLnBrk="1" hangingPunct="1">
              <a:buAutoNum type="arabicPeriod"/>
            </a:pPr>
            <a:endParaRPr lang="en-GB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AutoNum type="arabicPeriod"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Philanthropy</a:t>
            </a:r>
          </a:p>
          <a:p>
            <a:pPr marL="457200" indent="-457200" eaLnBrk="1" hangingPunct="1">
              <a:buAutoNum type="arabicPeriod"/>
            </a:pPr>
            <a:endParaRPr lang="en-GB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AutoNum type="arabicPeriod"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Global outlook</a:t>
            </a:r>
          </a:p>
          <a:p>
            <a:pPr eaLnBrk="1" hangingPunct="1"/>
            <a:endParaRPr lang="en-GB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None/>
            </a:pP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1078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1143000"/>
          </a:xfrm>
        </p:spPr>
        <p:txBody>
          <a:bodyPr/>
          <a:lstStyle/>
          <a:p>
            <a:r>
              <a:rPr lang="en-US" sz="2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Global Outlook </a:t>
            </a:r>
            <a:br>
              <a:rPr lang="en-US" sz="2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endParaRPr lang="en-US" sz="28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1" name="Text Box 8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147248" cy="4421188"/>
          </a:xfrm>
        </p:spPr>
        <p:txBody>
          <a:bodyPr/>
          <a:lstStyle/>
          <a:p>
            <a:pPr eaLnBrk="1" hangingPunct="1"/>
            <a:endParaRPr lang="en-GB" sz="2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International faculty and student body</a:t>
            </a:r>
          </a:p>
          <a:p>
            <a:pPr marL="0" indent="0" eaLnBrk="1" hangingPunct="1">
              <a:buNone/>
            </a:pPr>
            <a:endParaRPr lang="en-GB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Bids for research funding beyond national borders</a:t>
            </a:r>
          </a:p>
          <a:p>
            <a:pPr marL="0" indent="0" eaLnBrk="1" hangingPunct="1">
              <a:buNone/>
            </a:pPr>
            <a:endParaRPr lang="en-GB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Partnership with </a:t>
            </a:r>
            <a:r>
              <a:rPr lang="en-GB" sz="22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Monash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University, Australia</a:t>
            </a:r>
          </a:p>
          <a:p>
            <a:pPr marL="0" indent="0" eaLnBrk="1" hangingPunct="1">
              <a:buNone/>
            </a:pPr>
            <a:endParaRPr lang="en-GB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Centre for Urban Science and Progress (CUSP) in New York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1802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8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147248" cy="4421188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4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xmlns="" val="61680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9A1754C7C16294E9BE50F207DEFED42" ma:contentTypeVersion="0" ma:contentTypeDescription="Создание документа." ma:contentTypeScope="" ma:versionID="545428e253d65f772d316b3e12ed98c3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1304D51-F021-4997-8CBA-F6E5738297C0}"/>
</file>

<file path=customXml/itemProps2.xml><?xml version="1.0" encoding="utf-8"?>
<ds:datastoreItem xmlns:ds="http://schemas.openxmlformats.org/officeDocument/2006/customXml" ds:itemID="{71153D6E-0D27-488C-AC14-6D7CF8BD6D04}"/>
</file>

<file path=customXml/itemProps3.xml><?xml version="1.0" encoding="utf-8"?>
<ds:datastoreItem xmlns:ds="http://schemas.openxmlformats.org/officeDocument/2006/customXml" ds:itemID="{543445DE-35AC-4EA1-80A1-09D9DFDF8244}"/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155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Default Design</vt:lpstr>
      <vt:lpstr>Слайд 1</vt:lpstr>
      <vt:lpstr>What is a modern Research University?  </vt:lpstr>
      <vt:lpstr>Paths to Academic Excellence: University of Warwick  </vt:lpstr>
      <vt:lpstr>Paths to Academic Excellence: University of Warwick </vt:lpstr>
      <vt:lpstr>Global Outlook  </vt:lpstr>
      <vt:lpstr>Слайд 6</vt:lpstr>
    </vt:vector>
  </TitlesOfParts>
  <Company>University of Warwick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Профессора Нигеля Трайфта (Prof. Nigel Thrift) – Проректора университета Уорика (Ковентри, Великобритания)</dc:title>
  <dc:creator>vcsjac</dc:creator>
  <cp:lastModifiedBy>1</cp:lastModifiedBy>
  <cp:revision>5</cp:revision>
  <cp:lastPrinted>2012-10-17T10:20:08Z</cp:lastPrinted>
  <dcterms:created xsi:type="dcterms:W3CDTF">2011-12-07T11:48:53Z</dcterms:created>
  <dcterms:modified xsi:type="dcterms:W3CDTF">2012-11-01T11:59:16Z</dcterms:modified>
  <cp:contentType>Документ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0x01010019A1754C7C16294E9BE50F207DEFED42</vt:lpwstr>
  </property>
</Properties>
</file>