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76" r:id="rId4"/>
    <p:sldId id="277" r:id="rId5"/>
    <p:sldId id="272" r:id="rId6"/>
    <p:sldId id="273" r:id="rId7"/>
    <p:sldId id="264" r:id="rId8"/>
    <p:sldId id="275" r:id="rId9"/>
    <p:sldId id="259" r:id="rId10"/>
    <p:sldId id="270" r:id="rId11"/>
    <p:sldId id="263" r:id="rId12"/>
  </p:sldIdLst>
  <p:sldSz cx="9144000" cy="6858000" type="screen4x3"/>
  <p:notesSz cx="7045325" cy="9345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Workboo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Sheet1!$B$2</c:f>
              <c:strCache>
                <c:ptCount val="1"/>
                <c:pt idx="0">
                  <c:v>Undergraduate Enrollment</c:v>
                </c:pt>
              </c:strCache>
            </c:strRef>
          </c:tx>
          <c:cat>
            <c:numRef>
              <c:f>Sheet1!$A$3:$A$13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Sheet1!$B$3:$B$13</c:f>
              <c:numCache>
                <c:formatCode>General</c:formatCode>
                <c:ptCount val="11"/>
                <c:pt idx="0">
                  <c:v>5560899.9999999991</c:v>
                </c:pt>
                <c:pt idx="1">
                  <c:v>7190658</c:v>
                </c:pt>
                <c:pt idx="2">
                  <c:v>9033631</c:v>
                </c:pt>
                <c:pt idx="3">
                  <c:v>11085641.999999998</c:v>
                </c:pt>
                <c:pt idx="4">
                  <c:v>13334968.999999998</c:v>
                </c:pt>
                <c:pt idx="5">
                  <c:v>15617766.999999998</c:v>
                </c:pt>
                <c:pt idx="6">
                  <c:v>17388441</c:v>
                </c:pt>
                <c:pt idx="7">
                  <c:v>18848954</c:v>
                </c:pt>
                <c:pt idx="8">
                  <c:v>20210249</c:v>
                </c:pt>
                <c:pt idx="9">
                  <c:v>21446570</c:v>
                </c:pt>
                <c:pt idx="10">
                  <c:v>22317929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Postgraduate Enrollment</c:v>
                </c:pt>
              </c:strCache>
            </c:strRef>
          </c:tx>
          <c:cat>
            <c:numRef>
              <c:f>Sheet1!$A$3:$A$13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Sheet1!$C$3:$C$13</c:f>
              <c:numCache>
                <c:formatCode>General</c:formatCode>
                <c:ptCount val="11"/>
                <c:pt idx="0">
                  <c:v>283913</c:v>
                </c:pt>
                <c:pt idx="1">
                  <c:v>371631</c:v>
                </c:pt>
                <c:pt idx="2">
                  <c:v>500980</c:v>
                </c:pt>
                <c:pt idx="3">
                  <c:v>651260</c:v>
                </c:pt>
                <c:pt idx="4">
                  <c:v>819896</c:v>
                </c:pt>
                <c:pt idx="5">
                  <c:v>978610</c:v>
                </c:pt>
                <c:pt idx="6">
                  <c:v>1104653</c:v>
                </c:pt>
                <c:pt idx="7">
                  <c:v>1195047.0000000002</c:v>
                </c:pt>
                <c:pt idx="8">
                  <c:v>1283046</c:v>
                </c:pt>
                <c:pt idx="9">
                  <c:v>1404942</c:v>
                </c:pt>
                <c:pt idx="10">
                  <c:v>1538416</c:v>
                </c:pt>
              </c:numCache>
            </c:numRef>
          </c:val>
        </c:ser>
        <c:dLbls/>
        <c:axId val="71156480"/>
        <c:axId val="71158016"/>
      </c:barChart>
      <c:catAx>
        <c:axId val="71156480"/>
        <c:scaling>
          <c:orientation val="minMax"/>
        </c:scaling>
        <c:axPos val="b"/>
        <c:numFmt formatCode="General" sourceLinked="1"/>
        <c:tickLblPos val="nextTo"/>
        <c:crossAx val="71158016"/>
        <c:crosses val="autoZero"/>
        <c:auto val="1"/>
        <c:lblAlgn val="ctr"/>
        <c:lblOffset val="100"/>
      </c:catAx>
      <c:valAx>
        <c:axId val="71158016"/>
        <c:scaling>
          <c:orientation val="minMax"/>
        </c:scaling>
        <c:axPos val="l"/>
        <c:majorGridlines/>
        <c:numFmt formatCode="General" sourceLinked="1"/>
        <c:tickLblPos val="nextTo"/>
        <c:crossAx val="71156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276246719160102"/>
          <c:y val="0.35108413531641908"/>
          <c:w val="0.33501531058617701"/>
          <c:h val="0.39505395158938506"/>
        </c:manualLayout>
      </c:layout>
    </c:legend>
    <c:plotVisOnly val="1"/>
    <c:dispBlanksAs val="gap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4350" cy="466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0975" y="0"/>
            <a:ext cx="3052763" cy="466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SimSun" pitchFamily="2" charset="-122"/>
              </a:defRPr>
            </a:lvl1pPr>
          </a:lstStyle>
          <a:p>
            <a:fld id="{EF5B2757-726B-4823-B9CB-C2E89CDD7021}" type="datetimeFigureOut">
              <a:rPr lang="zh-CN" altLang="en-US"/>
              <a:pPr/>
              <a:t>2012/11/1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77300"/>
            <a:ext cx="3054350" cy="466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0975" y="8877300"/>
            <a:ext cx="3052763" cy="466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SimSun" pitchFamily="2" charset="-122"/>
              </a:defRPr>
            </a:lvl1pPr>
          </a:lstStyle>
          <a:p>
            <a:fld id="{D0BA9F00-C36F-4A91-8270-D338CC8B386E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6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90975" y="0"/>
            <a:ext cx="3052763" cy="466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SimSun" pitchFamily="2" charset="-122"/>
              </a:defRPr>
            </a:lvl1pPr>
          </a:lstStyle>
          <a:p>
            <a:fld id="{7D2AD2D0-85EF-4443-A985-62D00E2A7B3C}" type="datetimeFigureOut">
              <a:rPr lang="zh-CN" altLang="en-US"/>
              <a:pPr/>
              <a:t>2012/11/1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700088"/>
            <a:ext cx="4675187" cy="3505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4850" y="4438650"/>
            <a:ext cx="5637213" cy="4206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877300"/>
            <a:ext cx="3052763" cy="466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6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SimSun" pitchFamily="2" charset="-122"/>
              </a:defRPr>
            </a:lvl1pPr>
          </a:lstStyle>
          <a:p>
            <a:fld id="{2F011086-A4C2-43DE-B47E-D97804AC127C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smtClean="0">
              <a:ea typeface="SimSun" pitchFamily="2" charset="-122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BC0F719-B650-4D2A-8172-A7FB4B8AB9EE}" type="slidenum">
              <a:rPr lang="zh-CN" altLang="en-US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smtClean="0">
              <a:ea typeface="SimSun" pitchFamily="2" charset="-122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B1368B-A7CA-480D-AB00-E7D37F4D051E}" type="slidenum">
              <a:rPr lang="zh-CN" altLang="en-US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smtClean="0">
              <a:ea typeface="SimSun" pitchFamily="2" charset="-122"/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3A770BF-FA3A-44C8-ADBC-1A31D956BE34}" type="slidenum">
              <a:rPr lang="zh-CN" altLang="en-US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smtClean="0">
              <a:ea typeface="SimSun" pitchFamily="2" charset="-122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01761DE-5F84-4A9E-8933-C2D46EB793DE}" type="slidenum">
              <a:rPr lang="zh-CN" altLang="en-US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smtClean="0">
              <a:ea typeface="SimSun" pitchFamily="2" charset="-122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824DB15-8084-4EC9-BB8C-E1FEA90830A9}" type="slidenum">
              <a:rPr lang="zh-CN" altLang="en-US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smtClean="0">
              <a:ea typeface="SimSun" pitchFamily="2" charset="-122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666CB9-F687-494D-858A-339A2D02978F}" type="slidenum">
              <a:rPr lang="zh-CN" altLang="en-US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smtClean="0">
              <a:ea typeface="SimSun" pitchFamily="2" charset="-122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57FA0A0-F844-4E2E-8A94-24D1180B59AA}" type="slidenum">
              <a:rPr lang="zh-CN" altLang="en-US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smtClean="0">
              <a:ea typeface="SimSun" pitchFamily="2" charset="-122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577B9C-3801-4635-B87B-8D0C0C5D3326}" type="slidenum">
              <a:rPr lang="zh-CN" altLang="en-US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smtClean="0">
              <a:ea typeface="SimSun" pitchFamily="2" charset="-122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B9C330-15E7-47D8-8CFC-DFC699020235}" type="slidenum">
              <a:rPr lang="zh-CN" altLang="en-US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smtClean="0">
              <a:ea typeface="SimSun" pitchFamily="2" charset="-122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342F950-A121-4C1B-A6B6-CC9D3C967DFA}" type="slidenum">
              <a:rPr lang="zh-CN" altLang="en-US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smtClean="0">
              <a:ea typeface="SimSun" pitchFamily="2" charset="-122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EF2A4D-0472-4D36-802E-AA5179C3AAE6}" type="slidenum">
              <a:rPr lang="zh-CN" altLang="en-US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3359DE-F679-44A7-94BB-5C2F3D3F1B5C}" type="datetimeFigureOut">
              <a:rPr lang="en-US" altLang="zh-CN"/>
              <a:pPr/>
              <a:t>11/1/2012</a:t>
            </a:fld>
            <a:endParaRPr lang="en-GB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62F61-CFA5-4135-BF2C-188493344EBA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28438E-E036-4FDA-9A62-5D9D290320F8}" type="datetimeFigureOut">
              <a:rPr lang="en-US" altLang="zh-CN"/>
              <a:pPr/>
              <a:t>11/1/2012</a:t>
            </a:fld>
            <a:endParaRPr lang="en-GB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83767-9C37-4BFE-B8A7-A24AC8235539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C1CB16-EA60-4976-AAFD-C32DAA2898CF}" type="datetimeFigureOut">
              <a:rPr lang="en-US" altLang="zh-CN"/>
              <a:pPr/>
              <a:t>11/1/2012</a:t>
            </a:fld>
            <a:endParaRPr lang="en-GB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2BBCC-1F6E-4531-ACE8-D76B442EEE08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2227FC-0C38-4D52-B63B-82EAF38373EB}" type="datetimeFigureOut">
              <a:rPr lang="en-US" altLang="zh-CN"/>
              <a:pPr/>
              <a:t>11/1/2012</a:t>
            </a:fld>
            <a:endParaRPr lang="en-GB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BBCE1-CFD1-40B0-A647-F3BA00B6F092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339C4E-D3D5-4C41-98D2-0A6179EEDFAB}" type="datetimeFigureOut">
              <a:rPr lang="en-US" altLang="zh-CN"/>
              <a:pPr/>
              <a:t>11/1/2012</a:t>
            </a:fld>
            <a:endParaRPr lang="en-GB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88545-D673-409F-8C33-8AA300B8304A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BC3604-9C0A-42CF-8A23-F97349A451FB}" type="datetimeFigureOut">
              <a:rPr lang="en-US" altLang="zh-CN"/>
              <a:pPr/>
              <a:t>11/1/2012</a:t>
            </a:fld>
            <a:endParaRPr lang="en-GB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F0865-14D1-4B4B-B92D-7F0BE661D799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E3026E-85EB-4B64-BFDA-3166ABE943A1}" type="datetimeFigureOut">
              <a:rPr lang="en-US" altLang="zh-CN"/>
              <a:pPr/>
              <a:t>11/1/2012</a:t>
            </a:fld>
            <a:endParaRPr lang="en-GB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DB799-EFB9-498E-B98D-3A9DE02D7534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D0F68-1D54-4260-B4C3-D57211865A1B}" type="datetimeFigureOut">
              <a:rPr lang="en-US" altLang="zh-CN"/>
              <a:pPr/>
              <a:t>11/1/2012</a:t>
            </a:fld>
            <a:endParaRPr lang="en-GB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A1734-DECD-4588-943D-7674B6FFFD4D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20FA52-AF1E-477A-8F63-A3ACFFEC36C8}" type="datetimeFigureOut">
              <a:rPr lang="en-US" altLang="zh-CN"/>
              <a:pPr/>
              <a:t>11/1/2012</a:t>
            </a:fld>
            <a:endParaRPr lang="en-GB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6A1AB-558F-44FD-A0A8-4BB1469FAEEF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4CEB0F-C4B4-46A2-A1F0-4003B9847FC8}" type="datetimeFigureOut">
              <a:rPr lang="en-US" altLang="zh-CN"/>
              <a:pPr/>
              <a:t>11/1/2012</a:t>
            </a:fld>
            <a:endParaRPr lang="en-GB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D308C-FACD-4695-BEAF-2496B51D51D5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C7058C-3F2C-4A58-A2F6-DF614965440B}" type="datetimeFigureOut">
              <a:rPr lang="en-US" altLang="zh-CN"/>
              <a:pPr/>
              <a:t>11/1/2012</a:t>
            </a:fld>
            <a:endParaRPr lang="en-GB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A9750-7A69-40EF-9839-0AF72F686300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  <a:endParaRPr lang="zh-CN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a typeface="SimSun" pitchFamily="2" charset="-122"/>
              </a:defRPr>
            </a:lvl1pPr>
          </a:lstStyle>
          <a:p>
            <a:fld id="{132BB2F3-E3D8-43D3-8833-A5838414D389}" type="datetimeFigureOut">
              <a:rPr lang="en-US" altLang="zh-CN"/>
              <a:pPr/>
              <a:t>11/1/2012</a:t>
            </a:fld>
            <a:endParaRPr lang="en-GB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a typeface="SimSun" pitchFamily="2" charset="-122"/>
              </a:defRPr>
            </a:lvl1pPr>
          </a:lstStyle>
          <a:p>
            <a:fld id="{3B8ACF64-C0F5-423D-9E77-285169C55B1A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3" descr="蓝色系校徽标准版.PN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979613" y="1125538"/>
            <a:ext cx="485775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Subtitle 5"/>
          <p:cNvSpPr>
            <a:spLocks noGrp="1"/>
          </p:cNvSpPr>
          <p:nvPr>
            <p:ph type="subTitle" idx="1"/>
          </p:nvPr>
        </p:nvSpPr>
        <p:spPr>
          <a:xfrm>
            <a:off x="684213" y="1412875"/>
            <a:ext cx="7921625" cy="2736850"/>
          </a:xfrm>
        </p:spPr>
        <p:txBody>
          <a:bodyPr wrap="none"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en-GB" altLang="zh-CN" sz="2800" b="1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Career Structure and Challenges </a:t>
            </a:r>
            <a:br>
              <a:rPr lang="en-GB" altLang="zh-CN" sz="2800" b="1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</a:br>
            <a:r>
              <a:rPr lang="en-GB" altLang="zh-CN" sz="2800" b="1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for Young Faculty </a:t>
            </a:r>
            <a:br>
              <a:rPr lang="en-GB" altLang="zh-CN" sz="2800" b="1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</a:br>
            <a:r>
              <a:rPr lang="en-GB" altLang="zh-CN" sz="2800" b="1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at Chinese Research Universities</a:t>
            </a:r>
          </a:p>
        </p:txBody>
      </p:sp>
      <p:pic>
        <p:nvPicPr>
          <p:cNvPr id="15363" name="图片 4" descr="sjtu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260350"/>
            <a:ext cx="314325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Subtitle 5"/>
          <p:cNvSpPr txBox="1">
            <a:spLocks/>
          </p:cNvSpPr>
          <p:nvPr/>
        </p:nvSpPr>
        <p:spPr bwMode="auto">
          <a:xfrm>
            <a:off x="827088" y="4292600"/>
            <a:ext cx="79216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r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GB" altLang="zh-CN" dirty="0" err="1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Qi</a:t>
            </a:r>
            <a:r>
              <a:rPr lang="en-GB" altLang="zh-CN" dirty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 Wang</a:t>
            </a:r>
          </a:p>
          <a:p>
            <a:pPr algn="r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GB" altLang="zh-CN" dirty="0" err="1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Center</a:t>
            </a:r>
            <a:r>
              <a:rPr lang="en-GB" altLang="zh-CN" dirty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 for World-Class Universities</a:t>
            </a:r>
          </a:p>
          <a:p>
            <a:pPr algn="r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GB" altLang="zh-CN" dirty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Graduate School of Education</a:t>
            </a:r>
          </a:p>
          <a:p>
            <a:pPr algn="r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GB" altLang="zh-CN" dirty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Shanghai Jiao Tong University</a:t>
            </a:r>
            <a:endParaRPr lang="en-GB" altLang="zh-CN" b="1" dirty="0">
              <a:solidFill>
                <a:schemeClr val="tx2"/>
              </a:solidFill>
              <a:latin typeface="Verdana" pitchFamily="34" charset="0"/>
              <a:ea typeface="SimSun" pitchFamily="2" charset="-122"/>
            </a:endParaRPr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5702300"/>
            <a:ext cx="15970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图片 3" descr="蓝色系校徽标准版.PN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00250" y="1143000"/>
            <a:ext cx="485775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993775"/>
          </a:xfrm>
        </p:spPr>
        <p:txBody>
          <a:bodyPr/>
          <a:lstStyle/>
          <a:p>
            <a:pPr algn="l" eaLnBrk="1" hangingPunct="1"/>
            <a:r>
              <a:rPr lang="en-GB" altLang="zh-CN" sz="2400" b="1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Strategies and New Practices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323850" y="1773238"/>
            <a:ext cx="8496300" cy="4497387"/>
          </a:xfrm>
        </p:spPr>
        <p:txBody>
          <a:bodyPr/>
          <a:lstStyle/>
          <a:p>
            <a:pPr eaLnBrk="1" hangingPunct="1">
              <a:buFont typeface="Wingdings" pitchFamily="2" charset="2"/>
              <a:buChar char="l"/>
            </a:pPr>
            <a:r>
              <a:rPr lang="en-GB" altLang="zh-CN" sz="2400" smtClean="0">
                <a:solidFill>
                  <a:schemeClr val="tx2"/>
                </a:solidFill>
                <a:ea typeface="SimSun" pitchFamily="2" charset="-122"/>
              </a:rPr>
              <a:t>To keep improving working conditions and provide adequate financial support.</a:t>
            </a:r>
          </a:p>
          <a:p>
            <a:pPr eaLnBrk="1" hangingPunct="1">
              <a:buFont typeface="Wingdings" pitchFamily="2" charset="2"/>
              <a:buChar char="l"/>
            </a:pPr>
            <a:endParaRPr lang="en-GB" altLang="zh-CN" sz="2400" smtClean="0">
              <a:solidFill>
                <a:schemeClr val="tx2"/>
              </a:solidFill>
              <a:ea typeface="SimSun" pitchFamily="2" charset="-122"/>
            </a:endParaRPr>
          </a:p>
          <a:p>
            <a:pPr eaLnBrk="1" hangingPunct="1">
              <a:buFont typeface="Wingdings" pitchFamily="2" charset="2"/>
              <a:buChar char="l"/>
            </a:pPr>
            <a:r>
              <a:rPr lang="en-GB" altLang="zh-CN" sz="2400" smtClean="0">
                <a:solidFill>
                  <a:schemeClr val="tx2"/>
                </a:solidFill>
                <a:ea typeface="SimSun" pitchFamily="2" charset="-122"/>
              </a:rPr>
              <a:t>To provide systematic on-the-job training services.</a:t>
            </a:r>
          </a:p>
          <a:p>
            <a:pPr eaLnBrk="1" hangingPunct="1">
              <a:buFont typeface="Wingdings" pitchFamily="2" charset="2"/>
              <a:buChar char="l"/>
            </a:pPr>
            <a:endParaRPr lang="en-GB" altLang="zh-CN" sz="2400" smtClean="0">
              <a:solidFill>
                <a:schemeClr val="tx2"/>
              </a:solidFill>
              <a:ea typeface="SimSun" pitchFamily="2" charset="-122"/>
            </a:endParaRPr>
          </a:p>
          <a:p>
            <a:pPr eaLnBrk="1" hangingPunct="1">
              <a:buFont typeface="Wingdings" pitchFamily="2" charset="2"/>
              <a:buChar char="l"/>
            </a:pPr>
            <a:r>
              <a:rPr lang="en-GB" altLang="zh-CN" sz="2400" smtClean="0">
                <a:solidFill>
                  <a:schemeClr val="tx2"/>
                </a:solidFill>
                <a:ea typeface="SimSun" pitchFamily="2" charset="-122"/>
              </a:rPr>
              <a:t>To fully support young academics’ research ideas and innovation.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图片 3" descr="蓝色系校徽标准版.PN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00250" y="1143000"/>
            <a:ext cx="485775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en-GB" altLang="zh-CN" b="1" smtClean="0">
              <a:solidFill>
                <a:srgbClr val="323543"/>
              </a:solidFill>
              <a:latin typeface="Verdana" pitchFamily="34" charset="0"/>
              <a:ea typeface="SimSun" pitchFamily="2" charset="-122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en-GB" altLang="zh-CN" b="1" smtClean="0">
              <a:solidFill>
                <a:srgbClr val="323543"/>
              </a:solidFill>
              <a:latin typeface="Verdana" pitchFamily="34" charset="0"/>
              <a:ea typeface="SimSun" pitchFamily="2" charset="-122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n-GB" altLang="zh-CN" sz="5400" b="1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Thank you!</a:t>
            </a:r>
            <a:endParaRPr lang="zh-CN" altLang="en-US" sz="5400" b="1" smtClean="0">
              <a:solidFill>
                <a:schemeClr val="tx2"/>
              </a:solidFill>
              <a:latin typeface="Verdana" pitchFamily="34" charset="0"/>
              <a:ea typeface="SimSun" pitchFamily="2" charset="-122"/>
            </a:endParaRPr>
          </a:p>
        </p:txBody>
      </p:sp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5825" y="5665788"/>
            <a:ext cx="167005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914400"/>
          </a:xfrm>
        </p:spPr>
        <p:txBody>
          <a:bodyPr/>
          <a:lstStyle/>
          <a:p>
            <a:pPr algn="l" eaLnBrk="1" hangingPunct="1"/>
            <a:r>
              <a:rPr lang="en-GB" altLang="zh-CN" sz="2400" b="1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Chinese Higher Education Development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824413"/>
          </a:xfrm>
        </p:spPr>
        <p:txBody>
          <a:bodyPr/>
          <a:lstStyle/>
          <a:p>
            <a:pPr eaLnBrk="1" hangingPunct="1">
              <a:buFont typeface="Wingdings" pitchFamily="2" charset="2"/>
              <a:buChar char="l"/>
            </a:pPr>
            <a: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The unprecedented expansion has mad China the largest higher education system in the world:</a:t>
            </a:r>
            <a:b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</a:br>
            <a: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- increasing higher education institutions;</a:t>
            </a:r>
            <a:b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</a:br>
            <a: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- increasing student enrolment.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1063177" y="3146727"/>
          <a:ext cx="5976664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42988" y="6208713"/>
            <a:ext cx="7921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latin typeface="+mn-lt"/>
                <a:ea typeface="MS Mincho" pitchFamily="49" charset="-128"/>
                <a:cs typeface="Arial" pitchFamily="34" charset="0"/>
              </a:rPr>
              <a:t>Source: </a:t>
            </a:r>
            <a:r>
              <a:rPr lang="en-US" sz="1600" i="1" dirty="0">
                <a:latin typeface="+mn-lt"/>
                <a:ea typeface="MS Mincho" pitchFamily="49" charset="-128"/>
                <a:cs typeface="Arial" pitchFamily="34" charset="0"/>
              </a:rPr>
              <a:t>Educational Statistics Yearbook of China</a:t>
            </a:r>
            <a:r>
              <a:rPr lang="en-US" sz="1600" dirty="0">
                <a:latin typeface="+mn-lt"/>
                <a:ea typeface="MS Mincho" pitchFamily="49" charset="-128"/>
                <a:cs typeface="Arial" pitchFamily="34" charset="0"/>
              </a:rPr>
              <a:t>, 2000-2010 (Ministry of Education 2012b).</a:t>
            </a:r>
            <a:r>
              <a:rPr lang="en-GB" sz="1600" dirty="0">
                <a:latin typeface="+mn-lt"/>
                <a:ea typeface="+mn-ea"/>
                <a:cs typeface="Arial" pitchFamily="34" charset="0"/>
              </a:rPr>
              <a:t> 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1042988" y="2781300"/>
            <a:ext cx="7200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  <a:ea typeface="MS Mincho" pitchFamily="49" charset="-128"/>
              </a:rPr>
              <a:t>Figure 1. </a:t>
            </a:r>
            <a:r>
              <a:rPr lang="en-GB">
                <a:latin typeface="Calibri" pitchFamily="34" charset="0"/>
                <a:ea typeface="MS Mincho" pitchFamily="49" charset="-128"/>
              </a:rPr>
              <a:t>Higher education student enrolment (2000-2010)</a:t>
            </a:r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/>
          </p:cNvSpPr>
          <p:nvPr>
            <p:ph type="title"/>
          </p:nvPr>
        </p:nvSpPr>
        <p:spPr>
          <a:xfrm>
            <a:off x="468313" y="436563"/>
            <a:ext cx="8218487" cy="706437"/>
          </a:xfrm>
        </p:spPr>
        <p:txBody>
          <a:bodyPr/>
          <a:lstStyle/>
          <a:p>
            <a:pPr algn="l" eaLnBrk="1" hangingPunct="1"/>
            <a:r>
              <a:rPr lang="en-GB" altLang="zh-CN" sz="2400" b="1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Research Universities in China (1)</a:t>
            </a:r>
            <a:endParaRPr lang="zh-CN" altLang="en-US" sz="2400" b="1" smtClean="0">
              <a:solidFill>
                <a:schemeClr val="tx2"/>
              </a:solidFill>
              <a:latin typeface="Verdana" pitchFamily="34" charset="0"/>
              <a:ea typeface="SimSun" pitchFamily="2" charset="-122"/>
            </a:endParaRPr>
          </a:p>
        </p:txBody>
      </p:sp>
      <p:pic>
        <p:nvPicPr>
          <p:cNvPr id="19458" name="Content Placeholder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t="1401" b="1401"/>
          <a:stretch>
            <a:fillRect/>
          </a:stretch>
        </p:blipFill>
        <p:spPr>
          <a:xfrm>
            <a:off x="468313" y="1484313"/>
            <a:ext cx="8229600" cy="491648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标题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18487" cy="706437"/>
          </a:xfrm>
        </p:spPr>
        <p:txBody>
          <a:bodyPr/>
          <a:lstStyle/>
          <a:p>
            <a:pPr algn="l" eaLnBrk="1" hangingPunct="1"/>
            <a:r>
              <a:rPr lang="en-GB" altLang="zh-CN" sz="2400" b="1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Research Universities in China (2)</a:t>
            </a:r>
            <a:endParaRPr lang="zh-CN" altLang="en-US" sz="2400" b="1" smtClean="0">
              <a:solidFill>
                <a:schemeClr val="tx2"/>
              </a:solidFill>
              <a:latin typeface="Verdana" pitchFamily="34" charset="0"/>
              <a:ea typeface="SimSun" pitchFamily="2" charset="-122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8362950" cy="4497388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 typeface="Wingdings" pitchFamily="2" charset="2"/>
              <a:buChar char="l"/>
            </a:pPr>
            <a: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The impact of national initiatives:</a:t>
            </a:r>
            <a:b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</a:br>
            <a: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- Creating a culture of excellence;</a:t>
            </a:r>
            <a:b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</a:br>
            <a: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- Attracting elite talents;</a:t>
            </a:r>
            <a:b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</a:br>
            <a: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- Enhancing teaching and research quality;</a:t>
            </a:r>
            <a:b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</a:br>
            <a: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- Strengthening the status of research universities.</a:t>
            </a:r>
          </a:p>
          <a:p>
            <a:pPr eaLnBrk="1" hangingPunct="1">
              <a:lnSpc>
                <a:spcPct val="140000"/>
              </a:lnSpc>
              <a:buFont typeface="Wingdings" pitchFamily="2" charset="2"/>
              <a:buChar char="l"/>
            </a:pPr>
            <a: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Research universities’ leading status:</a:t>
            </a:r>
            <a:b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</a:br>
            <a: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- Reform model;</a:t>
            </a:r>
            <a:b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</a:br>
            <a: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- Better resource;</a:t>
            </a:r>
            <a:b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</a:br>
            <a: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- More opportunities.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914400"/>
          </a:xfrm>
        </p:spPr>
        <p:txBody>
          <a:bodyPr/>
          <a:lstStyle/>
          <a:p>
            <a:pPr algn="l" eaLnBrk="1" hangingPunct="1"/>
            <a:r>
              <a:rPr lang="en-GB" altLang="zh-CN" sz="2400" b="1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University Faculty Development (1)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824413"/>
          </a:xfrm>
        </p:spPr>
        <p:txBody>
          <a:bodyPr/>
          <a:lstStyle/>
          <a:p>
            <a:pPr eaLnBrk="1" hangingPunct="1">
              <a:buFont typeface="Wingdings" pitchFamily="2" charset="2"/>
              <a:buChar char="l"/>
            </a:pPr>
            <a: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To serve ever-increasing student demand, the university faculty size and its quality has been raised.</a:t>
            </a:r>
          </a:p>
          <a:p>
            <a:pPr eaLnBrk="1" hangingPunct="1">
              <a:buFont typeface="Wingdings" pitchFamily="2" charset="2"/>
              <a:buChar char="l"/>
            </a:pPr>
            <a:endParaRPr lang="en-GB" altLang="zh-CN" sz="2200" smtClean="0">
              <a:solidFill>
                <a:schemeClr val="tx2"/>
              </a:solidFill>
              <a:latin typeface="Verdana" pitchFamily="34" charset="0"/>
              <a:ea typeface="SimSun" pitchFamily="2" charset="-122"/>
            </a:endParaRPr>
          </a:p>
          <a:p>
            <a:pPr eaLnBrk="1" hangingPunct="1">
              <a:buFont typeface="Arial" pitchFamily="34" charset="0"/>
              <a:buNone/>
            </a:pPr>
            <a:endParaRPr lang="en-GB" altLang="zh-CN" sz="2200" smtClean="0">
              <a:solidFill>
                <a:schemeClr val="tx2"/>
              </a:solidFill>
              <a:latin typeface="Verdana" pitchFamily="34" charset="0"/>
              <a:ea typeface="SimSun" pitchFamily="2" charset="-122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16013" y="2947988"/>
          <a:ext cx="5046662" cy="2743200"/>
        </p:xfrm>
        <a:graphic>
          <a:graphicData uri="http://schemas.openxmlformats.org/drawingml/2006/table">
            <a:tbl>
              <a:tblPr/>
              <a:tblGrid>
                <a:gridCol w="609600"/>
                <a:gridCol w="1076325"/>
                <a:gridCol w="1079500"/>
                <a:gridCol w="1081087"/>
                <a:gridCol w="120015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Year</a:t>
                      </a:r>
                      <a:endParaRPr kumimoji="0" lang="en-GB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Number of university faculty</a:t>
                      </a:r>
                      <a:endParaRPr kumimoji="0" lang="en-GB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Number of young faculty (under 35)</a:t>
                      </a:r>
                      <a:endParaRPr kumimoji="0" lang="en-GB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Number of newly recruited faculty</a:t>
                      </a:r>
                      <a:endParaRPr kumimoji="0" lang="en-GB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Percentage of young faculty (under 35)</a:t>
                      </a:r>
                      <a:endParaRPr kumimoji="0" lang="en-GB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2000</a:t>
                      </a:r>
                      <a:endParaRPr kumimoji="0" lang="en-GB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462.77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220.23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68.16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47.59%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2001</a:t>
                      </a:r>
                      <a:endParaRPr kumimoji="0" lang="en-GB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531.91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247.01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91.84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46.44%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2002</a:t>
                      </a:r>
                      <a:endParaRPr kumimoji="0" lang="en-GB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618.42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285.92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112.74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46.23%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2003</a:t>
                      </a:r>
                      <a:endParaRPr kumimoji="0" lang="en-GB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724.66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340.85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134.86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47.04%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2004</a:t>
                      </a:r>
                      <a:endParaRPr kumimoji="0" lang="en-GB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858.39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405.73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162.26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47.27%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2005</a:t>
                      </a:r>
                      <a:endParaRPr kumimoji="0" lang="en-GB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965.84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463.91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149.50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48.03%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2006</a:t>
                      </a:r>
                      <a:endParaRPr kumimoji="0" lang="en-GB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1075.99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520.13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152.88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48.34%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2007</a:t>
                      </a:r>
                      <a:endParaRPr kumimoji="0" lang="en-GB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1168.30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566.81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139.85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48.52%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2008</a:t>
                      </a:r>
                      <a:endParaRPr kumimoji="0" lang="en-GB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1237.45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591.26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115.76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47.78%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2009</a:t>
                      </a:r>
                      <a:endParaRPr kumimoji="0" lang="en-GB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1295.25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608.93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102.20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47.01%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2010</a:t>
                      </a:r>
                      <a:endParaRPr kumimoji="0" lang="en-GB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1343.13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620.75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98.44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46.22%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Times New Roman" charset="0"/>
                      </a:endParaRPr>
                    </a:p>
                  </a:txBody>
                  <a:tcPr marL="68584" marR="6858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42988" y="5870575"/>
            <a:ext cx="79216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latin typeface="+mn-lt"/>
                <a:ea typeface="MS Mincho" pitchFamily="49" charset="-128"/>
                <a:cs typeface="Arial" pitchFamily="34" charset="0"/>
              </a:rPr>
              <a:t>Source: </a:t>
            </a:r>
            <a:r>
              <a:rPr lang="en-US" sz="1600" i="1" dirty="0">
                <a:latin typeface="+mn-lt"/>
                <a:ea typeface="MS Mincho" pitchFamily="49" charset="-128"/>
                <a:cs typeface="Arial" pitchFamily="34" charset="0"/>
              </a:rPr>
              <a:t>Educational Statistics Yearbook of China</a:t>
            </a:r>
            <a:r>
              <a:rPr lang="en-US" sz="1600" dirty="0">
                <a:latin typeface="+mn-lt"/>
                <a:ea typeface="MS Mincho" pitchFamily="49" charset="-128"/>
                <a:cs typeface="Arial" pitchFamily="34" charset="0"/>
              </a:rPr>
              <a:t>, 2000-2010 (Ministry of Education 2012b).</a:t>
            </a:r>
            <a:r>
              <a:rPr lang="en-GB" sz="1600" dirty="0">
                <a:latin typeface="+mn-lt"/>
                <a:ea typeface="+mn-ea"/>
                <a:cs typeface="Arial" pitchFamily="34" charset="0"/>
              </a:rPr>
              <a:t> </a:t>
            </a:r>
          </a:p>
        </p:txBody>
      </p:sp>
      <p:sp>
        <p:nvSpPr>
          <p:cNvPr id="23636" name="Rectangle 3"/>
          <p:cNvSpPr>
            <a:spLocks noChangeArrowheads="1"/>
          </p:cNvSpPr>
          <p:nvPr/>
        </p:nvSpPr>
        <p:spPr bwMode="auto">
          <a:xfrm>
            <a:off x="1042988" y="2465388"/>
            <a:ext cx="7200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  <a:ea typeface="MS Mincho" pitchFamily="49" charset="-128"/>
              </a:rPr>
              <a:t>Table 1. The change of university full-time faculty (thousand)</a:t>
            </a:r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914400"/>
          </a:xfrm>
        </p:spPr>
        <p:txBody>
          <a:bodyPr/>
          <a:lstStyle/>
          <a:p>
            <a:pPr algn="l" eaLnBrk="1" hangingPunct="1"/>
            <a:r>
              <a:rPr lang="en-GB" altLang="zh-CN" sz="2400" b="1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University Faculty Development (2)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824413"/>
          </a:xfrm>
        </p:spPr>
        <p:txBody>
          <a:bodyPr/>
          <a:lstStyle/>
          <a:p>
            <a:pPr eaLnBrk="1" hangingPunct="1">
              <a:buFont typeface="Wingdings" pitchFamily="2" charset="2"/>
              <a:buChar char="l"/>
            </a:pPr>
            <a: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Young academics have become a major force for higher education development in China. </a:t>
            </a:r>
          </a:p>
          <a:p>
            <a:pPr eaLnBrk="1" hangingPunct="1">
              <a:buFont typeface="Wingdings" pitchFamily="2" charset="2"/>
              <a:buChar char="l"/>
            </a:pPr>
            <a:endParaRPr lang="en-GB" altLang="zh-CN" sz="2200" smtClean="0">
              <a:solidFill>
                <a:schemeClr val="tx2"/>
              </a:solidFill>
              <a:latin typeface="Verdana" pitchFamily="34" charset="0"/>
              <a:ea typeface="SimSun" pitchFamily="2" charset="-122"/>
            </a:endParaRPr>
          </a:p>
          <a:p>
            <a:pPr eaLnBrk="1" hangingPunct="1">
              <a:buFont typeface="Arial" pitchFamily="34" charset="0"/>
              <a:buNone/>
            </a:pPr>
            <a:endParaRPr lang="en-GB" altLang="zh-CN" sz="2200" smtClean="0">
              <a:solidFill>
                <a:schemeClr val="tx2"/>
              </a:solidFill>
              <a:latin typeface="Verdana" pitchFamily="34" charset="0"/>
              <a:ea typeface="SimSun" pitchFamily="2" charset="-122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GB"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25604" name="Chart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2997200"/>
            <a:ext cx="4176713" cy="263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042988" y="5683250"/>
            <a:ext cx="79216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latin typeface="+mn-lt"/>
                <a:ea typeface="MS Mincho" pitchFamily="49" charset="-128"/>
                <a:cs typeface="Arial" pitchFamily="34" charset="0"/>
              </a:rPr>
              <a:t>Source: </a:t>
            </a:r>
            <a:r>
              <a:rPr lang="en-US" sz="1600" i="1" dirty="0">
                <a:latin typeface="+mn-lt"/>
                <a:ea typeface="MS Mincho" pitchFamily="49" charset="-128"/>
                <a:cs typeface="Arial" pitchFamily="34" charset="0"/>
              </a:rPr>
              <a:t>Educational Statistics Yearbook of China</a:t>
            </a:r>
            <a:r>
              <a:rPr lang="en-US" sz="1600" dirty="0">
                <a:latin typeface="+mn-lt"/>
                <a:ea typeface="MS Mincho" pitchFamily="49" charset="-128"/>
                <a:cs typeface="Arial" pitchFamily="34" charset="0"/>
              </a:rPr>
              <a:t>, 2000-2010 (Ministry of Education 2012b).</a:t>
            </a:r>
            <a:r>
              <a:rPr lang="en-GB" sz="1600" dirty="0">
                <a:latin typeface="+mn-lt"/>
                <a:ea typeface="+mn-ea"/>
                <a:cs typeface="Arial" pitchFamily="34" charset="0"/>
              </a:rPr>
              <a:t> </a:t>
            </a:r>
          </a:p>
        </p:txBody>
      </p:sp>
      <p:sp>
        <p:nvSpPr>
          <p:cNvPr id="25606" name="Rectangle 3"/>
          <p:cNvSpPr>
            <a:spLocks noChangeArrowheads="1"/>
          </p:cNvSpPr>
          <p:nvPr/>
        </p:nvSpPr>
        <p:spPr bwMode="auto">
          <a:xfrm>
            <a:off x="1042988" y="2508250"/>
            <a:ext cx="7200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  <a:ea typeface="MS Mincho" pitchFamily="49" charset="-128"/>
              </a:rPr>
              <a:t>Figure 2. </a:t>
            </a:r>
            <a:r>
              <a:rPr lang="en-GB">
                <a:latin typeface="Calibri" pitchFamily="34" charset="0"/>
                <a:ea typeface="MS Mincho" pitchFamily="49" charset="-128"/>
              </a:rPr>
              <a:t>New graduates entering university faculty positions (2000-2010)</a:t>
            </a:r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标题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8218487" cy="706437"/>
          </a:xfrm>
        </p:spPr>
        <p:txBody>
          <a:bodyPr/>
          <a:lstStyle/>
          <a:p>
            <a:pPr algn="l" eaLnBrk="1" hangingPunct="1"/>
            <a:r>
              <a:rPr lang="en-GB" altLang="zh-CN" sz="2400" b="1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Career Paths and Employment Reform (1)</a:t>
            </a:r>
            <a:endParaRPr lang="zh-CN" altLang="en-US" sz="2400" b="1" smtClean="0">
              <a:solidFill>
                <a:schemeClr val="tx2"/>
              </a:solidFill>
              <a:latin typeface="Verdana" pitchFamily="34" charset="0"/>
              <a:ea typeface="SimSun" pitchFamily="2" charset="-122"/>
            </a:endParaRPr>
          </a:p>
        </p:txBody>
      </p:sp>
      <p:sp>
        <p:nvSpPr>
          <p:cNvPr id="27650" name="内容占位符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5275262"/>
          </a:xfrm>
        </p:spPr>
        <p:txBody>
          <a:bodyPr/>
          <a:lstStyle/>
          <a:p>
            <a:pPr eaLnBrk="1" hangingPunct="1">
              <a:buFont typeface="Wingdings" pitchFamily="2" charset="2"/>
              <a:buChar char="l"/>
            </a:pPr>
            <a: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The academic post system: a four-rank hierarchy.</a:t>
            </a:r>
          </a:p>
          <a:p>
            <a:pPr eaLnBrk="1" hangingPunct="1">
              <a:buFont typeface="Wingdings" pitchFamily="2" charset="2"/>
              <a:buChar char="l"/>
            </a:pPr>
            <a: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Employment reform has been implemented since early 2000s:</a:t>
            </a:r>
            <a:b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</a:br>
            <a: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- A new rank system parallels the traditional post system;</a:t>
            </a:r>
          </a:p>
          <a:p>
            <a:pPr eaLnBrk="1" hangingPunct="1">
              <a:buFont typeface="Wingdings" pitchFamily="2" charset="2"/>
              <a:buChar char="l"/>
            </a:pPr>
            <a:endParaRPr lang="en-GB" altLang="zh-CN" sz="2000" smtClean="0">
              <a:solidFill>
                <a:schemeClr val="tx2"/>
              </a:solidFill>
              <a:latin typeface="Verdana" pitchFamily="34" charset="0"/>
              <a:ea typeface="SimSun" pitchFamily="2" charset="-122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/>
            </a:r>
            <a:b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</a:br>
            <a:endParaRPr lang="en-GB" altLang="zh-CN" sz="2000" smtClean="0">
              <a:solidFill>
                <a:schemeClr val="tx2"/>
              </a:solidFill>
              <a:latin typeface="Verdana" pitchFamily="34" charset="0"/>
              <a:ea typeface="SimSun" pitchFamily="2" charset="-122"/>
            </a:endParaRPr>
          </a:p>
        </p:txBody>
      </p:sp>
      <p:grpSp>
        <p:nvGrpSpPr>
          <p:cNvPr id="27651" name="Group 37"/>
          <p:cNvGrpSpPr>
            <a:grpSpLocks/>
          </p:cNvGrpSpPr>
          <p:nvPr/>
        </p:nvGrpSpPr>
        <p:grpSpPr bwMode="auto">
          <a:xfrm>
            <a:off x="752475" y="2636838"/>
            <a:ext cx="7348538" cy="3960812"/>
            <a:chOff x="752890" y="2102873"/>
            <a:chExt cx="7347503" cy="4062431"/>
          </a:xfrm>
        </p:grpSpPr>
        <p:grpSp>
          <p:nvGrpSpPr>
            <p:cNvPr id="27652" name="Group 38"/>
            <p:cNvGrpSpPr>
              <a:grpSpLocks/>
            </p:cNvGrpSpPr>
            <p:nvPr/>
          </p:nvGrpSpPr>
          <p:grpSpPr bwMode="auto">
            <a:xfrm>
              <a:off x="752890" y="2200729"/>
              <a:ext cx="1621901" cy="3964575"/>
              <a:chOff x="752890" y="2200729"/>
              <a:chExt cx="1621901" cy="3964575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752890" y="2200567"/>
                <a:ext cx="1584102" cy="504751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sz="1600" dirty="0"/>
                  <a:t>Professor</a:t>
                </a:r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759239" y="3319160"/>
                <a:ext cx="1584102" cy="504751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sz="1600" dirty="0"/>
                  <a:t>Associate Professor</a:t>
                </a:r>
              </a:p>
            </p:txBody>
          </p:sp>
          <p:sp>
            <p:nvSpPr>
              <p:cNvPr id="51" name="Rounded Rectangle 50"/>
              <p:cNvSpPr/>
              <p:nvPr/>
            </p:nvSpPr>
            <p:spPr>
              <a:xfrm>
                <a:off x="775112" y="4509396"/>
                <a:ext cx="1584102" cy="50312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sz="1600" dirty="0"/>
                  <a:t>Assistant Professor</a:t>
                </a:r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790985" y="5660553"/>
                <a:ext cx="1584102" cy="504751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sz="1600" dirty="0"/>
                  <a:t>Teaching Assistant</a:t>
                </a:r>
              </a:p>
            </p:txBody>
          </p:sp>
          <p:cxnSp>
            <p:nvCxnSpPr>
              <p:cNvPr id="53" name="Straight Arrow Connector 52"/>
              <p:cNvCxnSpPr>
                <a:stCxn id="52" idx="0"/>
              </p:cNvCxnSpPr>
              <p:nvPr/>
            </p:nvCxnSpPr>
            <p:spPr>
              <a:xfrm flipH="1" flipV="1">
                <a:off x="1567164" y="5012518"/>
                <a:ext cx="15873" cy="64803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>
                <a:endCxn id="50" idx="2"/>
              </p:cNvCxnSpPr>
              <p:nvPr/>
            </p:nvCxnSpPr>
            <p:spPr>
              <a:xfrm flipH="1" flipV="1">
                <a:off x="1551291" y="3823911"/>
                <a:ext cx="1587" cy="69688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>
                <a:stCxn id="50" idx="0"/>
              </p:cNvCxnSpPr>
              <p:nvPr/>
            </p:nvCxnSpPr>
            <p:spPr>
              <a:xfrm flipH="1" flipV="1">
                <a:off x="1549703" y="2728113"/>
                <a:ext cx="1588" cy="59104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Right Arrow 39"/>
            <p:cNvSpPr/>
            <p:nvPr/>
          </p:nvSpPr>
          <p:spPr>
            <a:xfrm>
              <a:off x="2916348" y="3703422"/>
              <a:ext cx="792050" cy="71967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FFFFFF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27654" name="Group 40"/>
            <p:cNvGrpSpPr>
              <a:grpSpLocks/>
            </p:cNvGrpSpPr>
            <p:nvPr/>
          </p:nvGrpSpPr>
          <p:grpSpPr bwMode="auto">
            <a:xfrm>
              <a:off x="3995937" y="2102873"/>
              <a:ext cx="4104456" cy="3964575"/>
              <a:chOff x="759133" y="2200729"/>
              <a:chExt cx="1615658" cy="3964575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844012" y="2200729"/>
                <a:ext cx="1417689" cy="504751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sz="1600" dirty="0"/>
                  <a:t>Professor (Rank 1, 2, 3 and 4)</a:t>
                </a:r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759038" y="3319322"/>
                <a:ext cx="1584512" cy="504751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sz="1600" dirty="0"/>
                  <a:t>Associate Professor (Rank 5, 6 and 7)</a:t>
                </a: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774034" y="4509558"/>
                <a:ext cx="1584512" cy="50312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sz="1600" dirty="0"/>
                  <a:t>Assistant Professor (Rank 8, 9 and 10)</a:t>
                </a:r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790279" y="5660715"/>
                <a:ext cx="1584512" cy="504751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sz="1600" dirty="0"/>
                  <a:t>Teaching Assistant (Rank 11, 12 and 13)</a:t>
                </a:r>
              </a:p>
            </p:txBody>
          </p:sp>
          <p:cxnSp>
            <p:nvCxnSpPr>
              <p:cNvPr id="46" name="Straight Arrow Connector 45"/>
              <p:cNvCxnSpPr/>
              <p:nvPr/>
            </p:nvCxnSpPr>
            <p:spPr>
              <a:xfrm flipV="1">
                <a:off x="1550045" y="5012680"/>
                <a:ext cx="0" cy="64803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>
                <a:endCxn id="43" idx="2"/>
              </p:cNvCxnSpPr>
              <p:nvPr/>
            </p:nvCxnSpPr>
            <p:spPr>
              <a:xfrm flipH="1" flipV="1">
                <a:off x="1551294" y="3824073"/>
                <a:ext cx="1874" cy="69688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>
                <a:stCxn id="43" idx="0"/>
              </p:cNvCxnSpPr>
              <p:nvPr/>
            </p:nvCxnSpPr>
            <p:spPr>
              <a:xfrm flipH="1" flipV="1">
                <a:off x="1550045" y="2728275"/>
                <a:ext cx="1250" cy="59104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图片 3" descr="蓝色系校徽标准版.PN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00250" y="1143000"/>
            <a:ext cx="485775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标题 1"/>
          <p:cNvSpPr>
            <a:spLocks noGrp="1"/>
          </p:cNvSpPr>
          <p:nvPr>
            <p:ph type="title"/>
          </p:nvPr>
        </p:nvSpPr>
        <p:spPr>
          <a:xfrm>
            <a:off x="468313" y="436563"/>
            <a:ext cx="8218487" cy="706437"/>
          </a:xfrm>
        </p:spPr>
        <p:txBody>
          <a:bodyPr/>
          <a:lstStyle/>
          <a:p>
            <a:pPr algn="l" eaLnBrk="1" hangingPunct="1"/>
            <a:r>
              <a:rPr lang="en-GB" altLang="zh-CN" sz="2400" b="1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Career Paths and Employment Reform (2)</a:t>
            </a:r>
            <a:endParaRPr lang="zh-CN" altLang="en-US" sz="2400" b="1" smtClean="0">
              <a:solidFill>
                <a:schemeClr val="tx2"/>
              </a:solidFill>
              <a:latin typeface="Verdana" pitchFamily="34" charset="0"/>
              <a:ea typeface="SimSun" pitchFamily="2" charset="-122"/>
            </a:endParaRPr>
          </a:p>
        </p:txBody>
      </p:sp>
      <p:sp>
        <p:nvSpPr>
          <p:cNvPr id="29699" name="内容占位符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916487"/>
          </a:xfrm>
        </p:spPr>
        <p:txBody>
          <a:bodyPr/>
          <a:lstStyle/>
          <a:p>
            <a:pPr eaLnBrk="1" hangingPunct="1">
              <a:buFont typeface="Wingdings" pitchFamily="2" charset="2"/>
              <a:buChar char="l"/>
            </a:pPr>
            <a: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The academic post system: a four-rank hierarchy.</a:t>
            </a:r>
          </a:p>
          <a:p>
            <a:pPr eaLnBrk="1" hangingPunct="1">
              <a:buFont typeface="Wingdings" pitchFamily="2" charset="2"/>
              <a:buChar char="l"/>
            </a:pPr>
            <a:endParaRPr lang="en-GB" altLang="zh-CN" sz="2000" smtClean="0">
              <a:solidFill>
                <a:schemeClr val="tx2"/>
              </a:solidFill>
              <a:latin typeface="Verdana" pitchFamily="34" charset="0"/>
              <a:ea typeface="SimSun" pitchFamily="2" charset="-122"/>
            </a:endParaRPr>
          </a:p>
          <a:p>
            <a:pPr eaLnBrk="1" hangingPunct="1">
              <a:buFont typeface="Wingdings" pitchFamily="2" charset="2"/>
              <a:buChar char="l"/>
            </a:pPr>
            <a: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Employment reform has been implemented since early 2000s:</a:t>
            </a:r>
            <a:b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</a:br>
            <a: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- A new ranking system parallels the traditional post system;</a:t>
            </a:r>
            <a:b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</a:br>
            <a: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- Three main categories include research-track, teaching-track and research-teaching combined;</a:t>
            </a:r>
            <a:b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</a:br>
            <a:r>
              <a:rPr lang="en-GB" altLang="zh-CN" sz="2000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- This post and contract-based system is considered as a reflection of the academic profession change from a predominantly bureaucratic to a competitive corporate culture in China (Chen 2003; Yang 2005; Lai 2012).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图片 3" descr="蓝色系校徽标准版.PN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00250" y="1143000"/>
            <a:ext cx="485775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algn="l" eaLnBrk="1" hangingPunct="1"/>
            <a:r>
              <a:rPr lang="en-GB" altLang="zh-CN" sz="2400" b="1" smtClean="0">
                <a:solidFill>
                  <a:schemeClr val="tx2"/>
                </a:solidFill>
                <a:latin typeface="Verdana" pitchFamily="34" charset="0"/>
                <a:ea typeface="SimSun" pitchFamily="2" charset="-122"/>
              </a:rPr>
              <a:t>Current State of Young Faculty in Research Universities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23850" y="1412875"/>
            <a:ext cx="8496300" cy="4968875"/>
          </a:xfrm>
        </p:spPr>
        <p:txBody>
          <a:bodyPr/>
          <a:lstStyle/>
          <a:p>
            <a:pPr eaLnBrk="1" hangingPunct="1">
              <a:buFont typeface="Wingdings" pitchFamily="2" charset="2"/>
              <a:buChar char="l"/>
            </a:pPr>
            <a:r>
              <a:rPr lang="en-GB" altLang="zh-CN" sz="2000" smtClean="0">
                <a:solidFill>
                  <a:schemeClr val="tx2"/>
                </a:solidFill>
                <a:ea typeface="SimSun" pitchFamily="2" charset="-122"/>
              </a:rPr>
              <a:t>Research show:</a:t>
            </a:r>
            <a:br>
              <a:rPr lang="en-GB" altLang="zh-CN" sz="2000" smtClean="0">
                <a:solidFill>
                  <a:schemeClr val="tx2"/>
                </a:solidFill>
                <a:ea typeface="SimSun" pitchFamily="2" charset="-122"/>
              </a:rPr>
            </a:br>
            <a:r>
              <a:rPr lang="en-GB" altLang="zh-CN" sz="2000" smtClean="0">
                <a:solidFill>
                  <a:schemeClr val="tx2"/>
                </a:solidFill>
                <a:ea typeface="SimSun" pitchFamily="2" charset="-122"/>
              </a:rPr>
              <a:t>- Young faculty are in general satisfied with their current work and position;</a:t>
            </a:r>
            <a:br>
              <a:rPr lang="en-GB" altLang="zh-CN" sz="2000" smtClean="0">
                <a:solidFill>
                  <a:schemeClr val="tx2"/>
                </a:solidFill>
                <a:ea typeface="SimSun" pitchFamily="2" charset="-122"/>
              </a:rPr>
            </a:br>
            <a:r>
              <a:rPr lang="en-GB" altLang="zh-CN" sz="2000" smtClean="0">
                <a:solidFill>
                  <a:schemeClr val="tx2"/>
                </a:solidFill>
                <a:ea typeface="SimSun" pitchFamily="2" charset="-122"/>
              </a:rPr>
              <a:t>- Academic posts are considered as higher status in terms of reputation and social respects;</a:t>
            </a:r>
            <a:br>
              <a:rPr lang="en-GB" altLang="zh-CN" sz="2000" smtClean="0">
                <a:solidFill>
                  <a:schemeClr val="tx2"/>
                </a:solidFill>
                <a:ea typeface="SimSun" pitchFamily="2" charset="-122"/>
              </a:rPr>
            </a:br>
            <a:r>
              <a:rPr lang="en-GB" altLang="zh-CN" sz="2000" smtClean="0">
                <a:solidFill>
                  <a:schemeClr val="tx2"/>
                </a:solidFill>
                <a:ea typeface="SimSun" pitchFamily="2" charset="-122"/>
              </a:rPr>
              <a:t>- Academics feel positive on working conditions;</a:t>
            </a:r>
            <a:br>
              <a:rPr lang="en-GB" altLang="zh-CN" sz="2000" smtClean="0">
                <a:solidFill>
                  <a:schemeClr val="tx2"/>
                </a:solidFill>
                <a:ea typeface="SimSun" pitchFamily="2" charset="-122"/>
              </a:rPr>
            </a:br>
            <a:r>
              <a:rPr lang="en-GB" altLang="zh-CN" sz="2000" smtClean="0">
                <a:solidFill>
                  <a:schemeClr val="tx2"/>
                </a:solidFill>
                <a:ea typeface="SimSun" pitchFamily="2" charset="-122"/>
              </a:rPr>
              <a:t>- In turn, young faculty are generally committed to their profession.</a:t>
            </a:r>
            <a:br>
              <a:rPr lang="en-GB" altLang="zh-CN" sz="2000" smtClean="0">
                <a:solidFill>
                  <a:schemeClr val="tx2"/>
                </a:solidFill>
                <a:ea typeface="SimSun" pitchFamily="2" charset="-122"/>
              </a:rPr>
            </a:br>
            <a:r>
              <a:rPr lang="en-GB" altLang="zh-CN" sz="2000" smtClean="0">
                <a:solidFill>
                  <a:schemeClr val="tx2"/>
                </a:solidFill>
                <a:ea typeface="SimSun" pitchFamily="2" charset="-122"/>
              </a:rPr>
              <a:t>(Zhu and Zhuo 2005; Li 2008; Liu 2009; Yan 2011; Guo 2012)</a:t>
            </a:r>
          </a:p>
          <a:p>
            <a:pPr eaLnBrk="1" hangingPunct="1">
              <a:buFont typeface="Wingdings" pitchFamily="2" charset="2"/>
              <a:buChar char="l"/>
            </a:pPr>
            <a:r>
              <a:rPr lang="en-GB" altLang="zh-CN" sz="2000" smtClean="0">
                <a:solidFill>
                  <a:schemeClr val="tx2"/>
                </a:solidFill>
                <a:ea typeface="SimSun" pitchFamily="2" charset="-122"/>
              </a:rPr>
              <a:t>Challenges:</a:t>
            </a:r>
            <a:br>
              <a:rPr lang="en-GB" altLang="zh-CN" sz="2000" smtClean="0">
                <a:solidFill>
                  <a:schemeClr val="tx2"/>
                </a:solidFill>
                <a:ea typeface="SimSun" pitchFamily="2" charset="-122"/>
              </a:rPr>
            </a:br>
            <a:r>
              <a:rPr lang="en-GB" altLang="zh-CN" sz="2000" smtClean="0">
                <a:solidFill>
                  <a:schemeClr val="tx2"/>
                </a:solidFill>
                <a:ea typeface="SimSun" pitchFamily="2" charset="-122"/>
              </a:rPr>
              <a:t>- Teaching (such as heavy teaching load, lack of systematic teacher training);</a:t>
            </a:r>
            <a:br>
              <a:rPr lang="en-GB" altLang="zh-CN" sz="2000" smtClean="0">
                <a:solidFill>
                  <a:schemeClr val="tx2"/>
                </a:solidFill>
                <a:ea typeface="SimSun" pitchFamily="2" charset="-122"/>
              </a:rPr>
            </a:br>
            <a:r>
              <a:rPr lang="en-GB" altLang="zh-CN" sz="2000" smtClean="0">
                <a:solidFill>
                  <a:schemeClr val="tx2"/>
                </a:solidFill>
                <a:ea typeface="SimSun" pitchFamily="2" charset="-122"/>
              </a:rPr>
              <a:t>- Research (such as limited research opportunities, employment reform impact on publication);</a:t>
            </a:r>
            <a:br>
              <a:rPr lang="en-GB" altLang="zh-CN" sz="2000" smtClean="0">
                <a:solidFill>
                  <a:schemeClr val="tx2"/>
                </a:solidFill>
                <a:ea typeface="SimSun" pitchFamily="2" charset="-122"/>
              </a:rPr>
            </a:br>
            <a:r>
              <a:rPr lang="en-GB" altLang="zh-CN" sz="2000" smtClean="0">
                <a:solidFill>
                  <a:schemeClr val="tx2"/>
                </a:solidFill>
                <a:ea typeface="SimSun" pitchFamily="2" charset="-122"/>
              </a:rPr>
              <a:t>- Life and work quality (low salary but high living cost).</a:t>
            </a:r>
            <a:br>
              <a:rPr lang="en-GB" altLang="zh-CN" sz="2000" smtClean="0">
                <a:solidFill>
                  <a:schemeClr val="tx2"/>
                </a:solidFill>
                <a:ea typeface="SimSun" pitchFamily="2" charset="-122"/>
              </a:rPr>
            </a:br>
            <a:r>
              <a:rPr lang="en-GB" altLang="zh-CN" sz="2000" smtClean="0">
                <a:solidFill>
                  <a:schemeClr val="tx2"/>
                </a:solidFill>
                <a:ea typeface="SimSun" pitchFamily="2" charset="-122"/>
              </a:rPr>
              <a:t>(Chen 2003; Qian 2005; Zhang 2008; Yang 2009; Yang, Ma and Zhuang 2010; Yan 2011)</a:t>
            </a:r>
          </a:p>
          <a:p>
            <a:pPr eaLnBrk="1" hangingPunct="1">
              <a:buFont typeface="Wingdings" pitchFamily="2" charset="2"/>
              <a:buChar char="l"/>
            </a:pPr>
            <a:r>
              <a:rPr lang="en-GB" altLang="zh-CN" sz="2000" smtClean="0">
                <a:solidFill>
                  <a:schemeClr val="tx2"/>
                </a:solidFill>
                <a:ea typeface="SimSun" pitchFamily="2" charset="-122"/>
              </a:rPr>
              <a:t>In summary, young faculty members are at a relatively disadvantaged position in the Chinese academia. </a:t>
            </a:r>
          </a:p>
          <a:p>
            <a:pPr eaLnBrk="1" hangingPunct="1">
              <a:buFont typeface="Wingdings" pitchFamily="2" charset="2"/>
              <a:buChar char="l"/>
            </a:pPr>
            <a:endParaRPr lang="en-GB" altLang="zh-CN" sz="2000" smtClean="0">
              <a:solidFill>
                <a:schemeClr val="tx2"/>
              </a:solidFill>
              <a:ea typeface="SimSun" pitchFamily="2" charset="-122"/>
            </a:endParaRPr>
          </a:p>
          <a:p>
            <a:pPr eaLnBrk="1" hangingPunct="1">
              <a:buFont typeface="Wingdings" pitchFamily="2" charset="2"/>
              <a:buChar char="l"/>
            </a:pPr>
            <a:endParaRPr lang="en-GB" altLang="zh-CN" sz="2000" smtClean="0">
              <a:solidFill>
                <a:schemeClr val="tx2"/>
              </a:solidFill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9A1754C7C16294E9BE50F207DEFED42" ma:contentTypeVersion="0" ma:contentTypeDescription="Создание документа." ma:contentTypeScope="" ma:versionID="545428e253d65f772d316b3e12ed98c3">
  <xsd:schema xmlns:xsd="http://www.w3.org/2001/XMLSchema" xmlns:p="http://schemas.microsoft.com/office/2006/metadata/properties" targetNamespace="http://schemas.microsoft.com/office/2006/metadata/properties" ma:root="true" ma:fieldsID="53974d1da0c14f073d2cc649cae9f3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BE03D80-0B1F-4697-9592-FB2988D614AE}"/>
</file>

<file path=customXml/itemProps2.xml><?xml version="1.0" encoding="utf-8"?>
<ds:datastoreItem xmlns:ds="http://schemas.openxmlformats.org/officeDocument/2006/customXml" ds:itemID="{F5157F2A-FDF6-40B4-9099-B235AEE4EBE3}"/>
</file>

<file path=customXml/itemProps3.xml><?xml version="1.0" encoding="utf-8"?>
<ds:datastoreItem xmlns:ds="http://schemas.openxmlformats.org/officeDocument/2006/customXml" ds:itemID="{591EA9BD-2732-48C0-B1D3-4355F7B0E16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1002</TotalTime>
  <Words>429</Words>
  <Application>Microsoft Office PowerPoint</Application>
  <PresentationFormat>Экран (4:3)</PresentationFormat>
  <Paragraphs>122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Arial</vt:lpstr>
      <vt:lpstr>ＭＳ Ｐゴシック</vt:lpstr>
      <vt:lpstr>Calibri</vt:lpstr>
      <vt:lpstr>SimSun</vt:lpstr>
      <vt:lpstr>Verdana</vt:lpstr>
      <vt:lpstr>Wingdings</vt:lpstr>
      <vt:lpstr>MS Mincho</vt:lpstr>
      <vt:lpstr>Cambria</vt:lpstr>
      <vt:lpstr>Wingdings 2</vt:lpstr>
      <vt:lpstr>Office Theme</vt:lpstr>
      <vt:lpstr>Слайд 1</vt:lpstr>
      <vt:lpstr>Chinese Higher Education Development</vt:lpstr>
      <vt:lpstr>Research Universities in China (1)</vt:lpstr>
      <vt:lpstr>Research Universities in China (2)</vt:lpstr>
      <vt:lpstr>University Faculty Development (1)</vt:lpstr>
      <vt:lpstr>University Faculty Development (2)</vt:lpstr>
      <vt:lpstr>Career Paths and Employment Reform (1)</vt:lpstr>
      <vt:lpstr>Career Paths and Employment Reform (2)</vt:lpstr>
      <vt:lpstr>Current State of Young Faculty in Research Universities</vt:lpstr>
      <vt:lpstr>Strategies and New Practices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Ki Wang, Shanghai Jiao Tong University</dc:title>
  <dc:creator>Windows User</dc:creator>
  <cp:lastModifiedBy>1</cp:lastModifiedBy>
  <cp:revision>143</cp:revision>
  <cp:lastPrinted>2012-10-15T08:04:46Z</cp:lastPrinted>
  <dcterms:created xsi:type="dcterms:W3CDTF">2009-10-10T13:38:23Z</dcterms:created>
  <dcterms:modified xsi:type="dcterms:W3CDTF">2012-11-01T11:39:20Z</dcterms:modified>
  <cp:contentType>Документ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0x01010019A1754C7C16294E9BE50F207DEFED42</vt:lpwstr>
  </property>
</Properties>
</file>