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2" r:id="rId1"/>
    <p:sldMasterId id="2147483653" r:id="rId2"/>
    <p:sldMasterId id="2147483765" r:id="rId3"/>
    <p:sldMasterId id="2147483779" r:id="rId4"/>
  </p:sldMasterIdLst>
  <p:notesMasterIdLst>
    <p:notesMasterId r:id="rId45"/>
  </p:notesMasterIdLst>
  <p:handoutMasterIdLst>
    <p:handoutMasterId r:id="rId46"/>
  </p:handoutMasterIdLst>
  <p:sldIdLst>
    <p:sldId id="1037" r:id="rId5"/>
    <p:sldId id="1246" r:id="rId6"/>
    <p:sldId id="1287" r:id="rId7"/>
    <p:sldId id="1288" r:id="rId8"/>
    <p:sldId id="1289" r:id="rId9"/>
    <p:sldId id="1368" r:id="rId10"/>
    <p:sldId id="1365" r:id="rId11"/>
    <p:sldId id="1315" r:id="rId12"/>
    <p:sldId id="1369" r:id="rId13"/>
    <p:sldId id="1332" r:id="rId14"/>
    <p:sldId id="1333" r:id="rId15"/>
    <p:sldId id="1335" r:id="rId16"/>
    <p:sldId id="1336" r:id="rId17"/>
    <p:sldId id="1342" r:id="rId18"/>
    <p:sldId id="1375" r:id="rId19"/>
    <p:sldId id="1359" r:id="rId20"/>
    <p:sldId id="1317" r:id="rId21"/>
    <p:sldId id="1376" r:id="rId22"/>
    <p:sldId id="1377" r:id="rId23"/>
    <p:sldId id="1320" r:id="rId24"/>
    <p:sldId id="1321" r:id="rId25"/>
    <p:sldId id="1366" r:id="rId26"/>
    <p:sldId id="1344" r:id="rId27"/>
    <p:sldId id="1372" r:id="rId28"/>
    <p:sldId id="1373" r:id="rId29"/>
    <p:sldId id="1374" r:id="rId30"/>
    <p:sldId id="1380" r:id="rId31"/>
    <p:sldId id="1363" r:id="rId32"/>
    <p:sldId id="1350" r:id="rId33"/>
    <p:sldId id="1361" r:id="rId34"/>
    <p:sldId id="1381" r:id="rId35"/>
    <p:sldId id="1382" r:id="rId36"/>
    <p:sldId id="1383" r:id="rId37"/>
    <p:sldId id="1384" r:id="rId38"/>
    <p:sldId id="1385" r:id="rId39"/>
    <p:sldId id="1386" r:id="rId40"/>
    <p:sldId id="1387" r:id="rId41"/>
    <p:sldId id="1388" r:id="rId42"/>
    <p:sldId id="1389" r:id="rId43"/>
    <p:sldId id="1093" r:id="rId4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FF"/>
    <a:srgbClr val="C02673"/>
    <a:srgbClr val="FFCC00"/>
    <a:srgbClr val="000099"/>
    <a:srgbClr val="DDF2FF"/>
    <a:srgbClr val="E5FFFF"/>
    <a:srgbClr val="FFE2C5"/>
    <a:srgbClr val="FFFF99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710" autoAdjust="0"/>
  </p:normalViewPr>
  <p:slideViewPr>
    <p:cSldViewPr>
      <p:cViewPr>
        <p:scale>
          <a:sx n="70" d="100"/>
          <a:sy n="70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728888888888891E-2"/>
          <c:y val="5.6473760601058708E-3"/>
          <c:w val="0.87878787878788012"/>
          <c:h val="0.77210881026239409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800080"/>
            </a:solidFill>
            <a:ln w="10078">
              <a:noFill/>
              <a:prstDash val="solid"/>
            </a:ln>
          </c:spPr>
          <c:dPt>
            <c:idx val="0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2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3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4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5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Pt>
            <c:idx val="6"/>
            <c:spPr>
              <a:solidFill>
                <a:srgbClr val="CC99FF"/>
              </a:solidFill>
              <a:ln w="10078">
                <a:noFill/>
                <a:prstDash val="solid"/>
              </a:ln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,287</a:t>
                    </a:r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,624</a:t>
                    </a:r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zh-TW" sz="1000"/>
                      <a:t>2</a:t>
                    </a:r>
                    <a:r>
                      <a:rPr lang="en-US" altLang="zh-TW"/>
                      <a:t>,152</a:t>
                    </a:r>
                  </a:p>
                </c:rich>
              </c:tx>
            </c:dLbl>
            <c:spPr>
              <a:noFill/>
              <a:ln w="20156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Sheet1!$A$1:$A$8</c:f>
              <c:numCache>
                <c:formatCode>General</c:formatCode>
                <c:ptCount val="8"/>
                <c:pt idx="0">
                  <c:v>38</c:v>
                </c:pt>
                <c:pt idx="1">
                  <c:v>166</c:v>
                </c:pt>
                <c:pt idx="2">
                  <c:v>389</c:v>
                </c:pt>
                <c:pt idx="3">
                  <c:v>521</c:v>
                </c:pt>
                <c:pt idx="4">
                  <c:v>973</c:v>
                </c:pt>
                <c:pt idx="5">
                  <c:v>1287</c:v>
                </c:pt>
                <c:pt idx="6">
                  <c:v>1624</c:v>
                </c:pt>
                <c:pt idx="7">
                  <c:v>2152</c:v>
                </c:pt>
              </c:numCache>
            </c:numRef>
          </c:val>
        </c:ser>
        <c:dLbls/>
        <c:axId val="105118336"/>
        <c:axId val="105591168"/>
      </c:barChart>
      <c:catAx>
        <c:axId val="105118336"/>
        <c:scaling>
          <c:orientation val="minMax"/>
        </c:scaling>
        <c:axPos val="l"/>
        <c:majorTickMark val="in"/>
        <c:tickLblPos val="none"/>
        <c:spPr>
          <a:ln w="7558">
            <a:noFill/>
          </a:ln>
        </c:spPr>
        <c:crossAx val="105591168"/>
        <c:crosses val="autoZero"/>
        <c:auto val="1"/>
        <c:lblAlgn val="ctr"/>
        <c:lblOffset val="100"/>
        <c:tickMarkSkip val="1"/>
      </c:catAx>
      <c:valAx>
        <c:axId val="105591168"/>
        <c:scaling>
          <c:orientation val="minMax"/>
        </c:scaling>
        <c:axPos val="b"/>
        <c:majorGridlines>
          <c:spPr>
            <a:ln w="2519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51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118336"/>
        <c:crosses val="autoZero"/>
        <c:crossBetween val="between"/>
      </c:valAx>
      <c:spPr>
        <a:noFill/>
        <a:ln w="10078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3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0936944444444502E-2"/>
          <c:y val="0.113853244565396"/>
          <c:w val="0.87866750000000005"/>
          <c:h val="0.78040540540540604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CC99FF"/>
            </a:solidFill>
            <a:ln w="18700">
              <a:noFill/>
            </a:ln>
          </c:spPr>
          <c:dPt>
            <c:idx val="8"/>
            <c:spPr>
              <a:solidFill>
                <a:srgbClr val="800080"/>
              </a:solidFill>
              <a:ln w="18700">
                <a:noFill/>
              </a:ln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,056</a:t>
                    </a:r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,189</a:t>
                    </a:r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,638</a:t>
                    </a:r>
                  </a:p>
                </c:rich>
              </c:tx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zh-TW" sz="1000"/>
                      <a:t>1</a:t>
                    </a:r>
                    <a:r>
                      <a:rPr lang="en-US" altLang="zh-TW"/>
                      <a:t>,969</a:t>
                    </a:r>
                  </a:p>
                </c:rich>
              </c:tx>
            </c:dLbl>
            <c:spPr>
              <a:noFill/>
              <a:ln w="187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val>
            <c:numRef>
              <c:f>Sheet1!$A$1:$A$9</c:f>
              <c:numCache>
                <c:formatCode>General</c:formatCode>
                <c:ptCount val="9"/>
                <c:pt idx="0">
                  <c:v>48</c:v>
                </c:pt>
                <c:pt idx="1">
                  <c:v>88</c:v>
                </c:pt>
                <c:pt idx="2">
                  <c:v>149</c:v>
                </c:pt>
                <c:pt idx="3">
                  <c:v>499</c:v>
                </c:pt>
                <c:pt idx="4">
                  <c:v>758</c:v>
                </c:pt>
                <c:pt idx="5">
                  <c:v>1056</c:v>
                </c:pt>
                <c:pt idx="6">
                  <c:v>1189</c:v>
                </c:pt>
                <c:pt idx="7">
                  <c:v>1638</c:v>
                </c:pt>
                <c:pt idx="8">
                  <c:v>1969</c:v>
                </c:pt>
              </c:numCache>
            </c:numRef>
          </c:val>
        </c:ser>
        <c:dLbls/>
        <c:axId val="106475520"/>
        <c:axId val="106477056"/>
      </c:barChart>
      <c:catAx>
        <c:axId val="106475520"/>
        <c:scaling>
          <c:orientation val="minMax"/>
        </c:scaling>
        <c:axPos val="l"/>
        <c:majorTickMark val="in"/>
        <c:tickLblPos val="none"/>
        <c:spPr>
          <a:ln w="7013">
            <a:noFill/>
          </a:ln>
        </c:spPr>
        <c:crossAx val="106477056"/>
        <c:crosses val="autoZero"/>
        <c:auto val="1"/>
        <c:lblAlgn val="ctr"/>
        <c:lblOffset val="100"/>
        <c:tickMarkSkip val="1"/>
      </c:catAx>
      <c:valAx>
        <c:axId val="106477056"/>
        <c:scaling>
          <c:orientation val="minMax"/>
        </c:scaling>
        <c:axPos val="b"/>
        <c:majorGridlines>
          <c:spPr>
            <a:ln w="233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33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475520"/>
        <c:crosses val="autoZero"/>
        <c:crossBetween val="between"/>
      </c:valAx>
      <c:spPr>
        <a:noFill/>
        <a:ln w="935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2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91FDD-F025-46F0-AE01-E6B26C23010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11557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F1AA8A-A836-4D8C-A127-C213CF8D41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5266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E30C543-EF2C-4356-92CE-F165347064F4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A483B788-0726-414B-920E-4AF0C62CAFA0}" type="slidenum">
              <a:rPr lang="en-US" altLang="zh-TW" sz="1200"/>
              <a:pPr algn="r" eaLnBrk="1" hangingPunct="1"/>
              <a:t>3</a:t>
            </a:fld>
            <a:endParaRPr lang="en-US" altLang="zh-TW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09"/>
            <a:ext cx="5438775" cy="44680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Source: Former VC Lau’s ppt; PVC Cheng’s ppt; VC’s Installation Speech (3</a:t>
            </a:r>
            <a:r>
              <a:rPr lang="en-US" altLang="zh-TW" baseline="30000" smtClean="0"/>
              <a:t>rd</a:t>
            </a:r>
            <a:r>
              <a:rPr lang="en-US" altLang="zh-TW" smtClean="0"/>
              <a:t> bullet point)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D866B16-7ABC-408E-AEE9-FA20573305F7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1" tIns="45766" rIns="91531" bIns="45766" anchor="b"/>
          <a:lstStyle>
            <a:lvl1pPr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8BF155F-D5A6-4414-9854-790981A8C734}" type="slidenum">
              <a:rPr lang="en-US" altLang="zh-TW" sz="1200"/>
              <a:pPr algn="r" eaLnBrk="1" hangingPunct="1"/>
              <a:t>4</a:t>
            </a:fld>
            <a:endParaRPr lang="en-US" altLang="zh-TW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09"/>
            <a:ext cx="5438775" cy="446809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Source: Former VC Li; Former VC Lau’s ppt; SCLE website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b"/>
          <a:lstStyle/>
          <a:p>
            <a:pPr algn="r" defTabSz="914679"/>
            <a:fld id="{BDFE02EE-A137-4C7F-97BD-AF3B92E8C94A}" type="slidenum">
              <a:rPr lang="zh-CN" altLang="en-US" sz="1100">
                <a:latin typeface="Tahoma" pitchFamily="34" charset="0"/>
              </a:rPr>
              <a:pPr algn="r" defTabSz="914679"/>
              <a:t>17</a:t>
            </a:fld>
            <a:endParaRPr lang="en-US" altLang="zh-CN" sz="1100" dirty="0">
              <a:latin typeface="Tahoma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BB17-5BD3-42B5-B033-4C7263F31A8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71C5-658B-4FA3-A8F3-82E28D1957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430213"/>
            <a:ext cx="2071688" cy="6094412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0213"/>
            <a:ext cx="6067425" cy="609441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034F-E619-460C-8136-B8D8A44FC9B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10541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484313"/>
            <a:ext cx="4027488" cy="50403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029075" cy="50403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AE96-F569-4C0D-8B53-6EDCD7A0180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10541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484313"/>
            <a:ext cx="8208963" cy="504031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8A50-0EC2-4848-B891-5AEF47E349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80C4-AD2C-4229-B33D-24D27CBA6D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CBA4-F4FC-4939-89E0-465B7B130FA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726B-FA5B-4BCF-9CDD-3DF5A69E9C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0290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E7F2-754C-4E47-84A8-1746A0A9CEF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A96A-F3DE-474D-906C-B50DA9BF1CE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CAA4-23B0-42E6-84AC-4CCCB7B2B5D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83B2-12AB-4A5B-AC72-83C722511F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F148-A57E-4426-A8C7-2289E7162F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3983-6F5F-44D7-AD41-950879A04EC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BA22-888C-41A1-BC83-99DF6C42A0B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6B6D-ACC2-46E3-87F6-AA1F1F0BAB0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8575"/>
            <a:ext cx="2071688" cy="649605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"/>
            <a:ext cx="6067425" cy="649605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6C15-8937-4AF2-AC71-E9ABE0C1F9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5BB17-5BD3-42B5-B033-4C7263F31A8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0313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altLang="zh-TW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4000"/>
            <a:ext cx="8183880" cy="4464496"/>
          </a:xfrm>
        </p:spPr>
        <p:txBody>
          <a:bodyPr/>
          <a:lstStyle>
            <a:lvl1pPr>
              <a:buClr>
                <a:schemeClr val="accent1"/>
              </a:buClr>
              <a:buFont typeface="Wingdings 2" pitchFamily="18" charset="2"/>
              <a:buChar char=""/>
              <a:defRPr sz="3000"/>
            </a:lvl1pPr>
            <a:lvl2pPr>
              <a:buClr>
                <a:schemeClr val="accent1"/>
              </a:buClr>
              <a:buSzPct val="45000"/>
              <a:buFont typeface="Wingdings" pitchFamily="2" charset="2"/>
              <a:buChar char="¡"/>
              <a:defRPr sz="2600"/>
            </a:lvl2pPr>
            <a:extLst/>
          </a:lstStyle>
          <a:p>
            <a:pPr lvl="0" eaLnBrk="1" latinLnBrk="0" hangingPunct="1"/>
            <a:r>
              <a:rPr lang="en-US" altLang="zh-TW" dirty="0" smtClean="0"/>
              <a:t>Click to edit Master text styles</a:t>
            </a:r>
          </a:p>
          <a:p>
            <a:pPr lvl="1" eaLnBrk="1" latinLnBrk="0" hangingPunct="1"/>
            <a:r>
              <a:rPr lang="en-US" altLang="zh-TW" dirty="0" smtClean="0"/>
              <a:t>Second level</a:t>
            </a:r>
          </a:p>
          <a:p>
            <a:pPr lvl="2" eaLnBrk="1" latinLnBrk="0" hangingPunct="1"/>
            <a:r>
              <a:rPr lang="en-US" altLang="zh-TW" dirty="0" smtClean="0"/>
              <a:t>Third level</a:t>
            </a:r>
          </a:p>
          <a:p>
            <a:pPr lvl="3" eaLnBrk="1" latinLnBrk="0" hangingPunct="1"/>
            <a:r>
              <a:rPr lang="en-US" altLang="zh-TW" dirty="0" smtClean="0"/>
              <a:t>Fourth level</a:t>
            </a:r>
          </a:p>
          <a:p>
            <a:pPr lvl="4" eaLnBrk="1" latinLnBrk="0" hangingPunct="1"/>
            <a:r>
              <a:rPr lang="en-US" altLang="zh-TW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937E47-CA0C-4E26-A96F-488F04E43C6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1632168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1632168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68D7CF-187B-4256-8548-0CB3E1E2055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310D8C-BEE7-4969-8CAC-FF171C8E78B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7E47-CA0C-4E26-A96F-488F04E43C6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3033BA-3D29-4A25-83FC-D9DB2071BF9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0714E4-500E-4B39-965E-83615FCCCCE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374386-93A0-4925-ADBB-D8A0FBF24F1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8E1B26-E6EE-4B6A-B7A4-6E5B8D7DF5D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8271C5-658B-4FA3-A8F3-82E28D1957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B7034F-E619-460C-8136-B8D8A44FC9B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C8B09-9CD3-4B4A-A444-F779E32198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59543815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0290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D7CF-187B-4256-8548-0CB3E1E205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0D8C-BEE7-4969-8CAC-FF171C8E78B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33BA-3D29-4A25-83FC-D9DB2071BF9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14E4-500E-4B39-965E-83615FCCCCE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4386-93A0-4925-ADBB-D8A0FBF24F1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1B26-E6EE-4B6A-B7A4-6E5B8D7DF5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0213"/>
            <a:ext cx="8229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2089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693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693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693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10B1CDE-5348-4537-A70A-9C8F9ABDBC2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69386" name="Freeform 10"/>
          <p:cNvSpPr>
            <a:spLocks noChangeArrowheads="1"/>
          </p:cNvSpPr>
          <p:nvPr/>
        </p:nvSpPr>
        <p:spPr bwMode="auto">
          <a:xfrm>
            <a:off x="381000" y="371475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869387" name="Line 11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0000FF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kumimoji="1" sz="2200">
          <a:solidFill>
            <a:srgbClr val="0000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ky-1"/>
          <p:cNvPicPr>
            <a:picLocks noChangeAspect="1" noChangeArrowheads="1"/>
          </p:cNvPicPr>
          <p:nvPr/>
        </p:nvPicPr>
        <p:blipFill>
          <a:blip r:embed="rId13" cstate="print"/>
          <a:srcRect l="18019" t="21759" r="18019" b="18005"/>
          <a:stretch>
            <a:fillRect/>
          </a:stretch>
        </p:blipFill>
        <p:spPr bwMode="auto">
          <a:xfrm>
            <a:off x="0" y="0"/>
            <a:ext cx="9144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3" name="AutoShape 3"/>
          <p:cNvSpPr>
            <a:spLocks noChangeArrowheads="1"/>
          </p:cNvSpPr>
          <p:nvPr/>
        </p:nvSpPr>
        <p:spPr bwMode="gray">
          <a:xfrm>
            <a:off x="179388" y="1125538"/>
            <a:ext cx="8783637" cy="6264275"/>
          </a:xfrm>
          <a:prstGeom prst="roundRect">
            <a:avLst>
              <a:gd name="adj" fmla="val 4639"/>
            </a:avLst>
          </a:prstGeom>
          <a:solidFill>
            <a:srgbClr val="66CCFF">
              <a:alpha val="14999"/>
            </a:srgbClr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870404" name="AutoShape 4"/>
          <p:cNvSpPr>
            <a:spLocks noChangeArrowheads="1"/>
          </p:cNvSpPr>
          <p:nvPr/>
        </p:nvSpPr>
        <p:spPr bwMode="gray">
          <a:xfrm>
            <a:off x="319088" y="1274763"/>
            <a:ext cx="8502650" cy="5915025"/>
          </a:xfrm>
          <a:prstGeom prst="roundRect">
            <a:avLst>
              <a:gd name="adj" fmla="val 3759"/>
            </a:avLst>
          </a:prstGeom>
          <a:solidFill>
            <a:schemeClr val="bg1"/>
          </a:solidFill>
          <a:ln w="6350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8704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"/>
            <a:ext cx="8229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2089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704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704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704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14D0BCE-3E15-466C-B885-F3A60F220C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CC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CC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CC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33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CC33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528360"/>
            <a:ext cx="8183880" cy="105156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extLst/>
          </a:lstStyle>
          <a:p>
            <a:r>
              <a:rPr kumimoji="0" lang="en-US" altLang="zh-TW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1608480"/>
            <a:ext cx="8183880" cy="43408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dirty="0" smtClean="0"/>
              <a:t>Second level</a:t>
            </a:r>
          </a:p>
          <a:p>
            <a:pPr lvl="2" eaLnBrk="1" latinLnBrk="0" hangingPunct="1"/>
            <a:r>
              <a:rPr kumimoji="0" lang="en-US" altLang="zh-TW" dirty="0" smtClean="0"/>
              <a:t>Third level</a:t>
            </a:r>
          </a:p>
          <a:p>
            <a:pPr lvl="3" eaLnBrk="1" latinLnBrk="0" hangingPunct="1"/>
            <a:r>
              <a:rPr kumimoji="0" lang="en-US" altLang="zh-TW" dirty="0" smtClean="0"/>
              <a:t>Fourth level</a:t>
            </a:r>
          </a:p>
          <a:p>
            <a:pPr lvl="4" eaLnBrk="1" latinLnBrk="0" hangingPunct="1"/>
            <a:r>
              <a:rPr kumimoji="0" lang="en-US" altLang="zh-TW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10B1CDE-5348-4537-A70A-9C8F9ABDBC2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91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FB6B-7DAF-4867-895C-04CF7452D7A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Tree_pix_159 -M"/>
          <p:cNvPicPr>
            <a:picLocks noChangeAspect="1" noChangeArrowheads="1"/>
          </p:cNvPicPr>
          <p:nvPr/>
        </p:nvPicPr>
        <p:blipFill>
          <a:blip r:embed="rId13" cstate="print"/>
          <a:srcRect r="11507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3528" y="260648"/>
            <a:ext cx="8424936" cy="5976664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hk.edu.hk/cpr/images/091115_3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cuhk.edu.hk/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Photo - CUHK\CUHK - Pandamic View\CU campus view 2006 -m.jpg"/>
          <p:cNvPicPr>
            <a:picLocks noChangeAspect="1" noChangeArrowheads="1"/>
          </p:cNvPicPr>
          <p:nvPr/>
        </p:nvPicPr>
        <p:blipFill>
          <a:blip r:embed="rId2" cstate="print"/>
          <a:srcRect t="25206" b="13908"/>
          <a:stretch>
            <a:fillRect/>
          </a:stretch>
        </p:blipFill>
        <p:spPr bwMode="auto">
          <a:xfrm>
            <a:off x="308448" y="282420"/>
            <a:ext cx="8532014" cy="3628188"/>
          </a:xfrm>
          <a:prstGeom prst="round2SameRect">
            <a:avLst>
              <a:gd name="adj1" fmla="val 4966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376" y="4149080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 smtClean="0">
                <a:solidFill>
                  <a:srgbClr val="BC2671"/>
                </a:solidFill>
              </a:rPr>
              <a:t>Paths to Academic Excellence</a:t>
            </a:r>
            <a:endParaRPr lang="zh-TW" altLang="en-US" sz="2800" dirty="0">
              <a:solidFill>
                <a:srgbClr val="BC2671"/>
              </a:solidFill>
              <a:latin typeface="+mn-lt"/>
            </a:endParaRPr>
          </a:p>
        </p:txBody>
      </p:sp>
      <p:pic>
        <p:nvPicPr>
          <p:cNvPr id="7" name="Picture 12" descr="logo_4c_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801362"/>
            <a:ext cx="735435" cy="5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5BB17-5BD3-42B5-B033-4C7263F31A8F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755576" y="6060638"/>
            <a:ext cx="6801952" cy="432048"/>
          </a:xfrm>
        </p:spPr>
        <p:txBody>
          <a:bodyPr>
            <a:normAutofit/>
          </a:bodyPr>
          <a:lstStyle/>
          <a:p>
            <a:r>
              <a:rPr lang="en-US" altLang="zh-TW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Chinese University of Hong Kong</a:t>
            </a:r>
            <a:endParaRPr lang="zh-TW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/>
          <a:lstStyle/>
          <a:p>
            <a:pPr algn="ctr" eaLnBrk="1" hangingPunct="1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Research Focus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700808"/>
            <a:ext cx="8183880" cy="367240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b="1" dirty="0" smtClean="0"/>
              <a:t>5 Major Focused Areas 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Chinese Studies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Biomedical Sciences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Information Sciences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Economics &amp; Finance</a:t>
            </a:r>
          </a:p>
          <a:p>
            <a:pPr marL="586486" indent="-412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Geoinformation &amp; Earth Sciences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11" name="Picture 5" descr="Chinese stud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2" y="5479504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biomedical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292" y="5479504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Information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092" y="5479504"/>
            <a:ext cx="1409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Economics and Fin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2892" y="5479504"/>
            <a:ext cx="1409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Geoinformation and Earth Sci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0692" y="5479504"/>
            <a:ext cx="1409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7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48" y="476672"/>
            <a:ext cx="8183880" cy="803136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Research Focus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254" y="1339850"/>
            <a:ext cx="8858250" cy="504825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HK Government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Area of Excellence </a:t>
            </a:r>
            <a:r>
              <a:rPr kumimoji="0" lang="en-US" altLang="zh-TW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Programme</a:t>
            </a:r>
            <a:endParaRPr kumimoji="0" lang="en-US" altLang="zh-TW" sz="2800" b="1" dirty="0" smtClean="0">
              <a:latin typeface="+mn-lt"/>
              <a:ea typeface="+mn-ea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- CUHK leads 6 out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of 15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975771608"/>
              </p:ext>
            </p:extLst>
          </p:nvPr>
        </p:nvGraphicFramePr>
        <p:xfrm>
          <a:off x="965501" y="2439905"/>
          <a:ext cx="7200850" cy="3051048"/>
        </p:xfrm>
        <a:graphic>
          <a:graphicData uri="http://schemas.openxmlformats.org/drawingml/2006/table">
            <a:tbl>
              <a:tblPr/>
              <a:tblGrid>
                <a:gridCol w="6672620"/>
                <a:gridCol w="528230"/>
              </a:tblGrid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Network Coding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Historical Anthropology of Chinese Society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Circulating Fetal Nucleic Acids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Plant and Agricultural Biotechnology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Chinese Medicine Research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355600" marR="0" lvl="0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Information Technology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marL="263525" marR="0" lvl="0" indent="-263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05820" y="5122440"/>
            <a:ext cx="8098628" cy="1258888"/>
            <a:chOff x="369664" y="4869160"/>
            <a:chExt cx="8098628" cy="1258888"/>
          </a:xfrm>
        </p:grpSpPr>
        <p:pic>
          <p:nvPicPr>
            <p:cNvPr id="8" name="Picture 40" descr="new_R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4869160"/>
              <a:ext cx="1155700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41" descr="091115_3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863" y="4869160"/>
              <a:ext cx="1573212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3" descr="Engineering-1"/>
            <p:cNvPicPr>
              <a:picLocks noChangeAspect="1" noChangeArrowheads="1"/>
            </p:cNvPicPr>
            <p:nvPr/>
          </p:nvPicPr>
          <p:blipFill>
            <a:blip r:embed="rId5" cstate="print"/>
            <a:srcRect b="14992"/>
            <a:stretch>
              <a:fillRect/>
            </a:stretch>
          </p:blipFill>
          <p:spPr bwMode="auto">
            <a:xfrm>
              <a:off x="369664" y="4869160"/>
              <a:ext cx="1970088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45" descr="20080402SKL_2"/>
            <p:cNvPicPr>
              <a:picLocks noChangeAspect="1" noChangeArrowheads="1"/>
            </p:cNvPicPr>
            <p:nvPr/>
          </p:nvPicPr>
          <p:blipFill>
            <a:blip r:embed="rId6" cstate="print"/>
            <a:srcRect l="7579" t="5659" r="5515" b="9047"/>
            <a:stretch>
              <a:fillRect/>
            </a:stretch>
          </p:blipFill>
          <p:spPr bwMode="auto">
            <a:xfrm>
              <a:off x="5004048" y="4869160"/>
              <a:ext cx="1928813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38" descr="IC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7142" y="4869160"/>
              <a:ext cx="1581150" cy="1258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382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6882" y="404664"/>
            <a:ext cx="8183880" cy="803136"/>
          </a:xfrm>
        </p:spPr>
        <p:txBody>
          <a:bodyPr/>
          <a:lstStyle/>
          <a:p>
            <a:pPr algn="ctr"/>
            <a:r>
              <a:rPr lang="en-US" altLang="zh-TW" dirty="0" smtClean="0"/>
              <a:t>Research Focus</a:t>
            </a:r>
            <a:endParaRPr lang="zh-TW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altLang="zh-TW" sz="2800" b="1" dirty="0" smtClean="0"/>
              <a:t>International &amp; Mainland Collaborations</a:t>
            </a:r>
            <a:endParaRPr lang="en-US" altLang="zh-TW" sz="2800" dirty="0" smtClean="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TW" sz="2800" dirty="0" smtClean="0"/>
              <a:t>Currently 150+ formal institutional research collaborations with overseas institutions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800" dirty="0" smtClean="0"/>
              <a:t>110+ with institutions in Mainland and Taiwan</a:t>
            </a:r>
          </a:p>
          <a:p>
            <a:pPr lvl="1">
              <a:lnSpc>
                <a:spcPct val="110000"/>
              </a:lnSpc>
            </a:pPr>
            <a:r>
              <a:rPr lang="en-US" altLang="zh-TW" sz="2800" dirty="0" smtClean="0"/>
              <a:t>Over 30 joint research centres &amp; laboratories</a:t>
            </a:r>
            <a:endParaRPr lang="zh-TW" altLang="en-US" sz="280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C21E3-5D2F-47A9-BC60-3E148A505864}" type="slidenum">
              <a:rPr lang="en-US" altLang="zh-TW" smtClean="0"/>
              <a:pPr/>
              <a:t>12</a:t>
            </a:fld>
            <a:endParaRPr lang="en-US" altLang="zh-TW" dirty="0" smtClean="0"/>
          </a:p>
        </p:txBody>
      </p:sp>
      <p:pic>
        <p:nvPicPr>
          <p:cNvPr id="8" name="Picture 8" descr="245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67" y="4797152"/>
            <a:ext cx="2495365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mmlab.itsc.cuhk.edu.hk/eNewsASP/Photo/thumbnail/5285/98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2512900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mmlab.itsc.cuhk.edu.hk/eNewsASP/Photo/5219/50863.jpg"/>
          <p:cNvPicPr>
            <a:picLocks noChangeAspect="1" noChangeArrowheads="1"/>
          </p:cNvPicPr>
          <p:nvPr/>
        </p:nvPicPr>
        <p:blipFill>
          <a:blip r:embed="rId4" cstate="print"/>
          <a:srcRect l="9799" t="17648" r="16726" b="11758"/>
          <a:stretch>
            <a:fillRect/>
          </a:stretch>
        </p:blipFill>
        <p:spPr bwMode="auto">
          <a:xfrm>
            <a:off x="6012160" y="4797336"/>
            <a:ext cx="2587014" cy="16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13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32656"/>
            <a:ext cx="8183563" cy="8032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Research Focus</a:t>
            </a:r>
            <a:endParaRPr lang="zh-TW" altLang="en-US" dirty="0" smtClean="0"/>
          </a:p>
        </p:txBody>
      </p:sp>
      <p:sp>
        <p:nvSpPr>
          <p:cNvPr id="999426" name="Text Box 3"/>
          <p:cNvSpPr txBox="1">
            <a:spLocks noChangeArrowheads="1"/>
          </p:cNvSpPr>
          <p:nvPr/>
        </p:nvSpPr>
        <p:spPr bwMode="auto">
          <a:xfrm>
            <a:off x="395536" y="5427801"/>
            <a:ext cx="27976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 smtClean="0">
                <a:solidFill>
                  <a:srgbClr val="0000FF"/>
                </a:solidFill>
              </a:rPr>
              <a:t>Australian National University: </a:t>
            </a:r>
            <a:r>
              <a:rPr lang="en-US" altLang="zh-TW" sz="1400" b="1" dirty="0" smtClean="0"/>
              <a:t>Research Centre for Human Values</a:t>
            </a:r>
          </a:p>
          <a:p>
            <a:pPr>
              <a:spcBef>
                <a:spcPts val="0"/>
              </a:spcBef>
            </a:pPr>
            <a:endParaRPr lang="zh-TW" altLang="en-US" sz="1400" b="1" dirty="0">
              <a:solidFill>
                <a:srgbClr val="0000FF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1990" name="Picture 6" descr="IMG_0224 -M"/>
          <p:cNvPicPr>
            <a:picLocks noChangeAspect="1" noChangeArrowheads="1"/>
          </p:cNvPicPr>
          <p:nvPr/>
        </p:nvPicPr>
        <p:blipFill>
          <a:blip r:embed="rId2" cstate="print"/>
          <a:srcRect l="5284" r="4896" b="13730"/>
          <a:stretch>
            <a:fillRect/>
          </a:stretch>
        </p:blipFill>
        <p:spPr bwMode="auto">
          <a:xfrm>
            <a:off x="647783" y="3807801"/>
            <a:ext cx="224878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9429" name="Text Box 7"/>
          <p:cNvSpPr txBox="1">
            <a:spLocks noChangeArrowheads="1"/>
          </p:cNvSpPr>
          <p:nvPr/>
        </p:nvSpPr>
        <p:spPr bwMode="auto">
          <a:xfrm>
            <a:off x="3132807" y="5427801"/>
            <a:ext cx="302336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 smtClean="0">
                <a:solidFill>
                  <a:srgbClr val="0000FF"/>
                </a:solidFill>
              </a:rPr>
              <a:t>Memorial Sloan-Kettering Cancer Centre, USA:</a:t>
            </a:r>
            <a:r>
              <a:rPr lang="en-US" altLang="zh-TW" sz="1400" b="1" dirty="0" smtClean="0"/>
              <a:t> International Collaborative Research Centre for Botanical Immunomodulators</a:t>
            </a:r>
          </a:p>
          <a:p>
            <a:pPr>
              <a:spcBef>
                <a:spcPts val="0"/>
              </a:spcBef>
            </a:pPr>
            <a:endParaRPr lang="en-US" altLang="zh-TW" sz="1400" b="1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1992" name="Picture 8" descr="BotanicalCen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233" y="3771617"/>
            <a:ext cx="2163887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7E106-2DCC-4527-A41B-048E55D2304B}" type="slidenum">
              <a:rPr lang="en-US" altLang="zh-TW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10" name="Picture 6" descr="100621-2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725" y="1251337"/>
            <a:ext cx="243073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20090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081" y="3771617"/>
            <a:ext cx="2159514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084168" y="5427801"/>
            <a:ext cx="2736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+mn-lt"/>
                <a:ea typeface="SimSun" pitchFamily="2" charset="-122"/>
              </a:rPr>
              <a:t>CNRS and </a:t>
            </a:r>
            <a:r>
              <a:rPr lang="en-US" altLang="zh-TW" sz="1400" b="1" dirty="0" smtClean="0">
                <a:solidFill>
                  <a:srgbClr val="0000FF"/>
                </a:solidFill>
                <a:latin typeface="+mn-lt"/>
                <a:ea typeface="SimSun" pitchFamily="2" charset="-122"/>
              </a:rPr>
              <a:t>ENSCP, France: </a:t>
            </a:r>
            <a:r>
              <a:rPr lang="en-US" altLang="zh-CN" sz="1400" b="1" dirty="0" smtClean="0">
                <a:latin typeface="+mn-lt"/>
                <a:ea typeface="SimSun" pitchFamily="2" charset="-122"/>
              </a:rPr>
              <a:t>Joint Laboratory of Molecules from Traditional Medicine</a:t>
            </a:r>
            <a:endParaRPr lang="zh-TW" altLang="en-US" sz="1400" b="1" dirty="0">
              <a:latin typeface="+mn-lt"/>
              <a:ea typeface="SimSun" pitchFamily="2" charset="-122"/>
            </a:endParaRPr>
          </a:p>
        </p:txBody>
      </p:sp>
      <p:pic>
        <p:nvPicPr>
          <p:cNvPr id="1026" name="Picture 2" descr="C:\Documents and Settings\aliceh_pvc\My Documents\My Pictures\Picture - processed\4dad57f37d79e -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251337"/>
            <a:ext cx="245749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19064" y="2907521"/>
            <a:ext cx="38529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/>
              <a:t>Collaborating Centre for </a:t>
            </a:r>
            <a:r>
              <a:rPr lang="en-US" altLang="zh-TW" sz="1400" b="1" dirty="0">
                <a:solidFill>
                  <a:srgbClr val="0000FF"/>
                </a:solidFill>
              </a:rPr>
              <a:t>Oxford University </a:t>
            </a:r>
            <a:r>
              <a:rPr lang="en-US" altLang="zh-TW" sz="1400" b="1" dirty="0" smtClean="0">
                <a:solidFill>
                  <a:srgbClr val="0000FF"/>
                </a:solidFill>
              </a:rPr>
              <a:t>&amp; </a:t>
            </a:r>
            <a:r>
              <a:rPr lang="en-US" altLang="zh-TW" sz="1400" b="1" dirty="0">
                <a:solidFill>
                  <a:srgbClr val="0000FF"/>
                </a:solidFill>
              </a:rPr>
              <a:t>CUHK </a:t>
            </a:r>
            <a:r>
              <a:rPr lang="en-US" altLang="zh-TW" sz="1400" b="1" dirty="0"/>
              <a:t>for Disaster </a:t>
            </a:r>
            <a:r>
              <a:rPr lang="en-US" altLang="zh-TW" sz="1400" b="1" dirty="0" smtClean="0"/>
              <a:t>&amp; </a:t>
            </a:r>
            <a:r>
              <a:rPr lang="en-US" altLang="zh-TW" sz="1400" b="1" dirty="0"/>
              <a:t>Medical Humanitarian </a:t>
            </a:r>
            <a:r>
              <a:rPr lang="en-US" altLang="zh-TW" sz="1400" b="1" dirty="0" smtClean="0"/>
              <a:t>Response</a:t>
            </a:r>
            <a:endParaRPr lang="en-US" altLang="zh-TW" sz="14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32040" y="2907521"/>
            <a:ext cx="33843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1400" b="1" dirty="0" smtClean="0">
                <a:solidFill>
                  <a:srgbClr val="0000FF"/>
                </a:solidFill>
              </a:rPr>
              <a:t>Tsinghua – MIT – CUHK </a:t>
            </a:r>
            <a:r>
              <a:rPr lang="en-US" altLang="zh-TW" sz="1400" b="1" dirty="0" smtClean="0"/>
              <a:t>Research Centre for Theoretical Computer Science</a:t>
            </a:r>
            <a:endParaRPr lang="en-US" altLang="zh-TW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51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Research Focus</a:t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4000"/>
            <a:ext cx="8183880" cy="50493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b="1" dirty="0" smtClean="0"/>
              <a:t>State Key Laboratory (SKL)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600" dirty="0" smtClean="0"/>
              <a:t>Est. in 1984 by the </a:t>
            </a:r>
            <a:r>
              <a:rPr lang="en-US" sz="2600" dirty="0"/>
              <a:t>Ministry of Science &amp; Technology of China to enable the </a:t>
            </a:r>
            <a:r>
              <a:rPr lang="en-US" sz="2600" dirty="0" smtClean="0"/>
              <a:t>country’s </a:t>
            </a:r>
            <a:r>
              <a:rPr lang="en-US" sz="2600" dirty="0"/>
              <a:t>most accomplished scientists </a:t>
            </a:r>
            <a:r>
              <a:rPr lang="en-US" sz="2600" dirty="0" smtClean="0"/>
              <a:t>&amp; scholars </a:t>
            </a:r>
            <a:r>
              <a:rPr lang="en-US" sz="2600" dirty="0"/>
              <a:t>to conduct pioneering research to further support China’s technological </a:t>
            </a:r>
            <a:r>
              <a:rPr lang="en-US" sz="2600" dirty="0" smtClean="0"/>
              <a:t>&amp; economic development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600" dirty="0" smtClean="0"/>
              <a:t>4 SKLs at CUHK - statement </a:t>
            </a:r>
            <a:r>
              <a:rPr lang="en-US" sz="2600" dirty="0"/>
              <a:t>of </a:t>
            </a:r>
            <a:r>
              <a:rPr lang="en-US" sz="2600" dirty="0" smtClean="0"/>
              <a:t>national recognition 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SKL in Oncology in South </a:t>
            </a:r>
            <a:r>
              <a:rPr lang="en-US" sz="2200" dirty="0" smtClean="0"/>
              <a:t>China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SKL </a:t>
            </a:r>
            <a:r>
              <a:rPr lang="en-US" sz="2200" dirty="0" smtClean="0"/>
              <a:t>of </a:t>
            </a:r>
            <a:r>
              <a:rPr lang="en-US" sz="2200" dirty="0" err="1" smtClean="0"/>
              <a:t>Agrobiotechnology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SKL of </a:t>
            </a:r>
            <a:r>
              <a:rPr lang="en-US" sz="2200" dirty="0" err="1"/>
              <a:t>Phytochemistry</a:t>
            </a:r>
            <a:r>
              <a:rPr lang="en-US" sz="2200" dirty="0"/>
              <a:t> &amp; Plant Resources in West </a:t>
            </a:r>
            <a:r>
              <a:rPr lang="en-US" sz="2200" dirty="0" smtClean="0"/>
              <a:t>China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200" dirty="0" smtClean="0"/>
              <a:t>SKL </a:t>
            </a:r>
            <a:r>
              <a:rPr lang="en-US" sz="2200" dirty="0"/>
              <a:t>on Synthetic </a:t>
            </a:r>
            <a:r>
              <a:rPr lang="en-US" sz="2200" dirty="0" smtClean="0"/>
              <a:t>Chemistry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6525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936104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Focus</a:t>
            </a:r>
            <a:endParaRPr lang="zh-TW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589240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altLang="zh-TW" sz="2800" b="1" dirty="0" smtClean="0">
              <a:solidFill>
                <a:srgbClr val="0000FF"/>
              </a:solidFill>
            </a:endParaRPr>
          </a:p>
          <a:p>
            <a:pPr marL="265176" indent="-265176" eaLnBrk="1" fontAlgn="auto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kumimoji="0" lang="en-US" altLang="zh-TW" sz="2800" kern="1200" dirty="0" smtClean="0"/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TW" altLang="en-US" sz="28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60C2EB-12AE-4C16-85D2-118F7B74D590}" type="slidenum">
              <a:rPr lang="en-US" altLang="zh-TW" smtClean="0"/>
              <a:pPr/>
              <a:t>15</a:t>
            </a:fld>
            <a:endParaRPr lang="en-US" altLang="zh-TW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20" y="1196752"/>
            <a:ext cx="8183880" cy="504933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sz="3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45000"/>
              <a:buFont typeface="Wingdings" pitchFamily="2" charset="2"/>
              <a:buChar char="¡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600" b="1" dirty="0"/>
              <a:t>Landmark </a:t>
            </a:r>
            <a:r>
              <a:rPr lang="en-US" sz="2600" b="1" dirty="0" smtClean="0"/>
              <a:t>Achievements</a:t>
            </a:r>
          </a:p>
          <a:p>
            <a:r>
              <a:rPr lang="en-US" sz="2600" dirty="0" smtClean="0"/>
              <a:t>Non-invasive </a:t>
            </a:r>
            <a:r>
              <a:rPr lang="en-US" sz="2600" dirty="0"/>
              <a:t>prenatal diagnostic services </a:t>
            </a:r>
            <a:r>
              <a:rPr lang="en-US" sz="2600" dirty="0" smtClean="0"/>
              <a:t>by Prof Dennis Lo</a:t>
            </a:r>
          </a:p>
          <a:p>
            <a:pPr marL="573088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Discovery </a:t>
            </a:r>
            <a:r>
              <a:rPr lang="en-US" sz="2200" dirty="0"/>
              <a:t>of fetal DNA in the plasma of </a:t>
            </a:r>
            <a:endParaRPr lang="en-US" sz="2200" dirty="0" smtClean="0"/>
          </a:p>
          <a:p>
            <a:pPr marL="2873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    pregnant </a:t>
            </a:r>
            <a:r>
              <a:rPr lang="en-US" sz="2200" dirty="0"/>
              <a:t>women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Rice </a:t>
            </a:r>
            <a:r>
              <a:rPr lang="en-US" sz="2600" dirty="0"/>
              <a:t>and soybean research with improved agricultural output &amp; nutrition by Prof Samuel Sun</a:t>
            </a:r>
          </a:p>
          <a:p>
            <a:pPr marL="573088" lvl="1" indent="-285750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Bill </a:t>
            </a:r>
            <a:r>
              <a:rPr lang="en-US" sz="2200" dirty="0"/>
              <a:t>and Melinda Gates Foundation’s </a:t>
            </a:r>
          </a:p>
          <a:p>
            <a:pPr marL="2873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/>
              <a:t>    Grand </a:t>
            </a:r>
            <a:r>
              <a:rPr lang="en-US" sz="2200" dirty="0"/>
              <a:t>Challenges in Global Health </a:t>
            </a:r>
            <a:endParaRPr lang="en-US" sz="2200" dirty="0" smtClean="0"/>
          </a:p>
          <a:p>
            <a:pPr marL="28733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 </a:t>
            </a:r>
            <a:r>
              <a:rPr lang="en-US" sz="2200" dirty="0" smtClean="0"/>
              <a:t>   Grants </a:t>
            </a:r>
            <a:r>
              <a:rPr lang="en-US" sz="2200" dirty="0"/>
              <a:t>– “Golden Rice” project</a:t>
            </a:r>
          </a:p>
          <a:p>
            <a:pPr marL="0" indent="0">
              <a:buFont typeface="Wingdings 2" pitchFamily="18" charset="2"/>
              <a:buNone/>
            </a:pPr>
            <a:endParaRPr lang="en-US" sz="2600" dirty="0"/>
          </a:p>
        </p:txBody>
      </p:sp>
      <p:pic>
        <p:nvPicPr>
          <p:cNvPr id="6" name="Picture 2" descr="R:\VC ppt\dennislo10-11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559" y="2132856"/>
            <a:ext cx="1638446" cy="15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:\VC ppt\samsu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922" y="4509120"/>
            <a:ext cx="2071720" cy="15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1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04000"/>
            <a:ext cx="8183880" cy="5193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800" b="1" dirty="0" smtClean="0"/>
              <a:t>Landmark Achievements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 smtClean="0"/>
              <a:t>Smallest </a:t>
            </a:r>
            <a:r>
              <a:rPr lang="en-US" sz="2800" dirty="0"/>
              <a:t>Bluetooth communication module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/>
              <a:t>Network coding theory 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/>
              <a:t>Reconstruction &amp; 3D visualization of the world’s hi-res virtual human 1,700 </a:t>
            </a:r>
            <a:r>
              <a:rPr lang="en-US" sz="2800" dirty="0" err="1"/>
              <a:t>GByte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/>
              <a:t>Satellite remote-sensing receiving station in </a:t>
            </a:r>
            <a:br>
              <a:rPr lang="en-US" sz="2800" dirty="0"/>
            </a:br>
            <a:r>
              <a:rPr lang="en-US" sz="2800" dirty="0"/>
              <a:t>SE Asia (one of only two in China)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688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Excellence into China – </a:t>
            </a:r>
            <a:br>
              <a:rPr lang="en-US" altLang="zh-TW" dirty="0" smtClean="0"/>
            </a:br>
            <a:r>
              <a:rPr lang="en-US" altLang="zh-TW" dirty="0" smtClean="0"/>
              <a:t>Shenzhen Initiative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altLang="zh-CN" b="1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13CFDFD-25DB-4506-ABD6-8EE3C4953170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600" y="1628800"/>
            <a:ext cx="7488832" cy="4608512"/>
            <a:chOff x="693095" y="1430587"/>
            <a:chExt cx="7949957" cy="4648615"/>
          </a:xfrm>
        </p:grpSpPr>
        <p:pic>
          <p:nvPicPr>
            <p:cNvPr id="13317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 l="2817" t="1617" b="806"/>
            <a:stretch>
              <a:fillRect/>
            </a:stretch>
          </p:blipFill>
          <p:spPr bwMode="auto">
            <a:xfrm>
              <a:off x="693095" y="1430587"/>
              <a:ext cx="7949957" cy="464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AutoShape 32"/>
            <p:cNvSpPr>
              <a:spLocks noChangeArrowheads="1"/>
            </p:cNvSpPr>
            <p:nvPr/>
          </p:nvSpPr>
          <p:spPr bwMode="auto">
            <a:xfrm>
              <a:off x="6703285" y="2438445"/>
              <a:ext cx="1728139" cy="503929"/>
            </a:xfrm>
            <a:prstGeom prst="wedgeRoundRectCallout">
              <a:avLst>
                <a:gd name="adj1" fmla="val -72809"/>
                <a:gd name="adj2" fmla="val 25153"/>
                <a:gd name="adj3" fmla="val 16667"/>
              </a:avLst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en-US" altLang="zh-TW" sz="2400" b="1" dirty="0" smtClean="0"/>
                <a:t>CUHK(SZ)</a:t>
              </a:r>
              <a:endParaRPr lang="en-US" altLang="zh-TW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321" name="AutoShape 33"/>
            <p:cNvSpPr>
              <a:spLocks noChangeArrowheads="1"/>
            </p:cNvSpPr>
            <p:nvPr/>
          </p:nvSpPr>
          <p:spPr bwMode="auto">
            <a:xfrm>
              <a:off x="6415262" y="5102069"/>
              <a:ext cx="1296104" cy="431939"/>
            </a:xfrm>
            <a:prstGeom prst="wedgeRoundRectCallout">
              <a:avLst>
                <a:gd name="adj1" fmla="val -67013"/>
                <a:gd name="adj2" fmla="val 124760"/>
                <a:gd name="adj3" fmla="val 16667"/>
              </a:avLst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marL="342900" indent="-342900" algn="ctr">
                <a:buFont typeface="Wingdings" pitchFamily="2" charset="2"/>
                <a:buNone/>
              </a:pPr>
              <a:r>
                <a:rPr lang="en-US" altLang="zh-TW" sz="2400" b="1" dirty="0">
                  <a:solidFill>
                    <a:schemeClr val="tx1"/>
                  </a:solidFill>
                </a:rPr>
                <a:t>CUHK</a:t>
              </a:r>
              <a:endParaRPr lang="en-GB" altLang="zh-TW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2483768" y="3018724"/>
            <a:ext cx="1151976" cy="432048"/>
          </a:xfrm>
          <a:prstGeom prst="wedgeRoundRectCallout">
            <a:avLst>
              <a:gd name="adj1" fmla="val 42301"/>
              <a:gd name="adj2" fmla="val 115291"/>
              <a:gd name="adj3" fmla="val 16667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SIAT</a:t>
            </a:r>
            <a:endParaRPr lang="en-GB" altLang="zh-TW" sz="2400" b="1" dirty="0">
              <a:solidFill>
                <a:schemeClr val="tx1"/>
              </a:solidFill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2195736" y="4797152"/>
            <a:ext cx="1151976" cy="432048"/>
          </a:xfrm>
          <a:prstGeom prst="wedgeRoundRectCallout">
            <a:avLst>
              <a:gd name="adj1" fmla="val 53194"/>
              <a:gd name="adj2" fmla="val -123328"/>
              <a:gd name="adj3" fmla="val 16667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zh-TW" sz="2400" b="1" dirty="0" smtClean="0"/>
              <a:t>SZRI</a:t>
            </a:r>
            <a:endParaRPr lang="en-GB" altLang="zh-TW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6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6004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altLang="zh-TW" sz="2400" b="1" dirty="0" smtClean="0"/>
              <a:t>Shenzhen </a:t>
            </a:r>
            <a:r>
              <a:rPr lang="en-US" altLang="zh-TW" sz="2400" b="1" dirty="0"/>
              <a:t>Institute of Advanced </a:t>
            </a:r>
            <a:r>
              <a:rPr lang="en-US" altLang="zh-TW" sz="2400" b="1" dirty="0" smtClean="0"/>
              <a:t>Technology</a:t>
            </a:r>
            <a:endParaRPr lang="en-US" altLang="zh-CN" sz="2400" b="1" dirty="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/>
              <a:t>Jointly with CAS and Shenzhen Government (2006)</a:t>
            </a:r>
            <a:endParaRPr lang="en-US" altLang="zh-CN" sz="2400" dirty="0" smtClean="0">
              <a:solidFill>
                <a:srgbClr val="CC0000"/>
              </a:solidFill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/>
              <a:t>First and only national research institute in Shenzhen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lang="en-US" altLang="zh-CN" sz="2400" dirty="0" smtClean="0"/>
              <a:t>Only national research institute with non-mainland organization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3 Research Institutes: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Integration Technology Institute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Biomedical &amp; Health Engineering </a:t>
            </a:r>
          </a:p>
          <a:p>
            <a:pPr marL="347472" lvl="1" indent="0">
              <a:lnSpc>
                <a:spcPct val="110000"/>
              </a:lnSpc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Institute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smtClean="0"/>
              <a:t>Digital &amp; Computing Institute</a:t>
            </a:r>
            <a:endParaRPr lang="zh-TW" altLang="en-US" sz="2400" dirty="0"/>
          </a:p>
        </p:txBody>
      </p:sp>
      <p:pic>
        <p:nvPicPr>
          <p:cNvPr id="5" name="Picture 6" descr="s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28737"/>
            <a:ext cx="2881014" cy="184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9" y="332655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08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3600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US" altLang="zh-CN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10000" b="1" dirty="0" smtClean="0"/>
              <a:t>CUHK </a:t>
            </a:r>
            <a:r>
              <a:rPr lang="en-US" altLang="zh-TW" sz="10000" b="1" dirty="0"/>
              <a:t>Shenzhen Research Institute</a:t>
            </a:r>
            <a:endParaRPr lang="zh-TW" altLang="en-US" sz="10000" b="1" dirty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9600" dirty="0" smtClean="0"/>
              <a:t>Opened in Nov 2011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9600" dirty="0" smtClean="0"/>
              <a:t>Education &amp; training base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9600" dirty="0" smtClean="0"/>
              <a:t>Home for SKL laboratories &amp; important research centres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9600" dirty="0" smtClean="0"/>
              <a:t>Focus Research Areas: Biomedical Sciences; Information Technology; Environment, Energy &amp; Sustainability</a:t>
            </a:r>
            <a:endParaRPr lang="en-US" altLang="zh-CN" sz="9600" dirty="0" smtClean="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9600" dirty="0" smtClean="0"/>
              <a:t>Platform for technology transfer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4" name="Picture 4" descr="001e4f9daa870b2d316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31493"/>
            <a:ext cx="2815658" cy="164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8" y="332654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9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C02673"/>
                </a:solidFill>
              </a:rPr>
              <a:t>CUHK History</a:t>
            </a:r>
            <a:endParaRPr lang="zh-TW" altLang="en-US" dirty="0">
              <a:solidFill>
                <a:srgbClr val="C0267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464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b="1" dirty="0" smtClean="0"/>
              <a:t>Background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Founded in 1963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altLang="zh-TW" sz="2800" dirty="0" smtClean="0"/>
              <a:t>Student population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0066"/>
              </a:buClr>
              <a:buNone/>
            </a:pPr>
            <a:r>
              <a:rPr lang="en-US" altLang="zh-TW" dirty="0" smtClean="0"/>
              <a:t> &gt;15,000 undergraduates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0066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&gt;12,000 postgraduates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Teaching and Research Staff: &gt; 3,000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Alumni: &gt;126,000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10" name="Picture 9" descr="JEF_5877.JPG"/>
          <p:cNvPicPr>
            <a:picLocks noChangeAspect="1" noChangeArrowheads="1"/>
          </p:cNvPicPr>
          <p:nvPr/>
        </p:nvPicPr>
        <p:blipFill>
          <a:blip r:embed="rId2" cstate="print"/>
          <a:srcRect l="8858"/>
          <a:stretch>
            <a:fillRect/>
          </a:stretch>
        </p:blipFill>
        <p:spPr bwMode="auto">
          <a:xfrm>
            <a:off x="3635896" y="4797152"/>
            <a:ext cx="2107276" cy="153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SC02615"/>
          <p:cNvPicPr>
            <a:picLocks noChangeAspect="1" noChangeArrowheads="1"/>
          </p:cNvPicPr>
          <p:nvPr/>
        </p:nvPicPr>
        <p:blipFill>
          <a:blip r:embed="rId3" cstate="print"/>
          <a:srcRect l="3897" t="14961" r="10394" b="-708"/>
          <a:stretch>
            <a:fillRect/>
          </a:stretch>
        </p:blipFill>
        <p:spPr bwMode="auto">
          <a:xfrm>
            <a:off x="6228184" y="4797153"/>
            <a:ext cx="2045531" cy="153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MG_47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97154"/>
            <a:ext cx="2048955" cy="153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7813496" cy="41676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800" b="1" dirty="0"/>
              <a:t>Collaborations with BGI Genomics Institute, </a:t>
            </a:r>
            <a:r>
              <a:rPr lang="en-US" altLang="zh-TW" sz="2800" b="1" dirty="0" smtClean="0"/>
              <a:t>Shenzhen</a:t>
            </a:r>
            <a:endParaRPr lang="en-US" altLang="zh-TW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 smtClean="0"/>
              <a:t>CUHK-BGI Genome Research Centre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zh-TW" sz="2400" dirty="0" smtClean="0"/>
              <a:t>Findings of the project ‘Homecoming of Soybeans’ made cover story in </a:t>
            </a:r>
            <a:r>
              <a:rPr lang="en-US" altLang="zh-TW" sz="2400" i="1" dirty="0" smtClean="0"/>
              <a:t>Nature Genetics</a:t>
            </a:r>
            <a:r>
              <a:rPr lang="en-US" altLang="zh-TW" sz="24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 smtClean="0"/>
              <a:t>CUHK-BGI Innovation Institute of Trans-omics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 smtClean="0"/>
              <a:t>Clinical Genomics Collaboration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4664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64040"/>
            <a:ext cx="8183880" cy="130492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CUHK (Shenzhen) </a:t>
            </a:r>
            <a:r>
              <a:rPr lang="en-US" altLang="zh-TW" dirty="0" smtClean="0"/>
              <a:t>in collaboration with Shenzhen University.  First students in 2013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466946" name="Picture 2" descr="C:\Users\Amy Chan\Desktop\VC S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472608" cy="34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99" y="404664"/>
            <a:ext cx="8181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38684" y="260350"/>
            <a:ext cx="8229600" cy="765175"/>
          </a:xfrm>
        </p:spPr>
        <p:txBody>
          <a:bodyPr/>
          <a:lstStyle/>
          <a:p>
            <a:pPr algn="ctr" eaLnBrk="1" hangingPunct="1"/>
            <a:r>
              <a:rPr lang="en-US" altLang="zh-TW" dirty="0" smtClean="0"/>
              <a:t>Teaching Excellence</a:t>
            </a:r>
          </a:p>
        </p:txBody>
      </p:sp>
      <p:graphicFrame>
        <p:nvGraphicFramePr>
          <p:cNvPr id="1375236" name="Group 4"/>
          <p:cNvGraphicFramePr>
            <a:graphicFrameLocks noGrp="1"/>
          </p:cNvGraphicFramePr>
          <p:nvPr>
            <p:ph idx="1"/>
          </p:nvPr>
        </p:nvGraphicFramePr>
        <p:xfrm>
          <a:off x="323528" y="1024548"/>
          <a:ext cx="8496943" cy="5494896"/>
        </p:xfrm>
        <a:graphic>
          <a:graphicData uri="http://schemas.openxmlformats.org/drawingml/2006/table">
            <a:tbl>
              <a:tblPr/>
              <a:tblGrid>
                <a:gridCol w="792088"/>
                <a:gridCol w="177671"/>
                <a:gridCol w="7527184"/>
              </a:tblGrid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Nobel Laureates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Fields Medalist &amp; Wolf Prize Laureate in Mathematics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Turing Award Winner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Fellows of the Royal Society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 of the Royal Society of Edinburgh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Academicians of the Chinese Academy of Sciences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Academicians of the Chinese Academy of Engineering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Academicians of Academia Sinica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State Natural Science Awards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Awardees of the Croucher Senior Research Fellowship 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Awardees of the Croucher Senior Medical Research Fellowship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28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IEEE Fellows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Members of the US National Academy of Engineering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Fellows of the American Physical Society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Fellows of the Econometric Society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Winners of Cheung Kong Achievement Award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1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Ministry of Education Higher Education Outstanding Scientific Research Output Awards</a:t>
                      </a:r>
                    </a:p>
                  </a:txBody>
                  <a:tcPr marL="0" marR="0" marT="18000" marB="1800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5846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3" y="548680"/>
            <a:ext cx="8352928" cy="1019160"/>
          </a:xfrm>
        </p:spPr>
        <p:txBody>
          <a:bodyPr/>
          <a:lstStyle/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409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General &amp; Whole-person Education</a:t>
            </a:r>
          </a:p>
          <a:p>
            <a:r>
              <a:rPr lang="en-US" sz="2800" dirty="0" smtClean="0"/>
              <a:t>Tradition of general education since inception</a:t>
            </a:r>
          </a:p>
          <a:p>
            <a:r>
              <a:rPr lang="en-US" sz="2800" dirty="0" smtClean="0"/>
              <a:t>Student exchanges started </a:t>
            </a:r>
            <a:r>
              <a:rPr lang="en-US" sz="2800" dirty="0"/>
              <a:t>in </a:t>
            </a:r>
            <a:r>
              <a:rPr lang="en-US" sz="2800" dirty="0" smtClean="0"/>
              <a:t>1965</a:t>
            </a:r>
          </a:p>
          <a:p>
            <a:r>
              <a:rPr lang="en-US" sz="2800" dirty="0" smtClean="0"/>
              <a:t>100</a:t>
            </a:r>
            <a:r>
              <a:rPr lang="en-US" sz="2800" dirty="0"/>
              <a:t>% exchange </a:t>
            </a:r>
            <a:r>
              <a:rPr lang="en-US" sz="2800" dirty="0" smtClean="0"/>
              <a:t>in 4-year curriculum</a:t>
            </a:r>
          </a:p>
          <a:p>
            <a:r>
              <a:rPr lang="en-US" sz="2800" dirty="0" smtClean="0"/>
              <a:t>Global Internship </a:t>
            </a:r>
            <a:r>
              <a:rPr lang="en-US" sz="2800" dirty="0" err="1" smtClean="0"/>
              <a:t>Programme</a:t>
            </a:r>
            <a:endParaRPr lang="en-US" sz="2800" dirty="0"/>
          </a:p>
          <a:p>
            <a:r>
              <a:rPr lang="en-US" sz="2800" dirty="0" smtClean="0"/>
              <a:t>Graduates with critical mind, global outlook, and civic responsibility</a:t>
            </a:r>
            <a:endParaRPr lang="en-US" altLang="zh-TW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6" name="Picture 5" descr="CUHK A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497273"/>
            <a:ext cx="6991643" cy="7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8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logo_4c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825" y="3396448"/>
            <a:ext cx="3190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04000"/>
            <a:ext cx="8291264" cy="16649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Admitting </a:t>
            </a:r>
            <a:r>
              <a:rPr lang="en-US" sz="2800" b="1" dirty="0"/>
              <a:t>Top Students </a:t>
            </a:r>
            <a:r>
              <a:rPr lang="en-US" sz="2800" b="1" dirty="0" smtClean="0"/>
              <a:t>– Local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/>
              <a:t>L</a:t>
            </a:r>
            <a:r>
              <a:rPr lang="en-US" altLang="zh-TW" sz="2800" dirty="0" smtClean="0"/>
              <a:t>argest share of first-choice local 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8131977"/>
              </p:ext>
            </p:extLst>
          </p:nvPr>
        </p:nvGraphicFramePr>
        <p:xfrm>
          <a:off x="549179" y="3705228"/>
          <a:ext cx="3600000" cy="224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3129077"/>
              </p:ext>
            </p:extLst>
          </p:nvPr>
        </p:nvGraphicFramePr>
        <p:xfrm>
          <a:off x="4769185" y="3524824"/>
          <a:ext cx="3600000" cy="224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12" descr="logo_4c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337" y="3418232"/>
            <a:ext cx="319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3356992"/>
            <a:ext cx="3855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>
                <a:solidFill>
                  <a:schemeClr val="accent1">
                    <a:lumMod val="75000"/>
                  </a:schemeClr>
                </a:solidFill>
              </a:rPr>
              <a:t>JUPAS (HKALE) – 3-year curriculum </a:t>
            </a:r>
            <a:endParaRPr lang="zh-TW" alt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382063"/>
            <a:ext cx="3812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>
                <a:solidFill>
                  <a:schemeClr val="accent1">
                    <a:lumMod val="75000"/>
                  </a:schemeClr>
                </a:solidFill>
              </a:rPr>
              <a:t>JUPAS (HKDSE) – 4-year curriculum </a:t>
            </a:r>
            <a:endParaRPr lang="zh-TW" alt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4973" y="465624"/>
            <a:ext cx="8352928" cy="1019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7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Admitting </a:t>
            </a:r>
            <a:r>
              <a:rPr lang="en-US" b="1" dirty="0"/>
              <a:t>Top Students - </a:t>
            </a:r>
            <a:r>
              <a:rPr lang="en-US" b="1" dirty="0" smtClean="0"/>
              <a:t>Mainland</a:t>
            </a:r>
            <a:endParaRPr lang="en-US" b="1" dirty="0"/>
          </a:p>
          <a:p>
            <a:r>
              <a:rPr lang="en-US" altLang="zh-TW" dirty="0" smtClean="0"/>
              <a:t>National Colleges &amp; Universities Enrolment System</a:t>
            </a:r>
          </a:p>
          <a:p>
            <a:pPr lvl="1">
              <a:spcBef>
                <a:spcPct val="10000"/>
              </a:spcBef>
            </a:pPr>
            <a:r>
              <a:rPr lang="en-US" altLang="zh-TW" sz="2200" dirty="0" smtClean="0"/>
              <a:t>305 admitted from 31 provinces and municipalities in 2012</a:t>
            </a:r>
          </a:p>
          <a:p>
            <a:pPr>
              <a:spcBef>
                <a:spcPct val="30000"/>
              </a:spcBef>
            </a:pPr>
            <a:r>
              <a:rPr lang="en-US" altLang="zh-TW" dirty="0" smtClean="0"/>
              <a:t>Top scorers in 28 provinces/cities</a:t>
            </a:r>
          </a:p>
          <a:p>
            <a:pPr>
              <a:spcBef>
                <a:spcPct val="30000"/>
              </a:spcBef>
            </a:pPr>
            <a:r>
              <a:rPr lang="en-US" altLang="zh-TW" dirty="0" smtClean="0"/>
              <a:t>In the provinces/cities with ranking </a:t>
            </a:r>
          </a:p>
          <a:p>
            <a:pPr lvl="1"/>
            <a:r>
              <a:rPr lang="en-US" altLang="zh-TW" sz="2200" dirty="0" smtClean="0"/>
              <a:t>49 rank among the top 3</a:t>
            </a:r>
          </a:p>
          <a:p>
            <a:pPr lvl="1"/>
            <a:r>
              <a:rPr lang="en-US" altLang="zh-TW" sz="2200" dirty="0" smtClean="0"/>
              <a:t>97% within top 500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7" name="Picture 6" descr="Group Photo_2"/>
          <p:cNvPicPr>
            <a:picLocks noChangeAspect="1" noChangeArrowheads="1"/>
          </p:cNvPicPr>
          <p:nvPr/>
        </p:nvPicPr>
        <p:blipFill>
          <a:blip r:embed="rId2" cstate="print"/>
          <a:srcRect t="16779" b="11855"/>
          <a:stretch>
            <a:fillRect/>
          </a:stretch>
        </p:blipFill>
        <p:spPr bwMode="auto">
          <a:xfrm>
            <a:off x="1547663" y="4292906"/>
            <a:ext cx="6697811" cy="223243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4973" y="321608"/>
            <a:ext cx="8352928" cy="1019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6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/>
              <a:t>Admitting International Students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000" dirty="0" smtClean="0">
                <a:sym typeface="Wingdings" pitchFamily="2" charset="2"/>
              </a:rPr>
              <a:t>&gt; 500 international students admitted in 2012  </a:t>
            </a:r>
            <a:r>
              <a:rPr lang="en-US" altLang="zh-TW" sz="2000" dirty="0" smtClean="0"/>
              <a:t>(Australia, Austria, Bulgaria, Cambodia, Canada, Germany, India, Korea, Malaysia, Netherlands, Nigeria, Russia, Singapore, South Africa, Switzerland, UK and USA)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altLang="zh-TW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zh-TW" altLang="en-US" sz="2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pic>
        <p:nvPicPr>
          <p:cNvPr id="467970" name="Picture 2" descr="C:\Users\Amy Chan\Desktop\int st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688336" cy="3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4973" y="249600"/>
            <a:ext cx="8352928" cy="101916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600" b="1" kern="1200" baseline="0">
                <a:solidFill>
                  <a:srgbClr val="BC2671"/>
                </a:solidFill>
                <a:effectLst>
                  <a:outerShdw blurRad="50800" dist="25400" dir="8100000" algn="tr" rotWithShape="0">
                    <a:schemeClr val="bg1">
                      <a:lumMod val="65000"/>
                      <a:alpha val="55000"/>
                    </a:scheme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altLang="zh-TW" dirty="0" smtClean="0"/>
              <a:t>Educating Global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65175"/>
          </a:xfrm>
        </p:spPr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0"/>
              </a:rPr>
              <a:t>Student Exchange</a:t>
            </a: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46200"/>
            <a:ext cx="72263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1" name="Rectangle 4"/>
          <p:cNvSpPr txBox="1">
            <a:spLocks noChangeArrowheads="1"/>
          </p:cNvSpPr>
          <p:nvPr/>
        </p:nvSpPr>
        <p:spPr bwMode="auto">
          <a:xfrm>
            <a:off x="755650" y="944563"/>
            <a:ext cx="7632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TW" sz="2600" b="1" dirty="0">
                <a:solidFill>
                  <a:srgbClr val="0000FF"/>
                </a:solidFill>
              </a:rPr>
              <a:t>Over </a:t>
            </a:r>
            <a:r>
              <a:rPr lang="en-US" altLang="zh-TW" sz="2600" b="1" dirty="0" smtClean="0">
                <a:solidFill>
                  <a:srgbClr val="0000FF"/>
                </a:solidFill>
              </a:rPr>
              <a:t>230 </a:t>
            </a:r>
            <a:r>
              <a:rPr lang="en-US" altLang="zh-TW" sz="2600" b="1" dirty="0">
                <a:solidFill>
                  <a:srgbClr val="0000FF"/>
                </a:solidFill>
              </a:rPr>
              <a:t>universities in 29 countries/regions</a:t>
            </a:r>
          </a:p>
        </p:txBody>
      </p:sp>
    </p:spTree>
    <p:extLst>
      <p:ext uri="{BB962C8B-B14F-4D97-AF65-F5344CB8AC3E}">
        <p14:creationId xmlns:p14="http://schemas.microsoft.com/office/powerpoint/2010/main" xmlns="" val="37808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Outstanding Students as World </a:t>
            </a:r>
            <a:r>
              <a:rPr lang="en-US" sz="2800" b="1" dirty="0" smtClean="0"/>
              <a:t>Citizens</a:t>
            </a:r>
          </a:p>
          <a:p>
            <a:r>
              <a:rPr lang="en-US" sz="2800" dirty="0" smtClean="0"/>
              <a:t>Rhodes Scholars – 13 elected </a:t>
            </a:r>
            <a:r>
              <a:rPr lang="en-US" sz="2800" dirty="0"/>
              <a:t>to Oxford for further </a:t>
            </a:r>
            <a:r>
              <a:rPr lang="en-US" sz="2800" dirty="0" smtClean="0"/>
              <a:t>studies since 1985</a:t>
            </a:r>
            <a:r>
              <a:rPr lang="en-US" sz="2800" dirty="0"/>
              <a:t>, the </a:t>
            </a:r>
            <a:r>
              <a:rPr lang="en-US" sz="2800" dirty="0" smtClean="0"/>
              <a:t>university </a:t>
            </a:r>
            <a:r>
              <a:rPr lang="en-US" sz="2800" dirty="0"/>
              <a:t>with the most Rhodes </a:t>
            </a:r>
            <a:r>
              <a:rPr lang="en-US" sz="2800" dirty="0" smtClean="0"/>
              <a:t>Scholars in HK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3074" name="Picture 2" descr="R:\VC ppt\rho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682385" cy="33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404664"/>
            <a:ext cx="8358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6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383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I*CARE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ultivate humanistic </a:t>
            </a:r>
            <a:r>
              <a:rPr lang="en-US" sz="2800" dirty="0"/>
              <a:t>spirit </a:t>
            </a:r>
            <a:r>
              <a:rPr lang="en-US" sz="2800" dirty="0" smtClean="0"/>
              <a:t>&amp; enhance social awareness</a:t>
            </a:r>
          </a:p>
          <a:p>
            <a:r>
              <a:rPr lang="en-US" sz="2800" dirty="0"/>
              <a:t>Social &amp; civic engagement </a:t>
            </a:r>
            <a:r>
              <a:rPr lang="en-US" sz="2800" dirty="0" err="1"/>
              <a:t>programmes</a:t>
            </a:r>
            <a:endParaRPr lang="en-US" sz="2800" dirty="0"/>
          </a:p>
          <a:p>
            <a:pPr lvl="1">
              <a:spcBef>
                <a:spcPct val="30000"/>
              </a:spcBef>
            </a:pPr>
            <a:r>
              <a:rPr lang="en-US" sz="2800" dirty="0"/>
              <a:t>Service projects &amp; action-research projects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Internships in NGOs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Social enterprises &amp; corporate social responsibility projects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University lectures on civility, seminars &amp; forums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Enhancement of students’ mental </a:t>
            </a:r>
            <a:r>
              <a:rPr lang="en-US" sz="2800" dirty="0" smtClean="0"/>
              <a:t>wellness </a:t>
            </a:r>
            <a:endParaRPr lang="en-US" altLang="zh-TW" sz="2800" dirty="0"/>
          </a:p>
          <a:p>
            <a:endParaRPr lang="en-US" sz="2700" dirty="0" smtClean="0"/>
          </a:p>
          <a:p>
            <a:endParaRPr lang="en-US" altLang="zh-TW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468994" name="Picture 2" descr="C:\Users\Amy Chan\Desktop\logo_ic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05264"/>
            <a:ext cx="2914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404664"/>
            <a:ext cx="83581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6AC643-56B3-4842-85FF-2D09DB37A6DB}" type="slidenum">
              <a:rPr lang="en-US" altLang="zh-TW"/>
              <a:pPr eaLnBrk="1" hangingPunct="1"/>
              <a:t>3</a:t>
            </a:fld>
            <a:endParaRPr lang="en-US" altLang="zh-TW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548680"/>
            <a:ext cx="7620000" cy="8367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2673"/>
                </a:solidFill>
                <a:latin typeface="+mn-lt"/>
              </a:rPr>
              <a:t>CUHK Characteristics</a:t>
            </a:r>
            <a:endParaRPr lang="en-US" altLang="zh-TW" dirty="0" smtClean="0">
              <a:latin typeface="+mn-lt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Comprehensive research university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Chinese &amp; humanistic heritage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International character &amp; bilingual traditions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/>
              <a:t>College system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TW" dirty="0" smtClean="0"/>
              <a:t>General and whole-person education</a:t>
            </a:r>
          </a:p>
        </p:txBody>
      </p:sp>
      <p:pic>
        <p:nvPicPr>
          <p:cNvPr id="5" name="Picture 10" descr="DSC02615"/>
          <p:cNvPicPr>
            <a:picLocks noChangeAspect="1" noChangeArrowheads="1"/>
          </p:cNvPicPr>
          <p:nvPr/>
        </p:nvPicPr>
        <p:blipFill>
          <a:blip r:embed="rId3" cstate="print"/>
          <a:srcRect l="3897" t="14961" r="10394" b="-708"/>
          <a:stretch>
            <a:fillRect/>
          </a:stretch>
        </p:blipFill>
        <p:spPr bwMode="auto">
          <a:xfrm>
            <a:off x="6372199" y="4437112"/>
            <a:ext cx="2239962" cy="168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 descr="chm_2004(3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4437112"/>
            <a:ext cx="2340293" cy="1753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erg_sem_05(2)"/>
          <p:cNvPicPr>
            <a:picLocks noChangeAspect="1" noChangeArrowheads="1"/>
          </p:cNvPicPr>
          <p:nvPr/>
        </p:nvPicPr>
        <p:blipFill>
          <a:blip r:embed="rId5" cstate="print"/>
          <a:srcRect l="8263"/>
          <a:stretch>
            <a:fillRect/>
          </a:stretch>
        </p:blipFill>
        <p:spPr bwMode="auto">
          <a:xfrm>
            <a:off x="881062" y="4414499"/>
            <a:ext cx="2414448" cy="1753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507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:\VC ppt\africa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60" y="1464387"/>
            <a:ext cx="7137577" cy="47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3" y="476672"/>
            <a:ext cx="8352928" cy="80313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I*CARE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pic>
        <p:nvPicPr>
          <p:cNvPr id="468994" name="Picture 2" descr="C:\Users\Amy Chan\Desktop\logo_ic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61248"/>
            <a:ext cx="29146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VC ppt\africa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223679" cy="16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:\VC ppt\africa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7759"/>
            <a:ext cx="2664296" cy="17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:\VC ppt\africa3a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554610" cy="17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90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3" y="845145"/>
            <a:ext cx="9144000" cy="11430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Contemporary China </a:t>
            </a:r>
            <a:br>
              <a:rPr lang="en-US" altLang="zh-TW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</a:br>
            <a:r>
              <a:rPr lang="en-US" altLang="zh-TW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Studies </a:t>
            </a:r>
            <a:r>
              <a:rPr lang="en-US" altLang="zh-TW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Programme</a:t>
            </a:r>
            <a:endParaRPr lang="en-US" altLang="zh-TW" sz="4000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194520"/>
            <a:ext cx="7010400" cy="4114800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Arial" charset="0"/>
                <a:ea typeface="新細明體" charset="0"/>
              </a:rPr>
              <a:t>A 4-year full time interdisciplinary undergraduate programme</a:t>
            </a:r>
          </a:p>
          <a:p>
            <a:pPr eaLnBrk="1" hangingPunct="1"/>
            <a:endParaRPr lang="en-US" altLang="zh-TW" sz="2800">
              <a:latin typeface="Arial" charset="0"/>
              <a:ea typeface="新細明體" charset="0"/>
            </a:endParaRPr>
          </a:p>
          <a:p>
            <a:pPr eaLnBrk="1" hangingPunct="1"/>
            <a:r>
              <a:rPr lang="en-US" altLang="zh-TW" sz="2800">
                <a:latin typeface="Arial" charset="0"/>
                <a:ea typeface="新細明體" charset="0"/>
              </a:rPr>
              <a:t>To be launched: </a:t>
            </a:r>
            <a:r>
              <a:rPr lang="en-US" altLang="zh-TW" sz="2800" b="1">
                <a:solidFill>
                  <a:srgbClr val="FF9900"/>
                </a:solidFill>
                <a:latin typeface="Arial" charset="0"/>
                <a:ea typeface="新細明體" charset="0"/>
              </a:rPr>
              <a:t>2013-2014</a:t>
            </a:r>
          </a:p>
          <a:p>
            <a:pPr eaLnBrk="1" hangingPunct="1"/>
            <a:endParaRPr lang="en-US" altLang="zh-TW" sz="2800" b="1">
              <a:solidFill>
                <a:srgbClr val="FF9900"/>
              </a:solidFill>
              <a:latin typeface="Arial" charset="0"/>
              <a:ea typeface="新細明體" charset="0"/>
            </a:endParaRPr>
          </a:p>
          <a:p>
            <a:pPr eaLnBrk="1" hangingPunct="1"/>
            <a:r>
              <a:rPr lang="en-US" altLang="zh-TW" sz="2800">
                <a:latin typeface="Arial" charset="0"/>
                <a:ea typeface="新細明體" charset="0"/>
              </a:rPr>
              <a:t>Jointly offered by </a:t>
            </a:r>
          </a:p>
          <a:p>
            <a:pPr lvl="1" eaLnBrk="1" hangingPunct="1"/>
            <a:r>
              <a:rPr lang="en-US" altLang="zh-TW">
                <a:latin typeface="Arial" charset="0"/>
                <a:ea typeface="新細明體" charset="0"/>
              </a:rPr>
              <a:t>Faculty of Arts</a:t>
            </a:r>
          </a:p>
          <a:p>
            <a:pPr lvl="1" eaLnBrk="1" hangingPunct="1"/>
            <a:r>
              <a:rPr lang="en-US" altLang="ja-JP">
                <a:latin typeface="Arial" charset="0"/>
                <a:ea typeface="新細明體" charset="0"/>
              </a:rPr>
              <a:t>Faculty of Social Science</a:t>
            </a:r>
            <a:endParaRPr lang="en-US" altLang="zh-TW">
              <a:latin typeface="Arial" charset="0"/>
              <a:ea typeface="新細明體" charset="0"/>
            </a:endParaRP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7164288" y="548680"/>
            <a:ext cx="1223963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xmlns="" val="184641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Highlights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496300" cy="302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latin typeface="Arial" charset="0"/>
                <a:ea typeface="新細明體" charset="0"/>
              </a:rPr>
              <a:t>It explores China’s politics, economics, society, culture, as well as China’s position in the globalized world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latin typeface="Arial" charset="0"/>
                <a:ea typeface="新細明體" charset="0"/>
              </a:rPr>
              <a:t>Taught in English, and targets those whose first language is not Chinese;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no</a:t>
            </a:r>
            <a:r>
              <a:rPr lang="en-US" altLang="ja-JP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knowledge of Chinese is required for entry 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solidFill>
                <a:srgbClr val="FF9900"/>
              </a:solidFill>
              <a:latin typeface="Arial" charset="0"/>
              <a:ea typeface="新細明體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>
                <a:latin typeface="Arial" charset="0"/>
                <a:ea typeface="新細明體" charset="0"/>
              </a:rPr>
              <a:t>Students can opt for one of two streams: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		Humanities (leading to a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Bachelor of Arts degree</a:t>
            </a:r>
            <a:r>
              <a:rPr lang="en-US" altLang="zh-TW" sz="2000" dirty="0">
                <a:latin typeface="Arial" charset="0"/>
                <a:ea typeface="新細明體" charset="0"/>
              </a:rPr>
              <a:t>) ; or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		Social Science (leading to a </a:t>
            </a:r>
            <a:r>
              <a:rPr lang="en-US" altLang="zh-TW" sz="2000" dirty="0">
                <a:solidFill>
                  <a:srgbClr val="FF9900"/>
                </a:solidFill>
                <a:latin typeface="Arial" charset="0"/>
                <a:ea typeface="新細明體" charset="0"/>
              </a:rPr>
              <a:t>Bachelor of Social Science degree</a:t>
            </a:r>
            <a:r>
              <a:rPr lang="en-US" altLang="zh-TW" sz="2000" dirty="0">
                <a:latin typeface="Arial" charset="0"/>
                <a:ea typeface="新細明體" charset="0"/>
              </a:rPr>
              <a:t>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dirty="0">
                <a:latin typeface="Arial" charset="0"/>
                <a:ea typeface="新細明體" charset="0"/>
              </a:rPr>
              <a:t>			With </a:t>
            </a:r>
            <a:r>
              <a:rPr lang="en-US" altLang="zh-TW" sz="2000" dirty="0" err="1">
                <a:latin typeface="Arial" charset="0"/>
                <a:ea typeface="新細明體" charset="0"/>
              </a:rPr>
              <a:t>specialisation</a:t>
            </a:r>
            <a:r>
              <a:rPr lang="en-US" altLang="zh-TW" sz="2000" dirty="0">
                <a:latin typeface="Arial" charset="0"/>
                <a:ea typeface="新細明體" charset="0"/>
              </a:rPr>
              <a:t> in one of the four concentrations </a:t>
            </a:r>
          </a:p>
        </p:txBody>
      </p:sp>
      <p:pic>
        <p:nvPicPr>
          <p:cNvPr id="5124" name="Picture 4" descr="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591050"/>
            <a:ext cx="10091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962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2684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4000" b="1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Highlights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1900238"/>
          </a:xfrm>
        </p:spPr>
        <p:txBody>
          <a:bodyPr/>
          <a:lstStyle/>
          <a:p>
            <a:r>
              <a:rPr lang="en-US" altLang="zh-TW" sz="2200" dirty="0">
                <a:latin typeface="Arial" charset="0"/>
                <a:ea typeface="新細明體" charset="0"/>
              </a:rPr>
              <a:t>Students will study Chinese Language with focus on vocabulary, grammar &amp; oral practice </a:t>
            </a:r>
          </a:p>
          <a:p>
            <a:endParaRPr lang="en-US" altLang="zh-TW" sz="2200" dirty="0">
              <a:latin typeface="Arial" charset="0"/>
              <a:ea typeface="新細明體" charset="0"/>
            </a:endParaRPr>
          </a:p>
          <a:p>
            <a:r>
              <a:rPr lang="en-US" altLang="zh-TW" sz="2200" dirty="0">
                <a:latin typeface="Arial" charset="0"/>
                <a:ea typeface="新細明體" charset="0"/>
              </a:rPr>
              <a:t>They will be taking part in a </a:t>
            </a:r>
            <a:r>
              <a:rPr lang="en-US" altLang="zh-TW" sz="2200" dirty="0">
                <a:solidFill>
                  <a:srgbClr val="9F2936"/>
                </a:solidFill>
                <a:latin typeface="Arial" charset="0"/>
                <a:ea typeface="新細明體" charset="0"/>
              </a:rPr>
              <a:t>semester-long exchange </a:t>
            </a:r>
            <a:r>
              <a:rPr lang="en-US" altLang="zh-TW" sz="2200" dirty="0">
                <a:latin typeface="Arial" charset="0"/>
                <a:ea typeface="新細明體" charset="0"/>
              </a:rPr>
              <a:t>in an institution in mainland China or Taiwan </a:t>
            </a:r>
            <a:endParaRPr lang="en-US" sz="2200" dirty="0">
              <a:latin typeface="Arial" charset="0"/>
              <a:ea typeface="新細明體" charset="0"/>
            </a:endParaRPr>
          </a:p>
        </p:txBody>
      </p:sp>
      <p:pic>
        <p:nvPicPr>
          <p:cNvPr id="6149" name="Picture 4" descr="CUHK_20110324_02_re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50"/>
          <a:stretch>
            <a:fillRect/>
          </a:stretch>
        </p:blipFill>
        <p:spPr bwMode="auto">
          <a:xfrm>
            <a:off x="-180975" y="3459163"/>
            <a:ext cx="9577388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706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9700"/>
            <a:ext cx="9144000" cy="141763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Curriculum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11188" y="2285330"/>
            <a:ext cx="7777162" cy="2582863"/>
            <a:chOff x="385" y="1576"/>
            <a:chExt cx="4899" cy="1627"/>
          </a:xfrm>
        </p:grpSpPr>
        <p:grpSp>
          <p:nvGrpSpPr>
            <p:cNvPr id="1026" name="Organization Chart 32"/>
            <p:cNvGrpSpPr>
              <a:grpSpLocks/>
            </p:cNvGrpSpPr>
            <p:nvPr/>
          </p:nvGrpSpPr>
          <p:grpSpPr bwMode="auto">
            <a:xfrm>
              <a:off x="385" y="1706"/>
              <a:ext cx="2268" cy="1497"/>
              <a:chOff x="1134" y="1188"/>
              <a:chExt cx="1872" cy="720"/>
            </a:xfrm>
          </p:grpSpPr>
          <p:sp>
            <p:nvSpPr>
              <p:cNvPr id="1027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1134" y="1188"/>
                <a:ext cx="187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28" name="_s1028"/>
              <p:cNvCxnSpPr>
                <a:cxnSpLocks noChangeShapeType="1"/>
                <a:stCxn id="1032" idx="0"/>
                <a:endCxn id="1030" idx="2"/>
              </p:cNvCxnSpPr>
              <p:nvPr/>
            </p:nvCxnSpPr>
            <p:spPr bwMode="auto">
              <a:xfrm rot="5400000" flipH="1">
                <a:off x="2250" y="1296"/>
                <a:ext cx="144" cy="504"/>
              </a:xfrm>
              <a:prstGeom prst="bentConnector3">
                <a:avLst>
                  <a:gd name="adj1" fmla="val 20931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9" name="_s1029"/>
              <p:cNvCxnSpPr>
                <a:cxnSpLocks noChangeShapeType="1"/>
                <a:stCxn id="1031" idx="0"/>
                <a:endCxn id="1030" idx="2"/>
              </p:cNvCxnSpPr>
              <p:nvPr/>
            </p:nvCxnSpPr>
            <p:spPr bwMode="auto">
              <a:xfrm rot="16200000">
                <a:off x="1746" y="1296"/>
                <a:ext cx="144" cy="504"/>
              </a:xfrm>
              <a:prstGeom prst="bentConnector3">
                <a:avLst>
                  <a:gd name="adj1" fmla="val 20931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30" name="_s1030"/>
              <p:cNvSpPr>
                <a:spLocks noChangeArrowheads="1"/>
              </p:cNvSpPr>
              <p:nvPr/>
            </p:nvSpPr>
            <p:spPr bwMode="auto">
              <a:xfrm>
                <a:off x="1638" y="1188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4CFAA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/>
                  <a:t>Humanities </a:t>
                </a:r>
              </a:p>
              <a:p>
                <a:pPr algn="ctr"/>
                <a:r>
                  <a:rPr lang="en-US" altLang="zh-TW" sz="1400" b="1"/>
                  <a:t>Stream</a:t>
                </a:r>
                <a:endParaRPr lang="en-US" sz="1400" b="1"/>
              </a:p>
            </p:txBody>
          </p:sp>
          <p:sp>
            <p:nvSpPr>
              <p:cNvPr id="1031" name="_s1031"/>
              <p:cNvSpPr>
                <a:spLocks noChangeArrowheads="1"/>
              </p:cNvSpPr>
              <p:nvPr/>
            </p:nvSpPr>
            <p:spPr bwMode="auto">
              <a:xfrm>
                <a:off x="1134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4CFAA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1</a:t>
                </a:r>
              </a:p>
              <a:p>
                <a:pPr algn="ctr"/>
                <a:endParaRPr lang="en-US" altLang="zh-TW" sz="1400" b="1" u="sng"/>
              </a:p>
              <a:p>
                <a:pPr algn="ctr"/>
                <a:r>
                  <a:rPr lang="en-US" altLang="zh-TW" sz="1400" b="1"/>
                  <a:t>Humanities</a:t>
                </a:r>
                <a:endParaRPr lang="en-US" sz="1400"/>
              </a:p>
            </p:txBody>
          </p:sp>
          <p:sp>
            <p:nvSpPr>
              <p:cNvPr id="1032" name="_s1032"/>
              <p:cNvSpPr>
                <a:spLocks noChangeArrowheads="1"/>
              </p:cNvSpPr>
              <p:nvPr/>
            </p:nvSpPr>
            <p:spPr bwMode="auto">
              <a:xfrm>
                <a:off x="2142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F4CFAA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2</a:t>
                </a:r>
              </a:p>
              <a:p>
                <a:pPr algn="ctr"/>
                <a:r>
                  <a:rPr lang="en-US" altLang="zh-TW" sz="1400" b="1"/>
                  <a:t>Language &amp; </a:t>
                </a:r>
              </a:p>
              <a:p>
                <a:pPr algn="ctr"/>
                <a:r>
                  <a:rPr lang="en-US" altLang="zh-TW" sz="1400" b="1"/>
                  <a:t>Culture</a:t>
                </a:r>
                <a:endParaRPr lang="en-US" sz="1400"/>
              </a:p>
            </p:txBody>
          </p:sp>
        </p:grpSp>
        <p:grpSp>
          <p:nvGrpSpPr>
            <p:cNvPr id="1033" name="Organization Chart 40"/>
            <p:cNvGrpSpPr>
              <a:grpSpLocks/>
            </p:cNvGrpSpPr>
            <p:nvPr/>
          </p:nvGrpSpPr>
          <p:grpSpPr bwMode="auto">
            <a:xfrm>
              <a:off x="3016" y="1694"/>
              <a:ext cx="2268" cy="1497"/>
              <a:chOff x="1134" y="1188"/>
              <a:chExt cx="1872" cy="720"/>
            </a:xfrm>
          </p:grpSpPr>
          <p:sp>
            <p:nvSpPr>
              <p:cNvPr id="1034" name="AutoShape 41"/>
              <p:cNvSpPr>
                <a:spLocks noChangeAspect="1" noChangeArrowheads="1" noTextEdit="1"/>
              </p:cNvSpPr>
              <p:nvPr/>
            </p:nvSpPr>
            <p:spPr bwMode="auto">
              <a:xfrm>
                <a:off x="1134" y="1188"/>
                <a:ext cx="187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035" name="_s1035"/>
              <p:cNvCxnSpPr>
                <a:cxnSpLocks noChangeShapeType="1"/>
                <a:stCxn id="1039" idx="0"/>
                <a:endCxn id="1037" idx="2"/>
              </p:cNvCxnSpPr>
              <p:nvPr/>
            </p:nvCxnSpPr>
            <p:spPr bwMode="auto">
              <a:xfrm rot="5400000" flipH="1">
                <a:off x="2250" y="1296"/>
                <a:ext cx="144" cy="504"/>
              </a:xfrm>
              <a:prstGeom prst="bentConnector3">
                <a:avLst>
                  <a:gd name="adj1" fmla="val 24079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36" name="_s1036"/>
              <p:cNvCxnSpPr>
                <a:cxnSpLocks noChangeShapeType="1"/>
                <a:stCxn id="1038" idx="0"/>
                <a:endCxn id="1037" idx="2"/>
              </p:cNvCxnSpPr>
              <p:nvPr/>
            </p:nvCxnSpPr>
            <p:spPr bwMode="auto">
              <a:xfrm rot="16200000">
                <a:off x="1747" y="1296"/>
                <a:ext cx="144" cy="503"/>
              </a:xfrm>
              <a:prstGeom prst="bentConnector3">
                <a:avLst>
                  <a:gd name="adj1" fmla="val 24079"/>
                </a:avLst>
              </a:prstGeom>
              <a:noFill/>
              <a:ln w="285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37" name="_s1037"/>
              <p:cNvSpPr>
                <a:spLocks noChangeArrowheads="1"/>
              </p:cNvSpPr>
              <p:nvPr/>
            </p:nvSpPr>
            <p:spPr bwMode="auto">
              <a:xfrm>
                <a:off x="1638" y="1188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D1D68A">
                  <a:alpha val="7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/>
                  <a:t>Social </a:t>
                </a:r>
              </a:p>
              <a:p>
                <a:pPr algn="ctr"/>
                <a:r>
                  <a:rPr lang="en-US" altLang="zh-TW" sz="1400" b="1"/>
                  <a:t>Science</a:t>
                </a:r>
              </a:p>
              <a:p>
                <a:pPr algn="ctr"/>
                <a:r>
                  <a:rPr lang="en-US" altLang="zh-TW" sz="1400" b="1"/>
                  <a:t>Stream</a:t>
                </a:r>
                <a:endParaRPr lang="en-US" sz="1400" b="1"/>
              </a:p>
            </p:txBody>
          </p:sp>
          <p:sp>
            <p:nvSpPr>
              <p:cNvPr id="1038" name="_s1038"/>
              <p:cNvSpPr>
                <a:spLocks noChangeArrowheads="1"/>
              </p:cNvSpPr>
              <p:nvPr/>
            </p:nvSpPr>
            <p:spPr bwMode="auto">
              <a:xfrm>
                <a:off x="1134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D1D68A">
                  <a:alpha val="7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3</a:t>
                </a:r>
              </a:p>
              <a:p>
                <a:pPr algn="ctr"/>
                <a:r>
                  <a:rPr lang="en-US" altLang="zh-TW" sz="1400" b="1"/>
                  <a:t> </a:t>
                </a:r>
              </a:p>
              <a:p>
                <a:pPr algn="ctr"/>
                <a:r>
                  <a:rPr lang="en-US" altLang="zh-TW" sz="1400" b="1"/>
                  <a:t>Development</a:t>
                </a:r>
                <a:endParaRPr lang="en-US" sz="1400"/>
              </a:p>
            </p:txBody>
          </p:sp>
          <p:sp>
            <p:nvSpPr>
              <p:cNvPr id="1039" name="_s1039"/>
              <p:cNvSpPr>
                <a:spLocks noChangeArrowheads="1"/>
              </p:cNvSpPr>
              <p:nvPr/>
            </p:nvSpPr>
            <p:spPr bwMode="auto">
              <a:xfrm>
                <a:off x="2142" y="1620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rgbClr val="D1D68A">
                  <a:alpha val="7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altLang="zh-TW" sz="1400" b="1" u="sng"/>
                  <a:t>Concentration 4</a:t>
                </a:r>
              </a:p>
              <a:p>
                <a:pPr algn="ctr"/>
                <a:r>
                  <a:rPr lang="en-US" altLang="zh-TW" sz="1400" b="1"/>
                  <a:t>Political </a:t>
                </a:r>
              </a:p>
              <a:p>
                <a:pPr algn="ctr"/>
                <a:r>
                  <a:rPr lang="en-US" altLang="zh-TW" sz="1400" b="1"/>
                  <a:t>Economy</a:t>
                </a:r>
                <a:endParaRPr lang="en-US" sz="1400"/>
              </a:p>
            </p:txBody>
          </p:sp>
        </p:grpSp>
        <p:cxnSp>
          <p:nvCxnSpPr>
            <p:cNvPr id="1052" name="AutoShape 48"/>
            <p:cNvCxnSpPr>
              <a:cxnSpLocks noChangeShapeType="1"/>
            </p:cNvCxnSpPr>
            <p:nvPr/>
          </p:nvCxnSpPr>
          <p:spPr bwMode="auto">
            <a:xfrm flipV="1">
              <a:off x="2042" y="1994"/>
              <a:ext cx="1585" cy="12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3" name="AutoShape 49"/>
            <p:cNvCxnSpPr>
              <a:cxnSpLocks noChangeShapeType="1"/>
            </p:cNvCxnSpPr>
            <p:nvPr/>
          </p:nvCxnSpPr>
          <p:spPr bwMode="auto">
            <a:xfrm>
              <a:off x="2835" y="1576"/>
              <a:ext cx="0" cy="409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971550" y="5084093"/>
            <a:ext cx="7054850" cy="1152525"/>
            <a:chOff x="612" y="3339"/>
            <a:chExt cx="4444" cy="726"/>
          </a:xfrm>
        </p:grpSpPr>
        <p:sp>
          <p:nvSpPr>
            <p:cNvPr id="1046" name="AutoShape 2"/>
            <p:cNvSpPr>
              <a:spLocks noChangeArrowheads="1"/>
            </p:cNvSpPr>
            <p:nvPr/>
          </p:nvSpPr>
          <p:spPr bwMode="auto">
            <a:xfrm>
              <a:off x="612" y="3657"/>
              <a:ext cx="1768" cy="408"/>
            </a:xfrm>
            <a:prstGeom prst="flowChartPredefined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47" name="Text Box 18"/>
            <p:cNvSpPr txBox="1">
              <a:spLocks noChangeArrowheads="1"/>
            </p:cNvSpPr>
            <p:nvPr/>
          </p:nvSpPr>
          <p:spPr bwMode="auto">
            <a:xfrm>
              <a:off x="930" y="3748"/>
              <a:ext cx="1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Bachelor of Arts</a:t>
              </a:r>
              <a:endParaRPr lang="en-US"/>
            </a:p>
          </p:txBody>
        </p:sp>
        <p:sp>
          <p:nvSpPr>
            <p:cNvPr id="1048" name="AutoShape 19"/>
            <p:cNvSpPr>
              <a:spLocks noChangeArrowheads="1"/>
            </p:cNvSpPr>
            <p:nvPr/>
          </p:nvSpPr>
          <p:spPr bwMode="auto">
            <a:xfrm>
              <a:off x="3288" y="3657"/>
              <a:ext cx="1768" cy="408"/>
            </a:xfrm>
            <a:prstGeom prst="flowChartPredefined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49" name="Text Box 20"/>
            <p:cNvSpPr txBox="1">
              <a:spLocks noChangeArrowheads="1"/>
            </p:cNvSpPr>
            <p:nvPr/>
          </p:nvSpPr>
          <p:spPr bwMode="auto">
            <a:xfrm>
              <a:off x="3605" y="3657"/>
              <a:ext cx="11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/>
                <a:t>Bachelor of Social Science</a:t>
              </a:r>
              <a:endParaRPr lang="en-US"/>
            </a:p>
          </p:txBody>
        </p:sp>
        <p:sp>
          <p:nvSpPr>
            <p:cNvPr id="1050" name="AutoShape 51"/>
            <p:cNvSpPr>
              <a:spLocks noChangeArrowheads="1"/>
            </p:cNvSpPr>
            <p:nvPr/>
          </p:nvSpPr>
          <p:spPr bwMode="auto">
            <a:xfrm>
              <a:off x="1338" y="3339"/>
              <a:ext cx="318" cy="273"/>
            </a:xfrm>
            <a:prstGeom prst="downArrow">
              <a:avLst>
                <a:gd name="adj1" fmla="val 51648"/>
                <a:gd name="adj2" fmla="val 590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51" name="AutoShape 52"/>
            <p:cNvSpPr>
              <a:spLocks noChangeArrowheads="1"/>
            </p:cNvSpPr>
            <p:nvPr/>
          </p:nvSpPr>
          <p:spPr bwMode="auto">
            <a:xfrm>
              <a:off x="4014" y="3339"/>
              <a:ext cx="318" cy="273"/>
            </a:xfrm>
            <a:prstGeom prst="downArrow">
              <a:avLst>
                <a:gd name="adj1" fmla="val 51648"/>
                <a:gd name="adj2" fmla="val 590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339975" y="1340768"/>
            <a:ext cx="4248150" cy="935037"/>
            <a:chOff x="1565" y="981"/>
            <a:chExt cx="2540" cy="589"/>
          </a:xfrm>
        </p:grpSpPr>
        <p:sp>
          <p:nvSpPr>
            <p:cNvPr id="1044" name="AutoShape 30"/>
            <p:cNvSpPr>
              <a:spLocks noChangeArrowheads="1"/>
            </p:cNvSpPr>
            <p:nvPr/>
          </p:nvSpPr>
          <p:spPr bwMode="auto">
            <a:xfrm>
              <a:off x="1565" y="981"/>
              <a:ext cx="2540" cy="589"/>
            </a:xfrm>
            <a:prstGeom prst="roundRect">
              <a:avLst>
                <a:gd name="adj" fmla="val 16667"/>
              </a:avLst>
            </a:prstGeom>
            <a:solidFill>
              <a:srgbClr val="CCFFFF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HK"/>
            </a:p>
          </p:txBody>
        </p:sp>
        <p:sp>
          <p:nvSpPr>
            <p:cNvPr id="1045" name="Text Box 53"/>
            <p:cNvSpPr txBox="1">
              <a:spLocks noChangeArrowheads="1"/>
            </p:cNvSpPr>
            <p:nvPr/>
          </p:nvSpPr>
          <p:spPr bwMode="auto">
            <a:xfrm>
              <a:off x="1927" y="1026"/>
              <a:ext cx="1905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/>
                <a:t>Major required courses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/>
                <a:t>Exchange studies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/>
                <a:t>Language courses, GE,  etc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0334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1969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4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Major C</a:t>
            </a:r>
            <a:r>
              <a:rPr lang="en-US" altLang="zh-TW" dirty="0" smtClean="0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ourses</a:t>
            </a:r>
            <a:endParaRPr lang="en-US" dirty="0">
              <a:solidFill>
                <a:srgbClr val="9F293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graphicFrame>
        <p:nvGraphicFramePr>
          <p:cNvPr id="48225" name="Group 9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307923301"/>
              </p:ext>
            </p:extLst>
          </p:nvPr>
        </p:nvGraphicFramePr>
        <p:xfrm>
          <a:off x="1258888" y="1280561"/>
          <a:ext cx="6696075" cy="5244783"/>
        </p:xfrm>
        <a:graphic>
          <a:graphicData uri="http://schemas.openxmlformats.org/drawingml/2006/table">
            <a:tbl>
              <a:tblPr/>
              <a:tblGrid>
                <a:gridCol w="6696075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China’s Cultural Past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Chinese Culture and Society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Modern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Global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Media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Fundamentals of Political Economy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Politics in Contemporary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Economic System and Development in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Geography of Development in China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Contemporary China: Summer Fieldwork;</a:t>
                      </a: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 or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新細明體" charset="0"/>
                        <a:cs typeface="新細明體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Research Methods in Social Science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新細明體" charset="0"/>
                          <a:cs typeface="新細明體" charset="0"/>
                        </a:rPr>
                        <a:t>Capstone Research Project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8616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15900"/>
            <a:ext cx="9144000" cy="13287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altLang="zh-TW" sz="4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Selected courses of Concentrations</a:t>
            </a:r>
            <a:endParaRPr lang="en-US">
              <a:solidFill>
                <a:srgbClr val="9F293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新細明體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84027"/>
            <a:ext cx="3992562" cy="28813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>
                <a:solidFill>
                  <a:srgbClr val="FF6600"/>
                </a:solidFill>
                <a:latin typeface="Arial" charset="0"/>
                <a:ea typeface="新細明體" charset="0"/>
              </a:rPr>
              <a:t>Humanities Stream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Perspectives on Contemporary China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Cultural History of Modern China </a:t>
            </a:r>
            <a:endParaRPr kumimoji="0" lang="en-US" altLang="zh-TW" sz="1800" b="1">
              <a:latin typeface="Century Gothic" charset="0"/>
              <a:ea typeface="新細明體" charset="0"/>
            </a:endParaRP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China’s Regions and Their Global Interactions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Chinese Practices in Foreign Direct Investments</a:t>
            </a:r>
            <a:endParaRPr lang="en-US" sz="1800" b="1">
              <a:latin typeface="Century Gothic" charset="0"/>
              <a:ea typeface="新細明體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84027"/>
            <a:ext cx="4033837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>
                <a:solidFill>
                  <a:srgbClr val="FF6600"/>
                </a:solidFill>
                <a:latin typeface="Arial" charset="0"/>
                <a:ea typeface="新細明體" charset="0"/>
              </a:rPr>
              <a:t>Social Science Stream</a:t>
            </a:r>
          </a:p>
          <a:p>
            <a:pPr eaLnBrk="1" fontAlgn="ctr" hangingPunct="1">
              <a:spcBef>
                <a:spcPct val="0"/>
              </a:spcBef>
            </a:pPr>
            <a:r>
              <a:rPr lang="en-US" sz="1800" b="1">
                <a:latin typeface="Century Gothic" charset="0"/>
                <a:ea typeface="新細明體" charset="0"/>
              </a:rPr>
              <a:t>Social Issues and Problems in Contemporary China </a:t>
            </a:r>
          </a:p>
          <a:p>
            <a:pPr eaLnBrk="1" fontAlgn="ctr" hangingPunct="1">
              <a:spcBef>
                <a:spcPct val="0"/>
              </a:spcBef>
            </a:pPr>
            <a:r>
              <a:rPr lang="en-US" altLang="zh-TW" sz="1800" b="1">
                <a:latin typeface="Century Gothic" charset="0"/>
                <a:ea typeface="新細明體" charset="0"/>
              </a:rPr>
              <a:t>Law and Society in China 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Financial Markets of Contemporary China</a:t>
            </a:r>
          </a:p>
          <a:p>
            <a:pPr eaLnBrk="1" fontAlgn="ctr" hangingPunct="1">
              <a:spcBef>
                <a:spcPct val="0"/>
              </a:spcBef>
            </a:pPr>
            <a:r>
              <a:rPr kumimoji="0" lang="en-US" sz="1800" b="1">
                <a:latin typeface="Century Gothic" charset="0"/>
                <a:ea typeface="新細明體" charset="0"/>
              </a:rPr>
              <a:t>Landscapes of China Business</a:t>
            </a:r>
            <a:endParaRPr lang="en-US" sz="1800" b="1">
              <a:latin typeface="Century Gothic" charset="0"/>
              <a:ea typeface="新細明體" charset="0"/>
            </a:endParaRPr>
          </a:p>
        </p:txBody>
      </p:sp>
      <p:grpSp>
        <p:nvGrpSpPr>
          <p:cNvPr id="8198" name="Group 5"/>
          <p:cNvGrpSpPr>
            <a:grpSpLocks/>
          </p:cNvGrpSpPr>
          <p:nvPr/>
        </p:nvGrpSpPr>
        <p:grpSpPr bwMode="auto">
          <a:xfrm>
            <a:off x="-252413" y="4435177"/>
            <a:ext cx="9396413" cy="2162175"/>
            <a:chOff x="-159" y="2568"/>
            <a:chExt cx="5919" cy="1362"/>
          </a:xfrm>
        </p:grpSpPr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-159" y="2614"/>
              <a:ext cx="5919" cy="1280"/>
              <a:chOff x="-159" y="2387"/>
              <a:chExt cx="5919" cy="1280"/>
            </a:xfrm>
          </p:grpSpPr>
          <p:pic>
            <p:nvPicPr>
              <p:cNvPr id="8202" name="Picture 8" descr="2009_939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222" r="11752"/>
              <a:stretch>
                <a:fillRect/>
              </a:stretch>
            </p:blipFill>
            <p:spPr bwMode="auto">
              <a:xfrm>
                <a:off x="3833" y="2387"/>
                <a:ext cx="1927" cy="1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 cmpd="tri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3" name="Group 8"/>
              <p:cNvGrpSpPr>
                <a:grpSpLocks/>
              </p:cNvGrpSpPr>
              <p:nvPr/>
            </p:nvGrpSpPr>
            <p:grpSpPr bwMode="auto">
              <a:xfrm>
                <a:off x="-159" y="2387"/>
                <a:ext cx="4082" cy="1278"/>
                <a:chOff x="-159" y="2387"/>
                <a:chExt cx="4082" cy="1278"/>
              </a:xfrm>
            </p:grpSpPr>
            <p:pic>
              <p:nvPicPr>
                <p:cNvPr id="8204" name="Picture 6" descr="JEF_066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7146" t="10016" b="6017"/>
                <a:stretch>
                  <a:fillRect/>
                </a:stretch>
              </p:blipFill>
              <p:spPr bwMode="auto">
                <a:xfrm>
                  <a:off x="1791" y="2395"/>
                  <a:ext cx="2132" cy="1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 cmpd="tri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05" name="Picture 2" descr="2009_010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9914"/>
                <a:stretch>
                  <a:fillRect/>
                </a:stretch>
              </p:blipFill>
              <p:spPr bwMode="auto">
                <a:xfrm>
                  <a:off x="-159" y="2387"/>
                  <a:ext cx="2062" cy="1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 cmpd="tri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200" name="Rectangle 11"/>
            <p:cNvSpPr>
              <a:spLocks noChangeArrowheads="1"/>
            </p:cNvSpPr>
            <p:nvPr/>
          </p:nvSpPr>
          <p:spPr bwMode="auto">
            <a:xfrm>
              <a:off x="0" y="2568"/>
              <a:ext cx="5760" cy="4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12"/>
            <p:cNvSpPr>
              <a:spLocks noChangeArrowheads="1"/>
            </p:cNvSpPr>
            <p:nvPr/>
          </p:nvSpPr>
          <p:spPr bwMode="auto">
            <a:xfrm>
              <a:off x="0" y="3884"/>
              <a:ext cx="5760" cy="4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7387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"/>
            <a:ext cx="9144000" cy="141763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9F293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新細明體" charset="0"/>
              </a:rPr>
              <a:t>Programme Features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674813"/>
            <a:ext cx="7453313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500">
                <a:latin typeface="Arial" charset="0"/>
                <a:ea typeface="新細明體" charset="0"/>
              </a:rPr>
              <a:t>Exchange: Mainland / Taiwan (2nd Term in Yr 2)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500">
                <a:latin typeface="Arial" charset="0"/>
                <a:ea typeface="新細明體" charset="0"/>
              </a:rPr>
              <a:t>Summer Fieldwork</a:t>
            </a:r>
          </a:p>
        </p:txBody>
      </p:sp>
      <p:pic>
        <p:nvPicPr>
          <p:cNvPr id="9220" name="Picture 5" descr="Beijing_2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9" r="6296"/>
          <a:stretch>
            <a:fillRect/>
          </a:stretch>
        </p:blipFill>
        <p:spPr bwMode="auto">
          <a:xfrm>
            <a:off x="1588" y="2533650"/>
            <a:ext cx="53625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IMG_0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33650"/>
            <a:ext cx="37798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International_Students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01"/>
          <a:stretch>
            <a:fillRect/>
          </a:stretch>
        </p:blipFill>
        <p:spPr bwMode="auto">
          <a:xfrm>
            <a:off x="5356225" y="4705350"/>
            <a:ext cx="39687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361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2969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altLang="zh-TW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Exchange Students 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from</a:t>
            </a:r>
            <a:r>
              <a:rPr lang="en-US" altLang="zh-TW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other universities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44663"/>
            <a:ext cx="8569325" cy="1036637"/>
          </a:xfrm>
        </p:spPr>
        <p:txBody>
          <a:bodyPr/>
          <a:lstStyle/>
          <a:p>
            <a:r>
              <a:rPr lang="en-US" altLang="zh-TW" sz="2000">
                <a:latin typeface="Arial" charset="0"/>
                <a:ea typeface="新細明體" charset="0"/>
              </a:rPr>
              <a:t>Exchange students are also welcome to take any course from the 3 groups of curriculum of the Programme. Examples are:</a:t>
            </a:r>
            <a:r>
              <a:rPr lang="en-US" altLang="zh-TW" sz="2800">
                <a:latin typeface="Arial" charset="0"/>
                <a:ea typeface="新細明體" charset="0"/>
              </a:rPr>
              <a:t> </a:t>
            </a:r>
            <a:endParaRPr lang="en-US" sz="2400">
              <a:latin typeface="Arial" charset="0"/>
              <a:ea typeface="新細明體" charset="0"/>
            </a:endParaRPr>
          </a:p>
        </p:txBody>
      </p:sp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107950" y="2924175"/>
          <a:ext cx="2808288" cy="3105151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Introduction to Contemporary China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195"/>
                      </a:srgb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China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charset="0"/>
                          <a:cs typeface="Arial" charset="0"/>
                        </a:rPr>
                        <a:t>’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s Cultural Past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Modern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Politics in 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Fundamentals of Political Economy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3059113" y="2924175"/>
          <a:ext cx="2881312" cy="3097215"/>
        </p:xfrm>
        <a:graphic>
          <a:graphicData uri="http://schemas.openxmlformats.org/drawingml/2006/table">
            <a:tbl>
              <a:tblPr/>
              <a:tblGrid>
                <a:gridCol w="2881312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Humanities Stream in Contemporary China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195"/>
                      </a:srgb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Perspectives on </a:t>
                      </a: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Cultural History of Modern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China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charset="0"/>
                          <a:cs typeface="Arial" charset="0"/>
                        </a:rPr>
                        <a:t>’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s Regions and Their Global Interactions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新細明體" charset="0"/>
                          <a:cs typeface="Arial" charset="0"/>
                        </a:rPr>
                        <a:t>Chinese Practices in Foreign Direct Investments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80" name="Group 32"/>
          <p:cNvGraphicFramePr>
            <a:graphicFrameLocks noGrp="1"/>
          </p:cNvGraphicFramePr>
          <p:nvPr/>
        </p:nvGraphicFramePr>
        <p:xfrm>
          <a:off x="6156325" y="2924175"/>
          <a:ext cx="2808288" cy="3097214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Social Science Stream in Contemporary China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>
                        <a:alpha val="50000"/>
                      </a:srgb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Social Issues and Problems in 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Law and Society in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Financial Markets of Contemporary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1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 </a:t>
                      </a:r>
                      <a:r>
                        <a:rPr kumimoji="1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Arial" charset="0"/>
                        </a:rPr>
                        <a:t>Landscapes of China Business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398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5976" y="1628775"/>
            <a:ext cx="4572000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dirty="0">
                <a:latin typeface="Arial" charset="0"/>
                <a:ea typeface="新細明體" charset="0"/>
              </a:rPr>
              <a:t>Further </a:t>
            </a:r>
            <a:r>
              <a:rPr lang="en-US" altLang="zh-TW" dirty="0" smtClean="0">
                <a:latin typeface="Arial" charset="0"/>
                <a:ea typeface="新細明體" charset="0"/>
              </a:rPr>
              <a:t>information</a:t>
            </a: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sz="3800" dirty="0">
                <a:latin typeface="Arial" charset="0"/>
                <a:ea typeface="新細明體" charset="0"/>
                <a:hlinkClick r:id="rId2"/>
              </a:rPr>
              <a:t>www.cuhk.edu.hk</a:t>
            </a:r>
            <a:r>
              <a:rPr lang="en-US" altLang="zh-TW" sz="4000" dirty="0">
                <a:latin typeface="Arial" charset="0"/>
                <a:ea typeface="新細明體" charset="0"/>
              </a:rPr>
              <a:t> </a:t>
            </a: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r>
              <a:rPr lang="en-US" altLang="zh-TW" dirty="0">
                <a:latin typeface="Arial" charset="0"/>
                <a:ea typeface="新細明體" charset="0"/>
              </a:rPr>
              <a:t/>
            </a:r>
            <a:br>
              <a:rPr lang="en-US" altLang="zh-TW" dirty="0">
                <a:latin typeface="Arial" charset="0"/>
                <a:ea typeface="新細明體" charset="0"/>
              </a:rPr>
            </a:br>
            <a:endParaRPr lang="en-US" dirty="0">
              <a:latin typeface="Arial" charset="0"/>
              <a:ea typeface="新細明體" charset="0"/>
            </a:endParaRPr>
          </a:p>
        </p:txBody>
      </p:sp>
      <p:pic>
        <p:nvPicPr>
          <p:cNvPr id="11267" name="Picture 3" descr="JEF_96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4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046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A58A99-7474-4CED-9640-BD6F3BA6196A}" type="slidenum">
              <a:rPr lang="en-US" altLang="zh-TW"/>
              <a:pPr eaLnBrk="1" hangingPunct="1"/>
              <a:t>4</a:t>
            </a:fld>
            <a:endParaRPr lang="en-US" altLang="zh-TW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dirty="0" smtClean="0">
                <a:solidFill>
                  <a:srgbClr val="C02673"/>
                </a:solidFill>
                <a:latin typeface="+mn-lt"/>
              </a:rPr>
              <a:t>Bicultural &amp; Bilingual Traditions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60594"/>
            <a:ext cx="8229600" cy="471053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TW" dirty="0" smtClean="0"/>
              <a:t>Bicultural emphasis</a:t>
            </a:r>
          </a:p>
          <a:p>
            <a:pPr eaLnBrk="1" hangingPunct="1">
              <a:buFontTx/>
              <a:buNone/>
            </a:pPr>
            <a:r>
              <a:rPr lang="en-US" altLang="zh-TW" i="1" dirty="0" smtClean="0"/>
              <a:t>“To combine tradition with modernity, to bring together China and the West”</a:t>
            </a:r>
          </a:p>
          <a:p>
            <a:pPr lvl="1" eaLnBrk="1" hangingPunct="1"/>
            <a:endParaRPr lang="en-US" altLang="zh-TW" sz="2800" dirty="0" smtClean="0"/>
          </a:p>
          <a:p>
            <a:pPr eaLnBrk="1" hangingPunct="1">
              <a:buFontTx/>
              <a:buNone/>
            </a:pPr>
            <a:endParaRPr lang="en-US" altLang="zh-TW" dirty="0" smtClean="0"/>
          </a:p>
          <a:p>
            <a:pPr eaLnBrk="1" hangingPunct="1">
              <a:buFontTx/>
              <a:buNone/>
            </a:pPr>
            <a:endParaRPr lang="en-US" altLang="zh-TW" dirty="0"/>
          </a:p>
          <a:p>
            <a:pPr eaLnBrk="1" hangingPunct="1">
              <a:buFontTx/>
              <a:buNone/>
            </a:pPr>
            <a:r>
              <a:rPr lang="en-US" altLang="zh-TW" dirty="0" smtClean="0"/>
              <a:t>Bilingual policy</a:t>
            </a:r>
          </a:p>
          <a:p>
            <a:pPr eaLnBrk="1" hangingPunct="1"/>
            <a:r>
              <a:rPr lang="en-US" altLang="zh-TW" dirty="0" smtClean="0"/>
              <a:t>Undergraduate: </a:t>
            </a:r>
            <a:r>
              <a:rPr lang="en-US" altLang="zh-TW" dirty="0"/>
              <a:t>6</a:t>
            </a:r>
            <a:r>
              <a:rPr lang="en-US" altLang="zh-TW" dirty="0" smtClean="0"/>
              <a:t>0% in English</a:t>
            </a:r>
          </a:p>
          <a:p>
            <a:pPr eaLnBrk="1" hangingPunct="1"/>
            <a:r>
              <a:rPr lang="en-US" altLang="zh-TW" dirty="0" smtClean="0"/>
              <a:t>Postgraduate:  ~85% in English</a:t>
            </a:r>
          </a:p>
        </p:txBody>
      </p:sp>
      <p:pic>
        <p:nvPicPr>
          <p:cNvPr id="7174" name="Picture 6" descr="Faculty of Arts Degree Program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62" y="3356992"/>
            <a:ext cx="802747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352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amboo"/>
          <p:cNvPicPr>
            <a:picLocks noChangeAspect="1" noChangeArrowheads="1"/>
          </p:cNvPicPr>
          <p:nvPr/>
        </p:nvPicPr>
        <p:blipFill>
          <a:blip r:embed="rId2" cstate="print"/>
          <a:srcRect r="-1979"/>
          <a:stretch>
            <a:fillRect/>
          </a:stretch>
        </p:blipFill>
        <p:spPr bwMode="auto">
          <a:xfrm>
            <a:off x="0" y="3270250"/>
            <a:ext cx="471646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 descr="Chung Chi Colleg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3235325"/>
            <a:ext cx="45275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1619250" y="2781300"/>
            <a:ext cx="563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6000" b="1" dirty="0">
                <a:solidFill>
                  <a:srgbClr val="FFFF66"/>
                </a:solidFill>
                <a:effectLst>
                  <a:outerShdw blurRad="50800" dist="38100" algn="l" rotWithShape="0">
                    <a:schemeClr val="tx1">
                      <a:alpha val="35000"/>
                    </a:schemeClr>
                  </a:outerShdw>
                </a:effectLst>
                <a:latin typeface="Arial" charset="0"/>
              </a:rPr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714E4-500E-4B39-965E-83615FCCCCEF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Humanistic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Science</a:t>
            </a:r>
            <a:r>
              <a:rPr lang="en-US" altLang="zh-TW" sz="3200" dirty="0" smtClean="0"/>
              <a:t>/Technology </a:t>
            </a:r>
            <a:r>
              <a:rPr lang="en-US" altLang="zh-TW" sz="3200" dirty="0"/>
              <a:t>+ </a:t>
            </a:r>
            <a:r>
              <a:rPr lang="en-US" altLang="zh-TW" sz="3200" dirty="0" smtClean="0"/>
              <a:t>Humanities/</a:t>
            </a:r>
            <a:r>
              <a:rPr lang="en-US" altLang="zh-TW" sz="3200" dirty="0" err="1" smtClean="0"/>
              <a:t>SocSci</a:t>
            </a:r>
            <a:r>
              <a:rPr lang="en-US" altLang="zh-TW" sz="3200" dirty="0" smtClean="0"/>
              <a:t> </a:t>
            </a:r>
            <a:endParaRPr lang="en-US" altLang="zh-TW" sz="32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Sensitivity to human needs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Appreciation of arts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altLang="zh-TW" sz="3200" dirty="0"/>
              <a:t>Imagination, creativity and critical </a:t>
            </a:r>
            <a:r>
              <a:rPr lang="en-US" altLang="zh-TW" sz="3200" dirty="0" smtClean="0"/>
              <a:t>thinking</a:t>
            </a:r>
            <a:endParaRPr lang="en-US" altLang="zh-TW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5" name="Picture 4" descr="undergraduate stu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428" y="4835522"/>
            <a:ext cx="7092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7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464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Unique to HK &amp; Asia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Congenial </a:t>
            </a:r>
            <a:r>
              <a:rPr lang="en-US" sz="2800" dirty="0"/>
              <a:t>communities </a:t>
            </a:r>
            <a:r>
              <a:rPr lang="en-US" sz="2800" dirty="0" smtClean="0"/>
              <a:t>(residential halls, culture </a:t>
            </a:r>
            <a:r>
              <a:rPr lang="en-US" sz="2800" dirty="0"/>
              <a:t>and </a:t>
            </a:r>
            <a:r>
              <a:rPr lang="en-US" sz="2800" dirty="0" smtClean="0"/>
              <a:t>spirit)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Pastoral </a:t>
            </a:r>
            <a:r>
              <a:rPr lang="en-US" sz="2800" dirty="0" smtClean="0"/>
              <a:t>care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Whole-person education via non-formal learning </a:t>
            </a:r>
            <a:r>
              <a:rPr lang="en-US" sz="2800" dirty="0" smtClean="0"/>
              <a:t>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5" name="Picture 5" descr="R:\VC ppt\sh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9867"/>
            <a:ext cx="2592288" cy="17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VC ppt\hoste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246" y="4765622"/>
            <a:ext cx="2595105" cy="17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R:\VC ppt\hostel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5622"/>
            <a:ext cx="2315095" cy="17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6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36904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 to Academic Excellence</a:t>
            </a:r>
            <a:endParaRPr lang="en-US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37E47-CA0C-4E26-A96F-488F04E43C6D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7659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27896" cy="1700808"/>
          </a:xfrm>
        </p:spPr>
        <p:txBody>
          <a:bodyPr/>
          <a:lstStyle/>
          <a:p>
            <a:pPr>
              <a:defRPr/>
            </a:pPr>
            <a:r>
              <a:rPr lang="en-US" altLang="zh-TW" sz="3400" dirty="0" smtClean="0"/>
              <a:t>Gateway to China</a:t>
            </a:r>
            <a:endParaRPr lang="zh-TW" altLang="en-US" sz="3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1560" y="1556792"/>
            <a:ext cx="8078014" cy="4680520"/>
          </a:xfrm>
        </p:spPr>
        <p:txBody>
          <a:bodyPr>
            <a:normAutofit fontScale="85000" lnSpcReduction="10000"/>
          </a:bodyPr>
          <a:lstStyle/>
          <a:p>
            <a:pPr marL="0" lvl="1" indent="0">
              <a:spcAft>
                <a:spcPts val="1500"/>
              </a:spcAft>
              <a:buSzPct val="80000"/>
              <a:buNone/>
            </a:pPr>
            <a:r>
              <a:rPr lang="en-US" sz="3200" b="1" dirty="0"/>
              <a:t>Universities Service Centre for China </a:t>
            </a:r>
            <a:r>
              <a:rPr lang="en-US" sz="3200" b="1" dirty="0" smtClean="0"/>
              <a:t>Studies</a:t>
            </a:r>
          </a:p>
          <a:p>
            <a:pPr marL="265176" lvl="1" indent="-265176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Font typeface="Wingdings 2" pitchFamily="18" charset="2"/>
              <a:buChar char=""/>
            </a:pPr>
            <a:r>
              <a:rPr lang="en-US" sz="2800" dirty="0"/>
              <a:t>Established in 1963, one of the world’s most extensive collection on contemporary China, attracting scholars from around the world to pay annual pilgrimage </a:t>
            </a:r>
            <a:endParaRPr lang="en-US" sz="2800" dirty="0" smtClean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None/>
            </a:pPr>
            <a:r>
              <a:rPr lang="en-US" sz="3200" b="1" dirty="0" smtClean="0"/>
              <a:t>Yale-China </a:t>
            </a:r>
            <a:r>
              <a:rPr lang="en-US" sz="3200" b="1" dirty="0"/>
              <a:t>Association</a:t>
            </a:r>
          </a:p>
          <a:p>
            <a:pPr marL="265176" lvl="1" indent="-265176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Font typeface="Wingdings 2" pitchFamily="18" charset="2"/>
              <a:buChar char=""/>
            </a:pPr>
            <a:r>
              <a:rPr lang="en-US" sz="2800" dirty="0"/>
              <a:t>Affiliation with CUHK’s New Asia College since 1954</a:t>
            </a:r>
          </a:p>
          <a:p>
            <a:pPr marL="265176" lvl="1" indent="-265176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SzPct val="80000"/>
              <a:buFont typeface="Wingdings 2" pitchFamily="18" charset="2"/>
              <a:buChar char=""/>
            </a:pPr>
            <a:r>
              <a:rPr lang="en-US" sz="2800" dirty="0"/>
              <a:t>Promote understanding between </a:t>
            </a:r>
            <a:r>
              <a:rPr lang="en-US" sz="2800" dirty="0" smtClean="0"/>
              <a:t>Chinese </a:t>
            </a:r>
            <a:r>
              <a:rPr lang="en-US" sz="2800" dirty="0"/>
              <a:t>&amp; Americans through </a:t>
            </a:r>
            <a:r>
              <a:rPr lang="en-US" sz="2800" dirty="0" err="1"/>
              <a:t>programmes</a:t>
            </a:r>
            <a:r>
              <a:rPr lang="en-US" sz="2800" dirty="0"/>
              <a:t> in the arts, education, health, and public service across China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TW" sz="2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7E106-2DCC-4527-A41B-048E55D2304B}" type="slidenum">
              <a:rPr lang="en-US" altLang="zh-TW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4420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to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464496"/>
          </a:xfrm>
        </p:spPr>
        <p:txBody>
          <a:bodyPr>
            <a:normAutofit/>
          </a:bodyPr>
          <a:lstStyle/>
          <a:p>
            <a:r>
              <a:rPr lang="en-US" b="1" dirty="0"/>
              <a:t>Institute of Chinese </a:t>
            </a:r>
            <a:r>
              <a:rPr lang="en-US" b="1" dirty="0" smtClean="0"/>
              <a:t>Studies</a:t>
            </a:r>
          </a:p>
          <a:p>
            <a:r>
              <a:rPr lang="en-US" b="1" dirty="0" smtClean="0"/>
              <a:t>HK Government Area of Excellence</a:t>
            </a:r>
            <a:r>
              <a:rPr lang="en-US" b="1" dirty="0"/>
              <a:t> </a:t>
            </a:r>
            <a:r>
              <a:rPr lang="en-US" b="1" dirty="0" smtClean="0"/>
              <a:t>project</a:t>
            </a:r>
            <a:r>
              <a:rPr lang="en-US" dirty="0" smtClean="0"/>
              <a:t> </a:t>
            </a:r>
            <a:r>
              <a:rPr lang="en-US" dirty="0"/>
              <a:t>“Historical Anthropology of Chinese Society” </a:t>
            </a:r>
            <a:endParaRPr lang="en-US" dirty="0" smtClean="0"/>
          </a:p>
          <a:p>
            <a:r>
              <a:rPr lang="en-US" sz="3000" dirty="0" smtClean="0"/>
              <a:t>New</a:t>
            </a:r>
            <a:r>
              <a:rPr lang="en-US" sz="3000" b="1" dirty="0" smtClean="0"/>
              <a:t> </a:t>
            </a:r>
            <a:r>
              <a:rPr lang="en-US" sz="3000" b="1" dirty="0"/>
              <a:t>Contemporary China Studies </a:t>
            </a:r>
            <a:r>
              <a:rPr lang="en-US" sz="3000" dirty="0" err="1" smtClean="0"/>
              <a:t>programme</a:t>
            </a:r>
            <a:endParaRPr lang="en-US" sz="3000" dirty="0" smtClean="0"/>
          </a:p>
          <a:p>
            <a:pPr marL="265176" lvl="1" indent="-265176">
              <a:buSzPct val="80000"/>
              <a:buFont typeface="Wingdings 2" pitchFamily="18" charset="2"/>
              <a:buChar char=""/>
            </a:pPr>
            <a:r>
              <a:rPr lang="en-US" sz="3000" dirty="0" smtClean="0"/>
              <a:t>Membership in the </a:t>
            </a:r>
            <a:r>
              <a:rPr lang="en-US" sz="3000" b="1" dirty="0" smtClean="0"/>
              <a:t>Worldwide Universities Network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E83B2-12AB-4A5B-AC72-83C722511F5A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1026" name="Picture 2" descr="C:\Users\Athena Wong\Desktop\wun-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17232"/>
            <a:ext cx="2857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6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dana">
      <a:majorFont>
        <a:latin typeface="Verdana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9A1754C7C16294E9BE50F207DEFED42" ma:contentTypeVersion="0" ma:contentTypeDescription="Создание документа." ma:contentTypeScope="" ma:versionID="545428e253d65f772d316b3e12ed98c3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D31E045-5439-4C06-B76D-14DDBCD88349}"/>
</file>

<file path=customXml/itemProps2.xml><?xml version="1.0" encoding="utf-8"?>
<ds:datastoreItem xmlns:ds="http://schemas.openxmlformats.org/officeDocument/2006/customXml" ds:itemID="{468C3289-9469-4BB9-BF5B-6012CD10ECF7}"/>
</file>

<file path=customXml/itemProps3.xml><?xml version="1.0" encoding="utf-8"?>
<ds:datastoreItem xmlns:ds="http://schemas.openxmlformats.org/officeDocument/2006/customXml" ds:itemID="{DB61DA88-3D3F-4DD2-A077-5CA7BD9C44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19744</TotalTime>
  <Words>1460</Words>
  <Application>Microsoft Office PowerPoint</Application>
  <PresentationFormat>Экран (4:3)</PresentationFormat>
  <Paragraphs>333</Paragraphs>
  <Slides>40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Default Design</vt:lpstr>
      <vt:lpstr>1_Default Design</vt:lpstr>
      <vt:lpstr>Aspect</vt:lpstr>
      <vt:lpstr>Custom Design</vt:lpstr>
      <vt:lpstr>Paths to Academic Excellence</vt:lpstr>
      <vt:lpstr>CUHK History</vt:lpstr>
      <vt:lpstr>CUHK Characteristics</vt:lpstr>
      <vt:lpstr>Bicultural &amp; Bilingual Traditions</vt:lpstr>
      <vt:lpstr>Humanistic Tradition</vt:lpstr>
      <vt:lpstr>College System</vt:lpstr>
      <vt:lpstr>Paths to Academic Excellence</vt:lpstr>
      <vt:lpstr>Gateway to China</vt:lpstr>
      <vt:lpstr>Gateway to China</vt:lpstr>
      <vt:lpstr> Research Focus </vt:lpstr>
      <vt:lpstr> Research Focus </vt:lpstr>
      <vt:lpstr>Research Focus</vt:lpstr>
      <vt:lpstr>Research Focus</vt:lpstr>
      <vt:lpstr> Research Focus </vt:lpstr>
      <vt:lpstr>Research Focus</vt:lpstr>
      <vt:lpstr> Research Focus </vt:lpstr>
      <vt:lpstr> Excellence into China –  Shenzhen Initiative </vt:lpstr>
      <vt:lpstr>Слайд 18</vt:lpstr>
      <vt:lpstr>Слайд 19</vt:lpstr>
      <vt:lpstr>Слайд 20</vt:lpstr>
      <vt:lpstr>Слайд 21</vt:lpstr>
      <vt:lpstr>Teaching Excellence</vt:lpstr>
      <vt:lpstr>Educating Global Citizens</vt:lpstr>
      <vt:lpstr>Слайд 24</vt:lpstr>
      <vt:lpstr>Слайд 25</vt:lpstr>
      <vt:lpstr>Слайд 26</vt:lpstr>
      <vt:lpstr>Student Exchange</vt:lpstr>
      <vt:lpstr>Слайд 28</vt:lpstr>
      <vt:lpstr>Слайд 29</vt:lpstr>
      <vt:lpstr>I*CARE</vt:lpstr>
      <vt:lpstr>Contemporary China  Studies Programme</vt:lpstr>
      <vt:lpstr>Highlights</vt:lpstr>
      <vt:lpstr>Highlights</vt:lpstr>
      <vt:lpstr>Curriculum</vt:lpstr>
      <vt:lpstr>Major Courses</vt:lpstr>
      <vt:lpstr>Selected courses of Concentrations</vt:lpstr>
      <vt:lpstr>Programme Features</vt:lpstr>
      <vt:lpstr>Слайд 38</vt:lpstr>
      <vt:lpstr>Слайд 39</vt:lpstr>
      <vt:lpstr>Слайд 40</vt:lpstr>
    </vt:vector>
  </TitlesOfParts>
  <Company>cuhk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Профессора Джозефа Дж. И. Шанга (Prof. Joseph J.Y. Sung) - Президент Китайского университета Гонконга (Гонконг, Китай)</dc:title>
  <dc:creator>cuhk</dc:creator>
  <cp:lastModifiedBy>User</cp:lastModifiedBy>
  <cp:revision>1198</cp:revision>
  <cp:lastPrinted>2012-10-16T12:12:14Z</cp:lastPrinted>
  <dcterms:created xsi:type="dcterms:W3CDTF">2006-07-01T04:05:34Z</dcterms:created>
  <dcterms:modified xsi:type="dcterms:W3CDTF">2012-11-07T06:49:47Z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0x01010019A1754C7C16294E9BE50F207DEFED42</vt:lpwstr>
  </property>
</Properties>
</file>