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56" r:id="rId8"/>
    <p:sldId id="257" r:id="rId9"/>
    <p:sldId id="258" r:id="rId10"/>
    <p:sldId id="260" r:id="rId11"/>
    <p:sldId id="262" r:id="rId12"/>
    <p:sldId id="264" r:id="rId13"/>
    <p:sldId id="265" r:id="rId14"/>
    <p:sldId id="266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BBAA-58B0-4D4F-96F1-7FFA89C43442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DA2-BA87-4853-AE33-BAD38B120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BBAA-58B0-4D4F-96F1-7FFA89C43442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DA2-BA87-4853-AE33-BAD38B120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BBAA-58B0-4D4F-96F1-7FFA89C43442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DA2-BA87-4853-AE33-BAD38B120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BBAA-58B0-4D4F-96F1-7FFA89C43442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DA2-BA87-4853-AE33-BAD38B120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BBAA-58B0-4D4F-96F1-7FFA89C43442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DA2-BA87-4853-AE33-BAD38B120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BBAA-58B0-4D4F-96F1-7FFA89C43442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DA2-BA87-4853-AE33-BAD38B120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BBAA-58B0-4D4F-96F1-7FFA89C43442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DA2-BA87-4853-AE33-BAD38B120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BBAA-58B0-4D4F-96F1-7FFA89C43442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DA2-BA87-4853-AE33-BAD38B120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BBAA-58B0-4D4F-96F1-7FFA89C43442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DA2-BA87-4853-AE33-BAD38B120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BBAA-58B0-4D4F-96F1-7FFA89C43442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DA2-BA87-4853-AE33-BAD38B120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BBAA-58B0-4D4F-96F1-7FFA89C43442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DA2-BA87-4853-AE33-BAD38B120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BBBAA-58B0-4D4F-96F1-7FFA89C43442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1CDA2-BA87-4853-AE33-BAD38B120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 Academic Profession Becoming More Internationalized?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Martin Finkelstein and William Cummings</a:t>
            </a:r>
          </a:p>
          <a:p>
            <a:r>
              <a:rPr lang="en-US" dirty="0" smtClean="0"/>
              <a:t>Seton Hall </a:t>
            </a:r>
            <a:r>
              <a:rPr lang="en-US" dirty="0" err="1" smtClean="0"/>
              <a:t>Univ</a:t>
            </a:r>
            <a:r>
              <a:rPr lang="en-US" dirty="0" smtClean="0"/>
              <a:t> , George Washington </a:t>
            </a:r>
            <a:r>
              <a:rPr lang="en-US" dirty="0" err="1" smtClean="0"/>
              <a:t>Univ</a:t>
            </a:r>
            <a:r>
              <a:rPr lang="en-US" dirty="0" smtClean="0"/>
              <a:t>, USA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Intl Conference of the Russian Association of Higher Education Researchers,</a:t>
            </a:r>
          </a:p>
          <a:p>
            <a:r>
              <a:rPr lang="en-US" dirty="0" smtClean="0"/>
              <a:t>HSE, Moscow, October 18,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2347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fontAlgn="ctr"/>
            <a:r>
              <a:rPr lang="en-US" sz="2800" b="1" dirty="0" smtClean="0"/>
              <a:t>Percent </a:t>
            </a:r>
            <a:r>
              <a:rPr lang="en-US" sz="2800" b="1" dirty="0"/>
              <a:t>that Publish </a:t>
            </a:r>
            <a:r>
              <a:rPr lang="en-US" sz="2800" b="1" dirty="0" smtClean="0"/>
              <a:t>Internationally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7676174"/>
              </p:ext>
            </p:extLst>
          </p:nvPr>
        </p:nvGraphicFramePr>
        <p:xfrm>
          <a:off x="838200" y="1313439"/>
          <a:ext cx="7467600" cy="501116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489200"/>
                <a:gridCol w="2489200"/>
                <a:gridCol w="2489200"/>
              </a:tblGrid>
              <a:tr h="4013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/>
                        <a:t> </a:t>
                      </a:r>
                      <a:r>
                        <a:rPr lang="en-US" sz="2400" b="1" u="none" strike="noStrike" dirty="0" smtClean="0"/>
                        <a:t>Country</a:t>
                      </a:r>
                      <a:r>
                        <a:rPr lang="en-US" sz="2400" b="1" u="none" strike="noStrike" dirty="0"/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/>
                        <a:t>% That Publish In a Foreign Journal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032">
                <a:tc vMerge="1"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/>
                        <a:t>1992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/>
                        <a:t>2007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33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Mexico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37.3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61.1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33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Brazil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32.9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41.2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33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Korea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49.5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49.7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22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Hong Kong, China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82.5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84.6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33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Australia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66.8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56.8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33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UK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50.8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58.3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33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Japan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44.8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38.5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33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US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43.4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33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Germany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65.5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66.7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33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Netherlands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91.1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err="1"/>
                        <a:t>n.a</a:t>
                      </a:r>
                      <a:r>
                        <a:rPr lang="en-US" sz="2400" u="none" strike="noStrike" dirty="0"/>
                        <a:t>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5311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Source: For 2007, question D5.4; for 1997 question 64a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Percent of Academics Who Have Recently Published in a Foreign Language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1648516"/>
              </p:ext>
            </p:extLst>
          </p:nvPr>
        </p:nvGraphicFramePr>
        <p:xfrm>
          <a:off x="1447799" y="1447800"/>
          <a:ext cx="6096001" cy="502919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04057"/>
                <a:gridCol w="2060620"/>
                <a:gridCol w="1631324"/>
              </a:tblGrid>
              <a:tr h="406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/>
                        <a:t> </a:t>
                      </a:r>
                      <a:r>
                        <a:rPr lang="en-US" sz="2400" b="1" u="none" strike="noStrike" dirty="0" smtClean="0"/>
                        <a:t>Country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/>
                        <a:t>1992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/>
                        <a:t>2007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6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Mexico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35.8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57.1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6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solidFill>
                            <a:srgbClr val="FF0000"/>
                          </a:solidFill>
                        </a:rPr>
                        <a:t>Brazil</a:t>
                      </a:r>
                      <a:endParaRPr lang="en-US" sz="24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35.9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51.1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6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Korea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61.8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61.7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6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Hong Kong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66.5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6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Australia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17.9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6.7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6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UK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13.7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12.2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6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Japan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68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6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US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11.3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10.1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6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Germany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71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79.1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6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Netherlands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93.3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86.2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5712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 dirty="0"/>
                        <a:t>Sources: For 2007 Question D5-1; for 1997 Question 64b</a:t>
                      </a:r>
                      <a:endParaRPr lang="fr-FR" sz="9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Percentage of Academics Who Have Recently Received Funding from a Foreign Source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1256160"/>
              </p:ext>
            </p:extLst>
          </p:nvPr>
        </p:nvGraphicFramePr>
        <p:xfrm>
          <a:off x="685800" y="1507555"/>
          <a:ext cx="7772400" cy="51288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61855"/>
                <a:gridCol w="2500745"/>
                <a:gridCol w="2209800"/>
              </a:tblGrid>
              <a:tr h="12689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 </a:t>
                      </a:r>
                      <a:r>
                        <a:rPr lang="en-US" sz="2000" b="1" u="none" strike="noStrike" dirty="0" smtClean="0"/>
                        <a:t>Country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Obtained funds from International Source 1992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International Source for External Funding 2007*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05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</a:rPr>
                        <a:t>Mexico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</a:rPr>
                        <a:t>14 (14)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05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Brazil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/>
                        <a:t>n.a</a:t>
                      </a:r>
                      <a:r>
                        <a:rPr lang="en-US" sz="2000" u="none" strike="noStrike" dirty="0"/>
                        <a:t>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5 (2)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05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Korea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 (2)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05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Hong Kong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8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05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Australia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10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05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UK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16 (16)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05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Japan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 (1)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05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US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6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05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Germany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/>
                        <a:t>n.a</a:t>
                      </a:r>
                      <a:r>
                        <a:rPr lang="en-US" sz="2000" u="none" strike="noStrike" dirty="0"/>
                        <a:t>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11 (11)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05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Netherlands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/>
                        <a:t>n.a</a:t>
                      </a:r>
                      <a:r>
                        <a:rPr lang="en-US" sz="2000" u="none" strike="noStrike" dirty="0"/>
                        <a:t>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16(14)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476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Source: Question 48 in 1992; Question D8 in 2007.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03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*First 2007 figure is for those receiving external funding; figure in () is for all respondents.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Percent of Academics Beginning Career in Indicated Period who Strongly Agree That They “Emphasize International Content or Perspectives “ in Their Courses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1447804"/>
          <a:ext cx="7620000" cy="48006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75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 </a:t>
                      </a:r>
                      <a:r>
                        <a:rPr lang="en-US" sz="2000" b="1" u="none" strike="noStrike" dirty="0" smtClean="0"/>
                        <a:t>Country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2000-2007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/>
                        <a:t>1990-1999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1980-1989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Up to 1979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75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Mexico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41.7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41.9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39.2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38.2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75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Brazil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18.8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26.4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26.3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24.5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75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Korea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23.1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20.9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21.8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15.9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681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Hong Kong, China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26.3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27.6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33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38.7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75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Australia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27.5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31.6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35.5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45.1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75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UK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31.7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30.5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23.7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24.7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75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Japan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17.9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21.9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19.1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20.6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75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US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24.8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23.9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20.3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25.5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75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Germany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22.3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31.2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31.4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38.3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75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Netherlands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15.2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19.3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22.2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26.3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6178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Source: Question c4-1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Percent of Academics by Generation Who Indicate They Have Taught Abroad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1596706"/>
          <a:ext cx="7315200" cy="488029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6137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/>
                        <a:t>Country</a:t>
                      </a:r>
                      <a:r>
                        <a:rPr lang="en-US" sz="2000" b="1" u="none" strike="noStrike" dirty="0"/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Year that the Respondent Took Up Their First Academic Job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356">
                <a:tc vMerge="1"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2000-2007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1990-1999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1980-1989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Before 1980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6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Mexico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4.5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6.9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6.9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9.4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6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Brazil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3.4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6.5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5.8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6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Korea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4.9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10.6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10.6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11.4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6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Hong Kong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6.8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9.4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13.7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22.1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6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Australia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13.7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15.6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6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UK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10.2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13.3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16.8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18.7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6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Japan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4.9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6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US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9.3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9.8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11.9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6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Germany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7.8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14.2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21.3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16.9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6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Netherlands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9.1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15.5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16.2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4315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Source: Question c5-1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Preliminary 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systems differ widely, but there has been little change in patterns, 1992-2007/8 of</a:t>
            </a:r>
          </a:p>
          <a:p>
            <a:pPr lvl="2"/>
            <a:r>
              <a:rPr lang="en-US" dirty="0" smtClean="0"/>
              <a:t>Hiring foreign-born and trained</a:t>
            </a:r>
          </a:p>
          <a:p>
            <a:pPr lvl="2"/>
            <a:r>
              <a:rPr lang="en-US" dirty="0" smtClean="0"/>
              <a:t>Collaboration with foreign colleagues</a:t>
            </a:r>
          </a:p>
          <a:p>
            <a:pPr lvl="2"/>
            <a:r>
              <a:rPr lang="en-US" dirty="0" smtClean="0"/>
              <a:t>Publishing in foreign languages or countries</a:t>
            </a:r>
          </a:p>
          <a:p>
            <a:r>
              <a:rPr lang="en-US" dirty="0" smtClean="0"/>
              <a:t>No discernable increase in integrating international content into courses or teaching abroad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8535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data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mental models appear to be moving toward a common ideal type of academic excellence</a:t>
            </a:r>
          </a:p>
          <a:p>
            <a:r>
              <a:rPr lang="en-US" dirty="0" smtClean="0"/>
              <a:t>Our behaviors continue to diverge from those mental models</a:t>
            </a:r>
          </a:p>
          <a:p>
            <a:r>
              <a:rPr lang="en-US" dirty="0" smtClean="0"/>
              <a:t>Internal national system  stratification and mental models</a:t>
            </a:r>
          </a:p>
        </p:txBody>
      </p:sp>
    </p:spTree>
    <p:extLst>
      <p:ext uri="{BB962C8B-B14F-4D97-AF65-F5344CB8AC3E}">
        <p14:creationId xmlns:p14="http://schemas.microsoft.com/office/powerpoint/2010/main" xmlns="" val="22198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Historically, higher education and its academic profession has  been the creature of the nation state, frequently literally a branch of government focused on national needs and shaped by national values and traditions</a:t>
            </a:r>
          </a:p>
          <a:p>
            <a:r>
              <a:rPr lang="en-US" dirty="0" smtClean="0"/>
              <a:t>Over the past 20 years, globalization and developments in information technology have  made  national boundaries more permeable and have promised a more “borderless” economy</a:t>
            </a:r>
          </a:p>
          <a:p>
            <a:r>
              <a:rPr lang="en-US" dirty="0" smtClean="0"/>
              <a:t>Indeed, higher education as other industries have gone global in their orientation , reflected in the world-class university phenomenon and the growth of multi-national, for profit providers, e.g. the Apollo Group</a:t>
            </a:r>
          </a:p>
          <a:p>
            <a:r>
              <a:rPr lang="en-US" dirty="0" smtClean="0"/>
              <a:t>Even among the more traditional universities in the U.S., there is a growing sense of oneself as not bounded by state or nation, e.g. NYU as a truly “global” institution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359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what extent is the academic profession moving from its nationally anchored focus into a truly global or international focus reflecting the widely heralded globalization or regionalization of the </a:t>
            </a:r>
            <a:r>
              <a:rPr lang="en-US" dirty="0" err="1" smtClean="0"/>
              <a:t>enterprize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 addressing the question, we will employ at least two kinds of evidence:</a:t>
            </a:r>
          </a:p>
          <a:p>
            <a:pPr lvl="2"/>
            <a:r>
              <a:rPr lang="en-US" dirty="0" smtClean="0"/>
              <a:t>Evidence of ideological and cultural change</a:t>
            </a:r>
          </a:p>
          <a:p>
            <a:pPr lvl="2"/>
            <a:r>
              <a:rPr lang="en-US" dirty="0" smtClean="0"/>
              <a:t>Evidence of behavioral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170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Ideological and Cultural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increasing autonomy of university systems</a:t>
            </a:r>
          </a:p>
          <a:p>
            <a:r>
              <a:rPr lang="en-US" dirty="0" smtClean="0"/>
              <a:t>The emergence of research and publication as the universal standard for measuring academic productivity</a:t>
            </a:r>
          </a:p>
          <a:p>
            <a:r>
              <a:rPr lang="en-US" dirty="0" smtClean="0"/>
              <a:t>The emergence of English as the lingua franca, reflected in most scholarly journals</a:t>
            </a:r>
          </a:p>
          <a:p>
            <a:r>
              <a:rPr lang="en-US" dirty="0" smtClean="0"/>
              <a:t>The focus on “world-class” universities and global rankings</a:t>
            </a:r>
          </a:p>
          <a:p>
            <a:r>
              <a:rPr lang="en-US" dirty="0" smtClean="0"/>
              <a:t>The recruitment of international students and the establishment of branch campuses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7958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sources of data</a:t>
            </a:r>
          </a:p>
          <a:p>
            <a:r>
              <a:rPr lang="en-US" dirty="0" smtClean="0"/>
              <a:t>1992 Carnegie Foundation for the Advancement of Teaching International Academic Profession Survey</a:t>
            </a:r>
          </a:p>
          <a:p>
            <a:r>
              <a:rPr lang="en-US" dirty="0" smtClean="0"/>
              <a:t>2007-08 Changing Academic Profession Survey</a:t>
            </a:r>
          </a:p>
          <a:p>
            <a:r>
              <a:rPr lang="en-US" dirty="0" smtClean="0"/>
              <a:t>Ten countries in both: U.S., UK, Australia, Germany, Netherlands, Hong Kong-China, Japan, S. Korea, Brazil, Mexico,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879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Recruitment of foreign-born and/or educated nationals</a:t>
            </a:r>
          </a:p>
          <a:p>
            <a:r>
              <a:rPr lang="en-US" dirty="0" smtClean="0"/>
              <a:t>Collaborate with foreign partners in research</a:t>
            </a:r>
          </a:p>
          <a:p>
            <a:r>
              <a:rPr lang="en-US" dirty="0" smtClean="0"/>
              <a:t>Publish in foreign journals</a:t>
            </a:r>
          </a:p>
          <a:p>
            <a:r>
              <a:rPr lang="en-US" dirty="0" smtClean="0"/>
              <a:t>Publish in a foreign language</a:t>
            </a:r>
          </a:p>
          <a:p>
            <a:r>
              <a:rPr lang="en-US" dirty="0" smtClean="0"/>
              <a:t>Received funding from foreign source</a:t>
            </a:r>
          </a:p>
          <a:p>
            <a:r>
              <a:rPr lang="en-US" dirty="0" smtClean="0"/>
              <a:t>Integrate international perspectives in their courses</a:t>
            </a:r>
          </a:p>
          <a:p>
            <a:r>
              <a:rPr lang="en-US" dirty="0" smtClean="0"/>
              <a:t>Taught abroad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315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000000"/>
                </a:solidFill>
              </a:rPr>
              <a:t/>
            </a:r>
            <a:br>
              <a:rPr lang="en-US" sz="2700" b="1" dirty="0" smtClean="0">
                <a:solidFill>
                  <a:srgbClr val="000000"/>
                </a:solidFill>
              </a:rPr>
            </a:br>
            <a:r>
              <a:rPr lang="en-US" sz="2700" b="1" dirty="0" smtClean="0">
                <a:solidFill>
                  <a:srgbClr val="000000"/>
                </a:solidFill>
              </a:rPr>
              <a:t>Percent </a:t>
            </a:r>
            <a:r>
              <a:rPr lang="en-US" sz="2700" b="1" dirty="0">
                <a:solidFill>
                  <a:srgbClr val="000000"/>
                </a:solidFill>
              </a:rPr>
              <a:t>Reporting Difference between</a:t>
            </a:r>
            <a:r>
              <a:rPr lang="en-US" sz="2700" b="1" dirty="0">
                <a:solidFill>
                  <a:srgbClr val="FF0000"/>
                </a:solidFill>
              </a:rPr>
              <a:t>  </a:t>
            </a:r>
            <a:r>
              <a:rPr lang="en-US" sz="2700" b="1" dirty="0">
                <a:solidFill>
                  <a:srgbClr val="000000"/>
                </a:solidFill>
              </a:rPr>
              <a:t>Country of Birth &amp; Employment  in  2007</a:t>
            </a:r>
            <a:r>
              <a:rPr lang="en-US" b="1" dirty="0">
                <a:solidFill>
                  <a:srgbClr val="000000"/>
                </a:solidFill>
              </a:rPr>
              <a:t/>
            </a:r>
            <a:br>
              <a:rPr lang="en-US" b="1" dirty="0">
                <a:solidFill>
                  <a:srgbClr val="000000"/>
                </a:solidFill>
              </a:rPr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451368"/>
          <a:ext cx="7239000" cy="464463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619500"/>
                <a:gridCol w="3619500"/>
              </a:tblGrid>
              <a:tr h="467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baseline="0" dirty="0"/>
                        <a:t> </a:t>
                      </a:r>
                      <a:r>
                        <a:rPr lang="en-US" sz="2400" b="1" u="none" strike="noStrike" baseline="0" dirty="0" smtClean="0"/>
                        <a:t>Country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baseline="0" dirty="0"/>
                        <a:t>Percent that Differ 2007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38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Mexico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5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38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Brazil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1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508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Korea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0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67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Hong Kong, China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29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38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Australia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37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38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UK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22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38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Japan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1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38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US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17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38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Germany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7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38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Netherlands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baseline="0" dirty="0"/>
                        <a:t>9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718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baseline="0" dirty="0"/>
                        <a:t>Source: For 2007, </a:t>
                      </a:r>
                      <a:r>
                        <a:rPr lang="en-US" sz="1400" u="none" strike="noStrike" baseline="0" dirty="0" err="1"/>
                        <a:t>CAP,Question</a:t>
                      </a:r>
                      <a:r>
                        <a:rPr lang="en-US" sz="1400" u="none" strike="noStrike" baseline="0" dirty="0"/>
                        <a:t> F9</a:t>
                      </a:r>
                      <a:endParaRPr lang="en-US" sz="1400" b="0" i="1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219200"/>
          </a:xfrm>
        </p:spPr>
        <p:txBody>
          <a:bodyPr>
            <a:normAutofit/>
          </a:bodyPr>
          <a:lstStyle/>
          <a:p>
            <a:pPr fontAlgn="ctr"/>
            <a:r>
              <a:rPr lang="en-US" sz="2700" b="1" dirty="0"/>
              <a:t>Table 6. Percent Reporting Difference between  Country of Training  and </a:t>
            </a:r>
            <a:r>
              <a:rPr lang="en-US" sz="2700" b="1" dirty="0" smtClean="0"/>
              <a:t>Employment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2572085"/>
              </p:ext>
            </p:extLst>
          </p:nvPr>
        </p:nvGraphicFramePr>
        <p:xfrm>
          <a:off x="228600" y="1524000"/>
          <a:ext cx="8763000" cy="501544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2614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/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1992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2007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18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 </a:t>
                      </a:r>
                      <a:r>
                        <a:rPr lang="en-US" sz="1600" b="1" u="none" strike="noStrike" dirty="0" smtClean="0"/>
                        <a:t>Country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Country of  </a:t>
                      </a:r>
                      <a:r>
                        <a:rPr lang="en-US" sz="1600" b="1" u="none" strike="noStrike" dirty="0" smtClean="0"/>
                        <a:t>1</a:t>
                      </a:r>
                      <a:r>
                        <a:rPr lang="en-US" sz="1600" b="1" u="none" strike="noStrike" baseline="30000" dirty="0" smtClean="0"/>
                        <a:t>st</a:t>
                      </a:r>
                      <a:r>
                        <a:rPr lang="en-US" sz="1600" b="1" u="none" strike="noStrike" dirty="0" smtClean="0"/>
                        <a:t> Degree </a:t>
                      </a:r>
                      <a:r>
                        <a:rPr lang="en-US" sz="1600" b="1" u="none" strike="noStrike" dirty="0"/>
                        <a:t>&amp; Employment Differ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Country of Doctoral Degree &amp; Employment Differ 1992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Country of </a:t>
                      </a:r>
                      <a:r>
                        <a:rPr lang="en-US" sz="1600" b="1" u="none" strike="noStrike" dirty="0" smtClean="0"/>
                        <a:t>1st </a:t>
                      </a:r>
                      <a:r>
                        <a:rPr lang="en-US" sz="1600" b="1" u="none" strike="noStrike" dirty="0"/>
                        <a:t>Degree &amp; Employment Differ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Country of Doctoral Degree &amp; Employment Differ 2007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</a:tr>
              <a:tr h="261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1992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2007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</a:rPr>
                        <a:t>Mexico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</a:tr>
              <a:tr h="26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/>
                        <a:t>Brazil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/>
                        <a:t>n.a</a:t>
                      </a:r>
                      <a:r>
                        <a:rPr lang="en-US" sz="1600" u="none" strike="noStrike" dirty="0"/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</a:tr>
              <a:tr h="26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/>
                        <a:t>Korea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</a:tr>
              <a:tr h="474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/>
                        <a:t>Hong Kong, China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</a:tr>
              <a:tr h="26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/>
                        <a:t>Australia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</a:tr>
              <a:tr h="26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/>
                        <a:t>UK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</a:tr>
              <a:tr h="26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/>
                        <a:t>Japan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</a:tr>
              <a:tr h="26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/>
                        <a:t>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</a:tr>
              <a:tr h="26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/>
                        <a:t>Germany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</a:tr>
              <a:tr h="26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/>
                        <a:t>Netherlands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</a:rPr>
                        <a:t>44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</a:tr>
              <a:tr h="25174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/>
                        <a:t>Sources: For 2007, F9, A1; for 1992, Question 3C.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b"/>
                </a:tc>
              </a:tr>
              <a:tr h="25174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/>
                        <a:t>n.a</a:t>
                      </a:r>
                      <a:r>
                        <a:rPr lang="en-US" sz="1200" u="none" strike="noStrike" dirty="0"/>
                        <a:t>. stands for “no data available.”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88" marR="6888" marT="6888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fontAlgn="ctr"/>
            <a:r>
              <a:rPr lang="en-US" sz="2400" b="1" dirty="0" smtClean="0"/>
              <a:t>Percent </a:t>
            </a:r>
            <a:r>
              <a:rPr lang="en-US" sz="2400" b="1" dirty="0"/>
              <a:t>of Academics who Indicate They Collaborate with Foreign Partners in </a:t>
            </a:r>
            <a:r>
              <a:rPr lang="en-US" sz="2400" b="1" dirty="0" smtClean="0"/>
              <a:t>Research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6224209"/>
              </p:ext>
            </p:extLst>
          </p:nvPr>
        </p:nvGraphicFramePr>
        <p:xfrm>
          <a:off x="457200" y="1142998"/>
          <a:ext cx="8229600" cy="533400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43200"/>
                <a:gridCol w="2743200"/>
                <a:gridCol w="2743200"/>
              </a:tblGrid>
              <a:tr h="4007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/>
                        <a:t>Country</a:t>
                      </a:r>
                      <a:r>
                        <a:rPr lang="en-US" sz="2400" u="none" strike="noStrike" dirty="0"/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/>
                        <a:t>%  that Collaborate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780">
                <a:tc vMerge="1"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/>
                        <a:t>1992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/>
                        <a:t>2007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07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Mexico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39.9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34.6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07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Brazil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24.2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28.4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07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Korea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25.1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29.5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78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Hong Kong, China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65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60.2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07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Australia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57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59.3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07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UK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43.1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</a:rPr>
                        <a:t>61.4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07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Japan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28.5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23.8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07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US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39.1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33.3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07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Germany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55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46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Netherlands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/>
                        <a:t>74.3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/>
                        <a:t>62.9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0078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Sources: For 2007 question D1, for 1992 question 65a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9A1754C7C16294E9BE50F207DEFED42" ma:contentTypeVersion="0" ma:contentTypeDescription="Создание документа." ma:contentTypeScope="" ma:versionID="545428e253d65f772d316b3e12ed98c3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EAA6948-27C7-40A7-B901-12626502FCDE}"/>
</file>

<file path=customXml/itemProps2.xml><?xml version="1.0" encoding="utf-8"?>
<ds:datastoreItem xmlns:ds="http://schemas.openxmlformats.org/officeDocument/2006/customXml" ds:itemID="{6F5C9D74-B1F9-48A4-9C18-DD94878B36CC}"/>
</file>

<file path=customXml/itemProps3.xml><?xml version="1.0" encoding="utf-8"?>
<ds:datastoreItem xmlns:ds="http://schemas.openxmlformats.org/officeDocument/2006/customXml" ds:itemID="{781E8B41-299E-4E30-993B-BFCC520010CE}"/>
</file>

<file path=docProps/app.xml><?xml version="1.0" encoding="utf-8"?>
<Properties xmlns="http://schemas.openxmlformats.org/officeDocument/2006/extended-properties" xmlns:vt="http://schemas.openxmlformats.org/officeDocument/2006/docPropsVTypes">
  <TotalTime>2153</TotalTime>
  <Words>1080</Words>
  <Application>Microsoft Office PowerPoint</Application>
  <PresentationFormat>Экран (4:3)</PresentationFormat>
  <Paragraphs>389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Is the Academic Profession Becoming More Internationalized?</vt:lpstr>
      <vt:lpstr>Background </vt:lpstr>
      <vt:lpstr>The Question</vt:lpstr>
      <vt:lpstr>Ideological and Cultural Change</vt:lpstr>
      <vt:lpstr>Behavioral Change</vt:lpstr>
      <vt:lpstr>Behavioral Dimensions</vt:lpstr>
      <vt:lpstr> Percent Reporting Difference between  Country of Birth &amp; Employment  in  2007 </vt:lpstr>
      <vt:lpstr>Table 6. Percent Reporting Difference between  Country of Training  and Employment</vt:lpstr>
      <vt:lpstr>Percent of Academics who Indicate They Collaborate with Foreign Partners in Research</vt:lpstr>
      <vt:lpstr>Percent that Publish Internationally</vt:lpstr>
      <vt:lpstr>Percent of Academics Who Have Recently Published in a Foreign Language </vt:lpstr>
      <vt:lpstr>Percentage of Academics Who Have Recently Received Funding from a Foreign Source </vt:lpstr>
      <vt:lpstr>Percent of Academics Beginning Career in Indicated Period who Strongly Agree That They “Emphasize International Content or Perspectives “ in Their Courses </vt:lpstr>
      <vt:lpstr>Percent of Academics by Generation Who Indicate They Have Taught Abroad </vt:lpstr>
      <vt:lpstr>Some Preliminary Conclusions </vt:lpstr>
      <vt:lpstr>What do these data mean?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Проф Martin Finkelstein and William Cummings, Seton Hall Univ, George Washington Univ, USA</dc:title>
  <dc:creator>User</dc:creator>
  <cp:lastModifiedBy>1</cp:lastModifiedBy>
  <cp:revision>21</cp:revision>
  <dcterms:created xsi:type="dcterms:W3CDTF">2012-10-16T13:45:21Z</dcterms:created>
  <dcterms:modified xsi:type="dcterms:W3CDTF">2012-11-01T11:42:43Z</dcterms:modified>
  <cp:contentType>Документ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0x01010019A1754C7C16294E9BE50F207DEFED42</vt:lpwstr>
  </property>
</Properties>
</file>