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20"/>
  </p:notesMasterIdLst>
  <p:sldIdLst>
    <p:sldId id="256" r:id="rId2"/>
    <p:sldId id="268" r:id="rId3"/>
    <p:sldId id="295" r:id="rId4"/>
    <p:sldId id="322" r:id="rId5"/>
    <p:sldId id="283" r:id="rId6"/>
    <p:sldId id="314" r:id="rId7"/>
    <p:sldId id="284" r:id="rId8"/>
    <p:sldId id="285" r:id="rId9"/>
    <p:sldId id="287" r:id="rId10"/>
    <p:sldId id="288" r:id="rId11"/>
    <p:sldId id="289" r:id="rId12"/>
    <p:sldId id="293" r:id="rId13"/>
    <p:sldId id="323" r:id="rId14"/>
    <p:sldId id="324" r:id="rId15"/>
    <p:sldId id="291" r:id="rId16"/>
    <p:sldId id="292" r:id="rId17"/>
    <p:sldId id="294" r:id="rId18"/>
    <p:sldId id="321"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69EAC3F-9ACA-441B-97A2-B541C7FE659F}" type="slidenum">
              <a:rPr lang="en-US"/>
              <a:pPr/>
              <a:t>‹#›</a:t>
            </a:fld>
            <a:endParaRPr lang="en-US"/>
          </a:p>
        </p:txBody>
      </p:sp>
    </p:spTree>
    <p:extLst>
      <p:ext uri="{BB962C8B-B14F-4D97-AF65-F5344CB8AC3E}">
        <p14:creationId xmlns:p14="http://schemas.microsoft.com/office/powerpoint/2010/main" xmlns="" val="8684802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5F1E9-F86D-46C4-A402-B23D9234AEC6}"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9706736-1D05-404C-82E1-AAF32AEA3044}" type="slidenum">
              <a:rPr lang="en-US" altLang="en-US" smtClean="0"/>
              <a:pPr/>
              <a:t>‹#›</a:t>
            </a:fld>
            <a:endParaRPr lang="en-US"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32405B0-3628-406D-9BAD-6A041882EECD}"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525D4A4-EC46-40C0-80E8-17FAAE7C9B8C}"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FF1EEE1-793D-41FB-88D3-1475542C81E9}"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E75610A-C36E-4641-9701-CF5B02C7E065}" type="slidenum">
              <a:rPr lang="en-US" altLang="en-US" smtClean="0"/>
              <a:pPr/>
              <a:t>‹#›</a:t>
            </a:fld>
            <a:endParaRPr lang="en-US"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103172B-8F05-450A-B8C2-20B3F15B7DF2}"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05F26791-6B52-4343-BB81-43FB70986A3F}" type="slidenum">
              <a:rPr lang="en-US" altLang="en-US" smtClean="0"/>
              <a:pPr/>
              <a:t>‹#›</a:t>
            </a:fld>
            <a:endParaRPr lang="en-US"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6BFEDA93-9832-4ED3-A2DA-B0595695C507}"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B932D88F-1BD3-4075-89C2-ACA397B85BAD}"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E0478DB-E3D5-48A0-B443-CFF726C68B26}" type="slidenum">
              <a:rPr lang="en-US" altLang="en-US" smtClean="0"/>
              <a:pPr/>
              <a:t>‹#›</a:t>
            </a:fld>
            <a:endParaRPr lang="en-US"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B344E00-314A-4679-B031-8E7E5484D489}"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BB12D71-B46A-4633-BC0A-1A0F03D252E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pringerlink.com/content/1j026734243844r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609600"/>
            <a:ext cx="8954632" cy="4114800"/>
          </a:xfrm>
        </p:spPr>
        <p:txBody>
          <a:bodyPr>
            <a:normAutofit fontScale="90000"/>
          </a:bodyPr>
          <a:lstStyle/>
          <a:p>
            <a:r>
              <a:rPr lang="en-GB" sz="4800" dirty="0" err="1"/>
              <a:t>Inbreds</a:t>
            </a:r>
            <a:r>
              <a:rPr lang="en-GB" sz="4800" dirty="0"/>
              <a:t>, silver-corded, adherents, their scientific productivity and information exchange dynamics: the case of Portugal</a:t>
            </a:r>
            <a:endParaRPr lang="pt-PT" sz="4800" dirty="0">
              <a:solidFill>
                <a:schemeClr val="tx2"/>
              </a:solidFill>
              <a:latin typeface="+mj-lt"/>
              <a:ea typeface="+mj-ea"/>
              <a:cs typeface="+mj-cs"/>
            </a:endParaRPr>
          </a:p>
        </p:txBody>
      </p:sp>
      <p:sp>
        <p:nvSpPr>
          <p:cNvPr id="2051" name="Rectangle 3"/>
          <p:cNvSpPr>
            <a:spLocks noGrp="1" noChangeArrowheads="1"/>
          </p:cNvSpPr>
          <p:nvPr>
            <p:ph type="subTitle" idx="1"/>
          </p:nvPr>
        </p:nvSpPr>
        <p:spPr>
          <a:xfrm>
            <a:off x="1295400" y="4876800"/>
            <a:ext cx="7162800" cy="1752600"/>
          </a:xfrm>
        </p:spPr>
        <p:txBody>
          <a:bodyPr/>
          <a:lstStyle/>
          <a:p>
            <a:pPr>
              <a:lnSpc>
                <a:spcPct val="90000"/>
              </a:lnSpc>
            </a:pPr>
            <a:r>
              <a:rPr lang="en-US" dirty="0"/>
              <a:t>Hugo </a:t>
            </a:r>
            <a:r>
              <a:rPr lang="en-US" dirty="0" err="1" smtClean="0"/>
              <a:t>Horta</a:t>
            </a:r>
            <a:endParaRPr lang="en-US" dirty="0"/>
          </a:p>
          <a:p>
            <a:pPr>
              <a:lnSpc>
                <a:spcPct val="90000"/>
              </a:lnSpc>
            </a:pPr>
            <a:r>
              <a:rPr lang="en-US" dirty="0" smtClean="0"/>
              <a:t>Center for Innovation, Technology and Policy Research (IN+), </a:t>
            </a:r>
            <a:r>
              <a:rPr lang="en-US" dirty="0" err="1" smtClean="0"/>
              <a:t>Instituto</a:t>
            </a:r>
            <a:r>
              <a:rPr lang="en-US" dirty="0" smtClean="0"/>
              <a:t> Superior </a:t>
            </a:r>
            <a:r>
              <a:rPr lang="en-US" dirty="0" err="1" smtClean="0"/>
              <a:t>Técnico</a:t>
            </a:r>
            <a:r>
              <a:rPr lang="en-US" dirty="0" smtClean="0"/>
              <a:t>, Technical University of Lisbon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0"/>
            <a:ext cx="8229600" cy="1143000"/>
          </a:xfrm>
        </p:spPr>
        <p:txBody>
          <a:bodyPr/>
          <a:lstStyle/>
          <a:p>
            <a:r>
              <a:rPr lang="en-US" dirty="0" smtClean="0"/>
              <a:t>Data – Critical Variables </a:t>
            </a:r>
            <a:endParaRPr lang="pt-PT" dirty="0"/>
          </a:p>
        </p:txBody>
      </p:sp>
      <p:graphicFrame>
        <p:nvGraphicFramePr>
          <p:cNvPr id="4" name="Tabela 3"/>
          <p:cNvGraphicFramePr>
            <a:graphicFrameLocks noGrp="1"/>
          </p:cNvGraphicFramePr>
          <p:nvPr/>
        </p:nvGraphicFramePr>
        <p:xfrm>
          <a:off x="323528" y="1268760"/>
          <a:ext cx="8568952" cy="4241292"/>
        </p:xfrm>
        <a:graphic>
          <a:graphicData uri="http://schemas.openxmlformats.org/drawingml/2006/table">
            <a:tbl>
              <a:tblPr/>
              <a:tblGrid>
                <a:gridCol w="7133671"/>
                <a:gridCol w="670150"/>
                <a:gridCol w="765131"/>
              </a:tblGrid>
              <a:tr h="303204">
                <a:tc>
                  <a:txBody>
                    <a:bodyPr/>
                    <a:lstStyle/>
                    <a:p>
                      <a:pPr algn="ctr">
                        <a:lnSpc>
                          <a:spcPct val="115000"/>
                        </a:lnSpc>
                        <a:spcAft>
                          <a:spcPts val="0"/>
                        </a:spcAft>
                      </a:pPr>
                      <a:r>
                        <a:rPr lang="en-US" sz="2200" b="1" dirty="0">
                          <a:solidFill>
                            <a:srgbClr val="000000"/>
                          </a:solidFill>
                          <a:latin typeface="Calibri"/>
                          <a:ea typeface="Times New Roman"/>
                          <a:cs typeface="Times New Roman"/>
                        </a:rPr>
                        <a:t>Variable</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b="1">
                          <a:solidFill>
                            <a:srgbClr val="000000"/>
                          </a:solidFill>
                          <a:latin typeface="Calibri"/>
                          <a:ea typeface="Times New Roman"/>
                          <a:cs typeface="Times New Roman"/>
                        </a:rPr>
                        <a:t>Obs</a:t>
                      </a:r>
                      <a:endParaRPr lang="pt-PT" sz="2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b="1">
                          <a:solidFill>
                            <a:srgbClr val="000000"/>
                          </a:solidFill>
                          <a:latin typeface="Calibri"/>
                          <a:ea typeface="Times New Roman"/>
                          <a:cs typeface="Times New Roman"/>
                        </a:rPr>
                        <a:t>Mean</a:t>
                      </a:r>
                      <a:endParaRPr lang="pt-PT" sz="2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527">
                <a:tc>
                  <a:txBody>
                    <a:bodyPr/>
                    <a:lstStyle/>
                    <a:p>
                      <a:pPr>
                        <a:lnSpc>
                          <a:spcPct val="115000"/>
                        </a:lnSpc>
                        <a:spcAft>
                          <a:spcPts val="0"/>
                        </a:spcAft>
                      </a:pPr>
                      <a:r>
                        <a:rPr lang="en-US" sz="2200" b="1" i="1" dirty="0">
                          <a:solidFill>
                            <a:srgbClr val="000000"/>
                          </a:solidFill>
                          <a:latin typeface="Calibri"/>
                          <a:ea typeface="Times New Roman"/>
                          <a:cs typeface="Times New Roman"/>
                        </a:rPr>
                        <a:t>Information Exchange variables</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pt-PT" sz="22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pt-PT" sz="22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558">
                <a:tc>
                  <a:txBody>
                    <a:bodyPr/>
                    <a:lstStyle/>
                    <a:p>
                      <a:pPr>
                        <a:lnSpc>
                          <a:spcPct val="115000"/>
                        </a:lnSpc>
                        <a:spcAft>
                          <a:spcPts val="0"/>
                        </a:spcAft>
                      </a:pPr>
                      <a:r>
                        <a:rPr lang="en-US" sz="2200" dirty="0">
                          <a:solidFill>
                            <a:srgbClr val="000000"/>
                          </a:solidFill>
                          <a:latin typeface="Calibri"/>
                          <a:ea typeface="Times New Roman"/>
                          <a:cs typeface="Times New Roman"/>
                        </a:rPr>
                        <a:t>External Research information Exchange</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a:solidFill>
                            <a:srgbClr val="000000"/>
                          </a:solidFill>
                          <a:latin typeface="Calibri"/>
                          <a:ea typeface="Times New Roman"/>
                          <a:cs typeface="Times New Roman"/>
                        </a:rPr>
                        <a:t>1420</a:t>
                      </a:r>
                      <a:endParaRPr lang="pt-PT" sz="2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a:solidFill>
                            <a:srgbClr val="000000"/>
                          </a:solidFill>
                          <a:latin typeface="Calibri"/>
                          <a:ea typeface="Times New Roman"/>
                          <a:cs typeface="Times New Roman"/>
                        </a:rPr>
                        <a:t>-1.05</a:t>
                      </a:r>
                      <a:endParaRPr lang="pt-PT" sz="2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527">
                <a:tc>
                  <a:txBody>
                    <a:bodyPr/>
                    <a:lstStyle/>
                    <a:p>
                      <a:pPr>
                        <a:lnSpc>
                          <a:spcPct val="115000"/>
                        </a:lnSpc>
                        <a:spcAft>
                          <a:spcPts val="0"/>
                        </a:spcAft>
                      </a:pPr>
                      <a:r>
                        <a:rPr lang="en-US" sz="2200" b="1" i="1" dirty="0">
                          <a:solidFill>
                            <a:srgbClr val="000000"/>
                          </a:solidFill>
                          <a:latin typeface="Calibri"/>
                          <a:ea typeface="Times New Roman"/>
                          <a:cs typeface="Times New Roman"/>
                        </a:rPr>
                        <a:t>Scholarly production variables</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pt-PT" sz="22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pt-PT" sz="22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583">
                <a:tc>
                  <a:txBody>
                    <a:bodyPr/>
                    <a:lstStyle/>
                    <a:p>
                      <a:pPr>
                        <a:lnSpc>
                          <a:spcPct val="115000"/>
                        </a:lnSpc>
                        <a:spcAft>
                          <a:spcPts val="0"/>
                        </a:spcAft>
                      </a:pPr>
                      <a:r>
                        <a:rPr lang="en-US" sz="2200" dirty="0">
                          <a:solidFill>
                            <a:srgbClr val="000000"/>
                          </a:solidFill>
                          <a:latin typeface="Calibri"/>
                          <a:ea typeface="Times New Roman"/>
                          <a:cs typeface="Times New Roman"/>
                        </a:rPr>
                        <a:t>Articles in international refereed journals</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a:solidFill>
                            <a:srgbClr val="000000"/>
                          </a:solidFill>
                          <a:latin typeface="Calibri"/>
                          <a:ea typeface="Times New Roman"/>
                          <a:cs typeface="Times New Roman"/>
                        </a:rPr>
                        <a:t>1364</a:t>
                      </a:r>
                      <a:endParaRPr lang="pt-PT" sz="2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a:solidFill>
                            <a:srgbClr val="000000"/>
                          </a:solidFill>
                          <a:latin typeface="Calibri"/>
                          <a:ea typeface="Times New Roman"/>
                          <a:cs typeface="Times New Roman"/>
                        </a:rPr>
                        <a:t>5.28</a:t>
                      </a:r>
                      <a:endParaRPr lang="pt-PT" sz="2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11">
                <a:tc>
                  <a:txBody>
                    <a:bodyPr/>
                    <a:lstStyle/>
                    <a:p>
                      <a:pPr>
                        <a:lnSpc>
                          <a:spcPct val="115000"/>
                        </a:lnSpc>
                        <a:spcAft>
                          <a:spcPts val="0"/>
                        </a:spcAft>
                      </a:pPr>
                      <a:r>
                        <a:rPr lang="en-US" sz="2200" dirty="0">
                          <a:solidFill>
                            <a:srgbClr val="000000"/>
                          </a:solidFill>
                          <a:latin typeface="Calibri"/>
                          <a:ea typeface="Times New Roman"/>
                          <a:cs typeface="Times New Roman"/>
                        </a:rPr>
                        <a:t>Articles in national refereed journals</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a:solidFill>
                            <a:srgbClr val="000000"/>
                          </a:solidFill>
                          <a:latin typeface="Calibri"/>
                          <a:ea typeface="Times New Roman"/>
                          <a:cs typeface="Times New Roman"/>
                        </a:rPr>
                        <a:t>1342</a:t>
                      </a:r>
                      <a:endParaRPr lang="pt-PT" sz="2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a:solidFill>
                            <a:srgbClr val="000000"/>
                          </a:solidFill>
                          <a:latin typeface="Calibri"/>
                          <a:ea typeface="Times New Roman"/>
                          <a:cs typeface="Times New Roman"/>
                        </a:rPr>
                        <a:t>2.40</a:t>
                      </a:r>
                      <a:endParaRPr lang="pt-PT" sz="2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527">
                <a:tc>
                  <a:txBody>
                    <a:bodyPr/>
                    <a:lstStyle/>
                    <a:p>
                      <a:pPr>
                        <a:lnSpc>
                          <a:spcPct val="115000"/>
                        </a:lnSpc>
                        <a:spcAft>
                          <a:spcPts val="0"/>
                        </a:spcAft>
                      </a:pPr>
                      <a:r>
                        <a:rPr lang="en-US" sz="2200" b="1" i="1" dirty="0">
                          <a:solidFill>
                            <a:srgbClr val="000000"/>
                          </a:solidFill>
                          <a:latin typeface="Calibri"/>
                          <a:ea typeface="Times New Roman"/>
                          <a:cs typeface="Times New Roman"/>
                        </a:rPr>
                        <a:t>Explanatory variables</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pt-PT" sz="22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pt-PT" sz="22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2">
                <a:tc>
                  <a:txBody>
                    <a:bodyPr/>
                    <a:lstStyle/>
                    <a:p>
                      <a:pPr>
                        <a:lnSpc>
                          <a:spcPct val="115000"/>
                        </a:lnSpc>
                        <a:spcAft>
                          <a:spcPts val="0"/>
                        </a:spcAft>
                      </a:pPr>
                      <a:r>
                        <a:rPr lang="en-US" sz="2200" dirty="0">
                          <a:solidFill>
                            <a:srgbClr val="000000"/>
                          </a:solidFill>
                          <a:latin typeface="Calibri"/>
                          <a:ea typeface="Times New Roman"/>
                          <a:cs typeface="Times New Roman"/>
                        </a:rPr>
                        <a:t>Silver-corded</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a:solidFill>
                            <a:srgbClr val="000000"/>
                          </a:solidFill>
                          <a:latin typeface="Calibri"/>
                          <a:ea typeface="Times New Roman"/>
                          <a:cs typeface="Times New Roman"/>
                        </a:rPr>
                        <a:t>1420</a:t>
                      </a:r>
                      <a:endParaRPr lang="pt-PT" sz="2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a:solidFill>
                            <a:srgbClr val="000000"/>
                          </a:solidFill>
                          <a:latin typeface="Calibri"/>
                          <a:ea typeface="Times New Roman"/>
                          <a:cs typeface="Times New Roman"/>
                        </a:rPr>
                        <a:t>0.06</a:t>
                      </a:r>
                      <a:endParaRPr lang="pt-PT" sz="2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750">
                <a:tc>
                  <a:txBody>
                    <a:bodyPr/>
                    <a:lstStyle/>
                    <a:p>
                      <a:pPr>
                        <a:lnSpc>
                          <a:spcPct val="115000"/>
                        </a:lnSpc>
                        <a:spcAft>
                          <a:spcPts val="0"/>
                        </a:spcAft>
                      </a:pPr>
                      <a:r>
                        <a:rPr lang="en-US" sz="2200" dirty="0" err="1">
                          <a:solidFill>
                            <a:srgbClr val="000000"/>
                          </a:solidFill>
                          <a:latin typeface="Calibri"/>
                          <a:ea typeface="Times New Roman"/>
                          <a:cs typeface="Times New Roman"/>
                        </a:rPr>
                        <a:t>Pure_inbred</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dirty="0">
                          <a:solidFill>
                            <a:srgbClr val="000000"/>
                          </a:solidFill>
                          <a:latin typeface="Calibri"/>
                          <a:ea typeface="Times New Roman"/>
                          <a:cs typeface="Times New Roman"/>
                        </a:rPr>
                        <a:t>1420</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a:solidFill>
                            <a:srgbClr val="000000"/>
                          </a:solidFill>
                          <a:latin typeface="Calibri"/>
                          <a:ea typeface="Times New Roman"/>
                          <a:cs typeface="Times New Roman"/>
                        </a:rPr>
                        <a:t>0.32</a:t>
                      </a:r>
                      <a:endParaRPr lang="pt-PT" sz="2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324">
                <a:tc>
                  <a:txBody>
                    <a:bodyPr/>
                    <a:lstStyle/>
                    <a:p>
                      <a:pPr>
                        <a:lnSpc>
                          <a:spcPct val="115000"/>
                        </a:lnSpc>
                        <a:spcAft>
                          <a:spcPts val="0"/>
                        </a:spcAft>
                      </a:pPr>
                      <a:r>
                        <a:rPr lang="en-US" sz="2200" dirty="0" err="1">
                          <a:solidFill>
                            <a:srgbClr val="000000"/>
                          </a:solidFill>
                          <a:latin typeface="Calibri"/>
                          <a:ea typeface="Times New Roman"/>
                          <a:cs typeface="Times New Roman"/>
                        </a:rPr>
                        <a:t>Mobile_inbred</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dirty="0">
                          <a:solidFill>
                            <a:srgbClr val="000000"/>
                          </a:solidFill>
                          <a:latin typeface="Calibri"/>
                          <a:ea typeface="Times New Roman"/>
                          <a:cs typeface="Times New Roman"/>
                        </a:rPr>
                        <a:t>1420</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a:solidFill>
                            <a:srgbClr val="000000"/>
                          </a:solidFill>
                          <a:latin typeface="Calibri"/>
                          <a:ea typeface="Times New Roman"/>
                          <a:cs typeface="Times New Roman"/>
                        </a:rPr>
                        <a:t>0.26</a:t>
                      </a:r>
                      <a:endParaRPr lang="pt-PT" sz="22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418">
                <a:tc>
                  <a:txBody>
                    <a:bodyPr/>
                    <a:lstStyle/>
                    <a:p>
                      <a:pPr>
                        <a:lnSpc>
                          <a:spcPct val="115000"/>
                        </a:lnSpc>
                        <a:spcAft>
                          <a:spcPts val="0"/>
                        </a:spcAft>
                      </a:pPr>
                      <a:r>
                        <a:rPr lang="en-US" sz="2200" dirty="0">
                          <a:solidFill>
                            <a:srgbClr val="000000"/>
                          </a:solidFill>
                          <a:latin typeface="Calibri"/>
                          <a:ea typeface="Times New Roman"/>
                          <a:cs typeface="Times New Roman"/>
                        </a:rPr>
                        <a:t>Adherents</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dirty="0">
                          <a:solidFill>
                            <a:srgbClr val="000000"/>
                          </a:solidFill>
                          <a:latin typeface="Calibri"/>
                          <a:ea typeface="Times New Roman"/>
                          <a:cs typeface="Times New Roman"/>
                        </a:rPr>
                        <a:t>1420</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200" dirty="0">
                          <a:solidFill>
                            <a:srgbClr val="000000"/>
                          </a:solidFill>
                          <a:latin typeface="Calibri"/>
                          <a:ea typeface="Times New Roman"/>
                          <a:cs typeface="Times New Roman"/>
                        </a:rPr>
                        <a:t>0.22</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CaixaDeTexto 5"/>
          <p:cNvSpPr txBox="1"/>
          <p:nvPr/>
        </p:nvSpPr>
        <p:spPr>
          <a:xfrm>
            <a:off x="0" y="5661248"/>
            <a:ext cx="9144000" cy="1015663"/>
          </a:xfrm>
          <a:prstGeom prst="rect">
            <a:avLst/>
          </a:prstGeom>
          <a:noFill/>
        </p:spPr>
        <p:txBody>
          <a:bodyPr wrap="square" rtlCol="0">
            <a:spAutoFit/>
          </a:bodyPr>
          <a:lstStyle/>
          <a:p>
            <a:pPr algn="just"/>
            <a:r>
              <a:rPr lang="pt-PT" sz="2000" dirty="0" smtClean="0"/>
              <a:t>A Negative Binomial </a:t>
            </a:r>
            <a:r>
              <a:rPr lang="pt-PT" sz="2000" dirty="0" err="1" smtClean="0"/>
              <a:t>Regression</a:t>
            </a:r>
            <a:r>
              <a:rPr lang="pt-PT" sz="2000" dirty="0" smtClean="0"/>
              <a:t> </a:t>
            </a:r>
            <a:r>
              <a:rPr lang="pt-PT" sz="2000" dirty="0" err="1" smtClean="0"/>
              <a:t>with</a:t>
            </a:r>
            <a:r>
              <a:rPr lang="pt-PT" sz="2000" dirty="0" smtClean="0"/>
              <a:t> </a:t>
            </a:r>
            <a:r>
              <a:rPr lang="pt-PT" sz="2000" dirty="0" err="1" smtClean="0"/>
              <a:t>robust</a:t>
            </a:r>
            <a:r>
              <a:rPr lang="pt-PT" sz="2000" dirty="0" smtClean="0"/>
              <a:t> standard </a:t>
            </a:r>
            <a:r>
              <a:rPr lang="pt-PT" sz="2000" dirty="0" err="1" smtClean="0"/>
              <a:t>errors</a:t>
            </a:r>
            <a:r>
              <a:rPr lang="pt-PT" sz="2000" dirty="0" smtClean="0"/>
              <a:t> </a:t>
            </a:r>
            <a:r>
              <a:rPr lang="pt-PT" sz="2000" dirty="0" err="1" smtClean="0"/>
              <a:t>was</a:t>
            </a:r>
            <a:r>
              <a:rPr lang="pt-PT" sz="2000" dirty="0" smtClean="0"/>
              <a:t> </a:t>
            </a:r>
            <a:r>
              <a:rPr lang="pt-PT" sz="2000" dirty="0" err="1" smtClean="0"/>
              <a:t>used</a:t>
            </a:r>
            <a:r>
              <a:rPr lang="pt-PT" sz="2000" dirty="0" smtClean="0"/>
              <a:t> to </a:t>
            </a:r>
            <a:r>
              <a:rPr lang="pt-PT" sz="2000" dirty="0" err="1" smtClean="0"/>
              <a:t>analyze</a:t>
            </a:r>
            <a:r>
              <a:rPr lang="pt-PT" sz="2000" dirty="0" smtClean="0"/>
              <a:t> </a:t>
            </a:r>
            <a:r>
              <a:rPr lang="pt-PT" sz="2000" dirty="0" err="1" smtClean="0"/>
              <a:t>the</a:t>
            </a:r>
            <a:r>
              <a:rPr lang="pt-PT" sz="2000" dirty="0" smtClean="0"/>
              <a:t> </a:t>
            </a:r>
            <a:r>
              <a:rPr lang="pt-PT" sz="2000" dirty="0" err="1" smtClean="0"/>
              <a:t>counting</a:t>
            </a:r>
            <a:r>
              <a:rPr lang="pt-PT" sz="2000" dirty="0" smtClean="0"/>
              <a:t> </a:t>
            </a:r>
            <a:r>
              <a:rPr lang="pt-PT" sz="2000" dirty="0" err="1" smtClean="0"/>
              <a:t>variables</a:t>
            </a:r>
            <a:r>
              <a:rPr lang="pt-PT" sz="2000" dirty="0" smtClean="0"/>
              <a:t> </a:t>
            </a:r>
            <a:r>
              <a:rPr lang="pt-PT" sz="2000" dirty="0" err="1" smtClean="0"/>
              <a:t>while</a:t>
            </a:r>
            <a:r>
              <a:rPr lang="pt-PT" sz="2000" dirty="0" smtClean="0"/>
              <a:t> a OLS </a:t>
            </a:r>
            <a:r>
              <a:rPr lang="pt-PT" sz="2000" dirty="0" err="1" smtClean="0"/>
              <a:t>regression</a:t>
            </a:r>
            <a:r>
              <a:rPr lang="pt-PT" sz="2000" dirty="0" smtClean="0"/>
              <a:t> </a:t>
            </a:r>
            <a:r>
              <a:rPr lang="pt-PT" sz="2000" dirty="0" err="1" smtClean="0"/>
              <a:t>was</a:t>
            </a:r>
            <a:r>
              <a:rPr lang="pt-PT" sz="2000" dirty="0" smtClean="0"/>
              <a:t> </a:t>
            </a:r>
            <a:r>
              <a:rPr lang="pt-PT" sz="2000" dirty="0" err="1" smtClean="0"/>
              <a:t>used</a:t>
            </a:r>
            <a:r>
              <a:rPr lang="pt-PT" sz="2000" dirty="0" smtClean="0"/>
              <a:t> to </a:t>
            </a:r>
            <a:r>
              <a:rPr lang="pt-PT" sz="2000" dirty="0" err="1" smtClean="0"/>
              <a:t>analyze</a:t>
            </a:r>
            <a:r>
              <a:rPr lang="pt-PT" sz="2000" dirty="0" smtClean="0"/>
              <a:t> </a:t>
            </a:r>
            <a:r>
              <a:rPr lang="pt-PT" sz="2000" dirty="0" err="1" smtClean="0"/>
              <a:t>the</a:t>
            </a:r>
            <a:r>
              <a:rPr lang="pt-PT" sz="2000" dirty="0" smtClean="0"/>
              <a:t> </a:t>
            </a:r>
            <a:r>
              <a:rPr lang="pt-PT" sz="2000" dirty="0" err="1" smtClean="0"/>
              <a:t>information</a:t>
            </a:r>
            <a:r>
              <a:rPr lang="pt-PT" sz="2000" dirty="0" smtClean="0"/>
              <a:t> </a:t>
            </a:r>
            <a:r>
              <a:rPr lang="pt-PT" sz="2000" dirty="0" err="1" smtClean="0"/>
              <a:t>exchange</a:t>
            </a:r>
            <a:r>
              <a:rPr lang="pt-PT" sz="2000" dirty="0" smtClean="0"/>
              <a:t> </a:t>
            </a:r>
            <a:r>
              <a:rPr lang="pt-PT" sz="2000" dirty="0" err="1" smtClean="0"/>
              <a:t>variables</a:t>
            </a:r>
            <a:endParaRPr lang="pt-PT" sz="2000" dirty="0"/>
          </a:p>
        </p:txBody>
      </p:sp>
    </p:spTree>
    <p:extLst>
      <p:ext uri="{BB962C8B-B14F-4D97-AF65-F5344CB8AC3E}">
        <p14:creationId xmlns:p14="http://schemas.microsoft.com/office/powerpoint/2010/main" xmlns="" val="3212445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0"/>
            <a:ext cx="8229600" cy="1143000"/>
          </a:xfrm>
        </p:spPr>
        <p:txBody>
          <a:bodyPr/>
          <a:lstStyle/>
          <a:p>
            <a:r>
              <a:rPr lang="en-US" dirty="0" smtClean="0"/>
              <a:t>Data – Control Variables </a:t>
            </a:r>
            <a:endParaRPr lang="pt-PT" dirty="0"/>
          </a:p>
        </p:txBody>
      </p:sp>
      <p:graphicFrame>
        <p:nvGraphicFramePr>
          <p:cNvPr id="4" name="Tabela 3"/>
          <p:cNvGraphicFramePr>
            <a:graphicFrameLocks noGrp="1"/>
          </p:cNvGraphicFramePr>
          <p:nvPr/>
        </p:nvGraphicFramePr>
        <p:xfrm>
          <a:off x="323528" y="1052736"/>
          <a:ext cx="8568951" cy="5154666"/>
        </p:xfrm>
        <a:graphic>
          <a:graphicData uri="http://schemas.openxmlformats.org/drawingml/2006/table">
            <a:tbl>
              <a:tblPr/>
              <a:tblGrid>
                <a:gridCol w="6384779"/>
                <a:gridCol w="982968"/>
                <a:gridCol w="1201204"/>
              </a:tblGrid>
              <a:tr h="341769">
                <a:tc>
                  <a:txBody>
                    <a:bodyPr/>
                    <a:lstStyle/>
                    <a:p>
                      <a:pPr>
                        <a:lnSpc>
                          <a:spcPct val="115000"/>
                        </a:lnSpc>
                        <a:spcAft>
                          <a:spcPts val="0"/>
                        </a:spcAft>
                      </a:pPr>
                      <a:r>
                        <a:rPr lang="en-US" sz="2200" b="1" i="1" dirty="0">
                          <a:solidFill>
                            <a:srgbClr val="000000"/>
                          </a:solidFill>
                          <a:latin typeface="Calibri"/>
                          <a:ea typeface="Times New Roman"/>
                          <a:cs typeface="Times New Roman"/>
                        </a:rPr>
                        <a:t>Control variables</a:t>
                      </a:r>
                      <a:endParaRPr lang="pt-PT" sz="22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pt-PT" sz="22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pt-PT" sz="22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dirty="0">
                          <a:solidFill>
                            <a:srgbClr val="000000"/>
                          </a:solidFill>
                          <a:latin typeface="Calibri"/>
                          <a:ea typeface="Times New Roman"/>
                          <a:cs typeface="Times New Roman"/>
                        </a:rPr>
                        <a:t>Age</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1418</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46.66</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dirty="0">
                          <a:solidFill>
                            <a:srgbClr val="000000"/>
                          </a:solidFill>
                          <a:latin typeface="Calibri"/>
                          <a:ea typeface="Times New Roman"/>
                          <a:cs typeface="Times New Roman"/>
                        </a:rPr>
                        <a:t>Female</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1420</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0.39</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dirty="0">
                          <a:solidFill>
                            <a:srgbClr val="000000"/>
                          </a:solidFill>
                          <a:latin typeface="Calibri"/>
                          <a:ea typeface="Times New Roman"/>
                          <a:cs typeface="Times New Roman"/>
                        </a:rPr>
                        <a:t>Had funded to perform R&amp;D in the last 3 years </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1420</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0.73</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dirty="0">
                          <a:solidFill>
                            <a:srgbClr val="000000"/>
                          </a:solidFill>
                          <a:latin typeface="Calibri"/>
                          <a:ea typeface="Times New Roman"/>
                          <a:cs typeface="Times New Roman"/>
                        </a:rPr>
                        <a:t>Participation in R&amp;D projects in the last 3 years</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1420</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0.90</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dirty="0">
                          <a:solidFill>
                            <a:srgbClr val="000000"/>
                          </a:solidFill>
                          <a:latin typeface="Calibri"/>
                          <a:ea typeface="Times New Roman"/>
                          <a:cs typeface="Times New Roman"/>
                        </a:rPr>
                        <a:t>Holds position at other institution</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1420</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0.22</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dirty="0">
                          <a:solidFill>
                            <a:srgbClr val="000000"/>
                          </a:solidFill>
                          <a:latin typeface="Calibri"/>
                          <a:ea typeface="Times New Roman"/>
                          <a:cs typeface="Times New Roman"/>
                        </a:rPr>
                        <a:t>Administrative hours per week</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1314</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2.61</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dirty="0">
                          <a:solidFill>
                            <a:srgbClr val="000000"/>
                          </a:solidFill>
                          <a:latin typeface="Calibri"/>
                          <a:ea typeface="Times New Roman"/>
                          <a:cs typeface="Times New Roman"/>
                        </a:rPr>
                        <a:t>Teaches graduate students only</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1420</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0.04</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dirty="0">
                          <a:solidFill>
                            <a:srgbClr val="000000"/>
                          </a:solidFill>
                          <a:latin typeface="Calibri"/>
                          <a:ea typeface="Times New Roman"/>
                          <a:cs typeface="Times New Roman"/>
                        </a:rPr>
                        <a:t>Teaches undergraduate students only</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1420</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0.12</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dirty="0">
                          <a:solidFill>
                            <a:srgbClr val="000000"/>
                          </a:solidFill>
                          <a:latin typeface="Calibri"/>
                          <a:ea typeface="Times New Roman"/>
                          <a:cs typeface="Times New Roman"/>
                        </a:rPr>
                        <a:t>Average number of students taught</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1420</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193.19</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dirty="0">
                          <a:solidFill>
                            <a:srgbClr val="000000"/>
                          </a:solidFill>
                          <a:latin typeface="Calibri"/>
                          <a:ea typeface="Times New Roman"/>
                          <a:cs typeface="Times New Roman"/>
                        </a:rPr>
                        <a:t>Publications per career year</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1126</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2.26</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dirty="0">
                          <a:solidFill>
                            <a:srgbClr val="000000"/>
                          </a:solidFill>
                          <a:latin typeface="Calibri"/>
                          <a:ea typeface="Times New Roman"/>
                          <a:cs typeface="Times New Roman"/>
                        </a:rPr>
                        <a:t>Natural sciences</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1420</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0.35</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a:solidFill>
                            <a:srgbClr val="000000"/>
                          </a:solidFill>
                          <a:latin typeface="Calibri"/>
                          <a:ea typeface="Times New Roman"/>
                          <a:cs typeface="Times New Roman"/>
                        </a:rPr>
                        <a:t>Engineering</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latin typeface="Calibri"/>
                          <a:ea typeface="Times New Roman"/>
                          <a:cs typeface="Times New Roman"/>
                        </a:rPr>
                        <a:t>1420</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0.19</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a:solidFill>
                            <a:srgbClr val="000000"/>
                          </a:solidFill>
                          <a:latin typeface="Calibri"/>
                          <a:ea typeface="Times New Roman"/>
                          <a:cs typeface="Times New Roman"/>
                        </a:rPr>
                        <a:t>Agricultural sciences</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latin typeface="Calibri"/>
                          <a:ea typeface="Times New Roman"/>
                          <a:cs typeface="Times New Roman"/>
                        </a:rPr>
                        <a:t>1420</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0.04</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6">
                <a:tc>
                  <a:txBody>
                    <a:bodyPr/>
                    <a:lstStyle/>
                    <a:p>
                      <a:pPr>
                        <a:lnSpc>
                          <a:spcPct val="115000"/>
                        </a:lnSpc>
                        <a:spcAft>
                          <a:spcPts val="0"/>
                        </a:spcAft>
                      </a:pPr>
                      <a:r>
                        <a:rPr lang="en-US" sz="1800">
                          <a:solidFill>
                            <a:srgbClr val="000000"/>
                          </a:solidFill>
                          <a:latin typeface="Calibri"/>
                          <a:ea typeface="Times New Roman"/>
                          <a:cs typeface="Times New Roman"/>
                        </a:rPr>
                        <a:t>Social sciences</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latin typeface="Calibri"/>
                          <a:ea typeface="Times New Roman"/>
                          <a:cs typeface="Times New Roman"/>
                        </a:rPr>
                        <a:t>1420</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latin typeface="Calibri"/>
                          <a:ea typeface="Times New Roman"/>
                          <a:cs typeface="Times New Roman"/>
                        </a:rPr>
                        <a:t>0.24</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42">
                <a:tc>
                  <a:txBody>
                    <a:bodyPr/>
                    <a:lstStyle/>
                    <a:p>
                      <a:pPr>
                        <a:lnSpc>
                          <a:spcPct val="115000"/>
                        </a:lnSpc>
                        <a:spcAft>
                          <a:spcPts val="0"/>
                        </a:spcAft>
                      </a:pPr>
                      <a:r>
                        <a:rPr lang="en-US" sz="1800">
                          <a:solidFill>
                            <a:srgbClr val="000000"/>
                          </a:solidFill>
                          <a:latin typeface="Calibri"/>
                          <a:ea typeface="Times New Roman"/>
                          <a:cs typeface="Times New Roman"/>
                        </a:rPr>
                        <a:t>Humanities</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latin typeface="Calibri"/>
                          <a:ea typeface="Times New Roman"/>
                          <a:cs typeface="Times New Roman"/>
                        </a:rPr>
                        <a:t>1420</a:t>
                      </a:r>
                      <a:endParaRPr lang="pt-PT" sz="18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latin typeface="Calibri"/>
                          <a:ea typeface="Times New Roman"/>
                          <a:cs typeface="Times New Roman"/>
                        </a:rPr>
                        <a:t>0.11</a:t>
                      </a:r>
                      <a:endParaRPr lang="pt-PT" sz="18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aixaDeTexto 4"/>
          <p:cNvSpPr txBox="1"/>
          <p:nvPr/>
        </p:nvSpPr>
        <p:spPr>
          <a:xfrm>
            <a:off x="0" y="6211669"/>
            <a:ext cx="9144000" cy="400110"/>
          </a:xfrm>
          <a:prstGeom prst="rect">
            <a:avLst/>
          </a:prstGeom>
          <a:noFill/>
        </p:spPr>
        <p:txBody>
          <a:bodyPr wrap="square" rtlCol="0">
            <a:spAutoFit/>
          </a:bodyPr>
          <a:lstStyle/>
          <a:p>
            <a:r>
              <a:rPr lang="pt-PT" sz="2000" dirty="0" err="1" smtClean="0"/>
              <a:t>Institutional</a:t>
            </a:r>
            <a:r>
              <a:rPr lang="pt-PT" sz="2000" dirty="0" smtClean="0"/>
              <a:t> </a:t>
            </a:r>
            <a:r>
              <a:rPr lang="pt-PT" sz="2000" dirty="0" err="1" smtClean="0"/>
              <a:t>variables</a:t>
            </a:r>
            <a:r>
              <a:rPr lang="pt-PT" sz="2000" dirty="0" smtClean="0"/>
              <a:t> are </a:t>
            </a:r>
            <a:r>
              <a:rPr lang="pt-PT" sz="2000" dirty="0" err="1" smtClean="0"/>
              <a:t>also</a:t>
            </a:r>
            <a:r>
              <a:rPr lang="pt-PT" sz="2000" dirty="0" smtClean="0"/>
              <a:t> </a:t>
            </a:r>
            <a:r>
              <a:rPr lang="pt-PT" sz="2000" dirty="0" err="1" smtClean="0"/>
              <a:t>used</a:t>
            </a:r>
            <a:r>
              <a:rPr lang="pt-PT" sz="2000" dirty="0" smtClean="0"/>
              <a:t> as </a:t>
            </a:r>
            <a:r>
              <a:rPr lang="pt-PT" sz="2000" dirty="0" err="1" smtClean="0"/>
              <a:t>fixed</a:t>
            </a:r>
            <a:r>
              <a:rPr lang="pt-PT" sz="2000" dirty="0" smtClean="0"/>
              <a:t> </a:t>
            </a:r>
            <a:r>
              <a:rPr lang="pt-PT" sz="2000" dirty="0" err="1" smtClean="0"/>
              <a:t>effects</a:t>
            </a:r>
            <a:r>
              <a:rPr lang="pt-PT" sz="2000" dirty="0" smtClean="0"/>
              <a:t> </a:t>
            </a:r>
            <a:r>
              <a:rPr lang="pt-PT" sz="2000" dirty="0" err="1" smtClean="0"/>
              <a:t>but</a:t>
            </a:r>
            <a:r>
              <a:rPr lang="pt-PT" sz="2000" dirty="0" smtClean="0"/>
              <a:t> </a:t>
            </a:r>
            <a:r>
              <a:rPr lang="pt-PT" sz="2000" dirty="0" err="1" smtClean="0"/>
              <a:t>not</a:t>
            </a:r>
            <a:r>
              <a:rPr lang="pt-PT" sz="2000" dirty="0" smtClean="0"/>
              <a:t> </a:t>
            </a:r>
            <a:r>
              <a:rPr lang="pt-PT" sz="2000" dirty="0" err="1" smtClean="0"/>
              <a:t>included</a:t>
            </a:r>
            <a:r>
              <a:rPr lang="pt-PT" sz="2000" dirty="0" smtClean="0"/>
              <a:t> </a:t>
            </a:r>
            <a:r>
              <a:rPr lang="pt-PT" sz="2000" dirty="0" err="1" smtClean="0"/>
              <a:t>in</a:t>
            </a:r>
            <a:r>
              <a:rPr lang="pt-PT" sz="2000" dirty="0" smtClean="0"/>
              <a:t> </a:t>
            </a:r>
            <a:r>
              <a:rPr lang="pt-PT" sz="2000" dirty="0" err="1" smtClean="0"/>
              <a:t>the</a:t>
            </a:r>
            <a:r>
              <a:rPr lang="pt-PT" sz="2000" dirty="0" smtClean="0"/>
              <a:t> </a:t>
            </a:r>
            <a:r>
              <a:rPr lang="pt-PT" sz="2000" dirty="0" err="1" smtClean="0"/>
              <a:t>table</a:t>
            </a:r>
            <a:r>
              <a:rPr lang="pt-PT" sz="2000" dirty="0" smtClean="0"/>
              <a:t> </a:t>
            </a:r>
            <a:r>
              <a:rPr lang="pt-PT" sz="2000" dirty="0" err="1" smtClean="0"/>
              <a:t>above</a:t>
            </a:r>
            <a:endParaRPr lang="pt-PT" sz="2000" dirty="0"/>
          </a:p>
        </p:txBody>
      </p:sp>
    </p:spTree>
    <p:extLst>
      <p:ext uri="{BB962C8B-B14F-4D97-AF65-F5344CB8AC3E}">
        <p14:creationId xmlns:p14="http://schemas.microsoft.com/office/powerpoint/2010/main" xmlns="" val="2334644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125760"/>
            <a:ext cx="8928992" cy="1143000"/>
          </a:xfrm>
        </p:spPr>
        <p:txBody>
          <a:bodyPr>
            <a:normAutofit fontScale="90000"/>
          </a:bodyPr>
          <a:lstStyle/>
          <a:p>
            <a:r>
              <a:rPr lang="pt-PT" dirty="0" err="1" smtClean="0"/>
              <a:t>Results</a:t>
            </a:r>
            <a:r>
              <a:rPr lang="pt-PT" dirty="0" smtClean="0"/>
              <a:t>: </a:t>
            </a:r>
            <a:r>
              <a:rPr lang="pt-PT" dirty="0" err="1" smtClean="0"/>
              <a:t>External</a:t>
            </a:r>
            <a:r>
              <a:rPr lang="pt-PT" dirty="0" smtClean="0"/>
              <a:t> R&amp;D </a:t>
            </a:r>
            <a:r>
              <a:rPr lang="pt-PT" dirty="0" err="1" smtClean="0"/>
              <a:t>information</a:t>
            </a:r>
            <a:r>
              <a:rPr lang="pt-PT" dirty="0" smtClean="0"/>
              <a:t> </a:t>
            </a:r>
            <a:r>
              <a:rPr lang="pt-PT" dirty="0" err="1" smtClean="0"/>
              <a:t>exchange</a:t>
            </a:r>
            <a:endParaRPr lang="pt-PT" dirty="0"/>
          </a:p>
        </p:txBody>
      </p:sp>
      <p:sp>
        <p:nvSpPr>
          <p:cNvPr id="245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pic>
        <p:nvPicPr>
          <p:cNvPr id="24577" name="Imagem 3" descr="External research IE.tif"/>
          <p:cNvPicPr>
            <a:picLocks noChangeAspect="1" noChangeArrowheads="1"/>
          </p:cNvPicPr>
          <p:nvPr/>
        </p:nvPicPr>
        <p:blipFill>
          <a:blip r:embed="rId2" cstate="print"/>
          <a:srcRect/>
          <a:stretch>
            <a:fillRect/>
          </a:stretch>
        </p:blipFill>
        <p:spPr bwMode="auto">
          <a:xfrm>
            <a:off x="107504" y="1268760"/>
            <a:ext cx="8928992" cy="5040560"/>
          </a:xfrm>
          <a:prstGeom prst="rect">
            <a:avLst/>
          </a:prstGeom>
          <a:noFill/>
        </p:spPr>
      </p:pic>
      <p:sp>
        <p:nvSpPr>
          <p:cNvPr id="24579" name="Rectangle 3"/>
          <p:cNvSpPr>
            <a:spLocks noChangeArrowheads="1"/>
          </p:cNvSpPr>
          <p:nvPr/>
        </p:nvSpPr>
        <p:spPr bwMode="auto">
          <a:xfrm>
            <a:off x="0" y="6413956"/>
            <a:ext cx="91440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Note: Non-inbred refers to mobile non </a:t>
            </a:r>
            <a:r>
              <a:rPr kumimoji="0" lang="en-US" sz="11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inbreds</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(baseline)</a:t>
            </a:r>
            <a:endParaRPr kumimoji="0" lang="pt-PT"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Predicted information exchange dynamics for several academic career paths (with 95% confidence intervals)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20540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763000" cy="990600"/>
          </a:xfrm>
        </p:spPr>
        <p:txBody>
          <a:bodyPr>
            <a:normAutofit/>
          </a:bodyPr>
          <a:lstStyle/>
          <a:p>
            <a:r>
              <a:rPr lang="pt-PT" dirty="0" err="1" smtClean="0"/>
              <a:t>Main</a:t>
            </a:r>
            <a:r>
              <a:rPr lang="pt-PT" dirty="0" smtClean="0"/>
              <a:t> </a:t>
            </a:r>
            <a:r>
              <a:rPr lang="pt-PT" dirty="0" err="1" smtClean="0"/>
              <a:t>results</a:t>
            </a:r>
            <a:r>
              <a:rPr lang="pt-PT" dirty="0" smtClean="0"/>
              <a:t>: research </a:t>
            </a:r>
            <a:r>
              <a:rPr lang="pt-PT" dirty="0" err="1" smtClean="0"/>
              <a:t>productivity</a:t>
            </a:r>
            <a:endParaRPr lang="pt-PT" dirty="0"/>
          </a:p>
        </p:txBody>
      </p:sp>
      <p:sp>
        <p:nvSpPr>
          <p:cNvPr id="3" name="Content Placeholder 2"/>
          <p:cNvSpPr>
            <a:spLocks noGrp="1"/>
          </p:cNvSpPr>
          <p:nvPr>
            <p:ph idx="1"/>
          </p:nvPr>
        </p:nvSpPr>
        <p:spPr>
          <a:xfrm>
            <a:off x="76200" y="1600200"/>
            <a:ext cx="8991600" cy="3200400"/>
          </a:xfrm>
        </p:spPr>
        <p:txBody>
          <a:bodyPr>
            <a:normAutofit/>
          </a:bodyPr>
          <a:lstStyle/>
          <a:p>
            <a:pPr algn="just"/>
            <a:r>
              <a:rPr lang="en-US" dirty="0" err="1"/>
              <a:t>I</a:t>
            </a:r>
            <a:r>
              <a:rPr lang="en-US" dirty="0" err="1" smtClean="0"/>
              <a:t>nbreds</a:t>
            </a:r>
            <a:r>
              <a:rPr lang="en-US" dirty="0" smtClean="0"/>
              <a:t> produce 11% </a:t>
            </a:r>
            <a:r>
              <a:rPr lang="en-US" dirty="0"/>
              <a:t>fewer articles in international journals, but out-produce </a:t>
            </a:r>
            <a:r>
              <a:rPr lang="en-US" dirty="0" smtClean="0"/>
              <a:t>non-</a:t>
            </a:r>
            <a:r>
              <a:rPr lang="en-US" dirty="0" err="1" smtClean="0"/>
              <a:t>inbreds</a:t>
            </a:r>
            <a:r>
              <a:rPr lang="en-US" dirty="0" smtClean="0"/>
              <a:t> in </a:t>
            </a:r>
            <a:r>
              <a:rPr lang="en-US" dirty="0"/>
              <a:t>the production of articles in national journals by </a:t>
            </a:r>
            <a:r>
              <a:rPr lang="en-US" dirty="0" smtClean="0"/>
              <a:t>23%.</a:t>
            </a:r>
          </a:p>
          <a:p>
            <a:pPr algn="just"/>
            <a:endParaRPr lang="en-US" dirty="0" smtClean="0"/>
          </a:p>
          <a:p>
            <a:pPr algn="just"/>
            <a:r>
              <a:rPr lang="pt-PT" dirty="0" err="1"/>
              <a:t>The</a:t>
            </a:r>
            <a:r>
              <a:rPr lang="pt-PT" dirty="0"/>
              <a:t> </a:t>
            </a:r>
            <a:r>
              <a:rPr lang="pt-PT" dirty="0" err="1"/>
              <a:t>scientific</a:t>
            </a:r>
            <a:r>
              <a:rPr lang="pt-PT" dirty="0"/>
              <a:t> </a:t>
            </a:r>
            <a:r>
              <a:rPr lang="pt-PT" dirty="0" err="1" smtClean="0"/>
              <a:t>productivity</a:t>
            </a:r>
            <a:r>
              <a:rPr lang="pt-PT" dirty="0" smtClean="0"/>
              <a:t> </a:t>
            </a:r>
            <a:r>
              <a:rPr lang="en-US" dirty="0" smtClean="0"/>
              <a:t>of </a:t>
            </a:r>
            <a:r>
              <a:rPr lang="en-US" dirty="0"/>
              <a:t>silver-corded </a:t>
            </a:r>
            <a:r>
              <a:rPr lang="en-US" dirty="0" smtClean="0"/>
              <a:t>is </a:t>
            </a:r>
            <a:r>
              <a:rPr lang="en-US" dirty="0"/>
              <a:t>undifferentiated from that produced by </a:t>
            </a:r>
            <a:r>
              <a:rPr lang="en-US" dirty="0" smtClean="0"/>
              <a:t>non-</a:t>
            </a:r>
            <a:r>
              <a:rPr lang="en-US" dirty="0" err="1" smtClean="0"/>
              <a:t>inbreds</a:t>
            </a:r>
            <a:r>
              <a:rPr lang="en-US" dirty="0" smtClean="0"/>
              <a:t>, </a:t>
            </a:r>
            <a:r>
              <a:rPr lang="en-US" dirty="0"/>
              <a:t>but they also out-produce the latter in the production of articles published </a:t>
            </a:r>
            <a:r>
              <a:rPr lang="en-US" dirty="0" smtClean="0"/>
              <a:t>in </a:t>
            </a:r>
            <a:r>
              <a:rPr lang="pt-PT" dirty="0" err="1" smtClean="0"/>
              <a:t>national</a:t>
            </a:r>
            <a:r>
              <a:rPr lang="pt-PT" dirty="0" smtClean="0"/>
              <a:t> </a:t>
            </a:r>
            <a:r>
              <a:rPr lang="pt-PT" dirty="0" err="1"/>
              <a:t>journals</a:t>
            </a:r>
            <a:r>
              <a:rPr lang="pt-PT" dirty="0"/>
              <a:t> </a:t>
            </a:r>
            <a:r>
              <a:rPr lang="pt-PT" dirty="0" err="1"/>
              <a:t>by</a:t>
            </a:r>
            <a:r>
              <a:rPr lang="pt-PT" dirty="0"/>
              <a:t> </a:t>
            </a:r>
            <a:r>
              <a:rPr lang="pt-PT" dirty="0" smtClean="0"/>
              <a:t>40%.</a:t>
            </a:r>
            <a:endParaRPr lang="pt-PT" dirty="0"/>
          </a:p>
        </p:txBody>
      </p:sp>
      <p:sp>
        <p:nvSpPr>
          <p:cNvPr id="4" name="Rectangle 3"/>
          <p:cNvSpPr/>
          <p:nvPr/>
        </p:nvSpPr>
        <p:spPr>
          <a:xfrm>
            <a:off x="243689" y="5181600"/>
            <a:ext cx="8763000" cy="1384995"/>
          </a:xfrm>
          <a:prstGeom prst="rect">
            <a:avLst/>
          </a:prstGeom>
        </p:spPr>
        <p:txBody>
          <a:bodyPr wrap="square">
            <a:spAutoFit/>
          </a:bodyPr>
          <a:lstStyle/>
          <a:p>
            <a:pPr algn="just"/>
            <a:r>
              <a:rPr lang="en-US" sz="2800" b="1" dirty="0"/>
              <a:t>S</a:t>
            </a:r>
            <a:r>
              <a:rPr lang="en-US" sz="2800" b="1" dirty="0" smtClean="0"/>
              <a:t>cientific </a:t>
            </a:r>
            <a:r>
              <a:rPr lang="en-US" sz="2800" b="1" dirty="0"/>
              <a:t>publication specialization </a:t>
            </a:r>
            <a:r>
              <a:rPr lang="en-US" sz="2800" b="1" dirty="0" smtClean="0"/>
              <a:t>occurs </a:t>
            </a:r>
            <a:r>
              <a:rPr lang="en-US" sz="2800" b="1" dirty="0"/>
              <a:t>between </a:t>
            </a:r>
            <a:r>
              <a:rPr lang="en-US" sz="2800" b="1" dirty="0" err="1"/>
              <a:t>inbreds</a:t>
            </a:r>
            <a:r>
              <a:rPr lang="en-US" sz="2800" b="1" dirty="0"/>
              <a:t> and </a:t>
            </a:r>
            <a:r>
              <a:rPr lang="en-US" sz="2800" b="1" dirty="0" smtClean="0"/>
              <a:t>non-</a:t>
            </a:r>
            <a:r>
              <a:rPr lang="en-US" sz="2800" b="1" dirty="0" err="1" smtClean="0"/>
              <a:t>inbreds</a:t>
            </a:r>
            <a:r>
              <a:rPr lang="en-US" sz="2800" b="1" dirty="0" smtClean="0"/>
              <a:t>; Silver-corded more competitive!</a:t>
            </a:r>
            <a:endParaRPr lang="pt-PT" sz="2800" b="1" dirty="0"/>
          </a:p>
        </p:txBody>
      </p:sp>
    </p:spTree>
    <p:extLst>
      <p:ext uri="{BB962C8B-B14F-4D97-AF65-F5344CB8AC3E}">
        <p14:creationId xmlns:p14="http://schemas.microsoft.com/office/powerpoint/2010/main" xmlns="" val="2761436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763000" cy="990600"/>
          </a:xfrm>
        </p:spPr>
        <p:txBody>
          <a:bodyPr>
            <a:normAutofit/>
          </a:bodyPr>
          <a:lstStyle/>
          <a:p>
            <a:r>
              <a:rPr lang="pt-PT" dirty="0" err="1" smtClean="0"/>
              <a:t>Main</a:t>
            </a:r>
            <a:r>
              <a:rPr lang="pt-PT" dirty="0" smtClean="0"/>
              <a:t> </a:t>
            </a:r>
            <a:r>
              <a:rPr lang="pt-PT" dirty="0" err="1" smtClean="0"/>
              <a:t>results</a:t>
            </a:r>
            <a:r>
              <a:rPr lang="pt-PT" dirty="0" smtClean="0"/>
              <a:t>: research </a:t>
            </a:r>
            <a:r>
              <a:rPr lang="pt-PT" dirty="0" err="1" smtClean="0"/>
              <a:t>productivity</a:t>
            </a:r>
            <a:endParaRPr lang="pt-PT" dirty="0"/>
          </a:p>
        </p:txBody>
      </p:sp>
      <p:sp>
        <p:nvSpPr>
          <p:cNvPr id="5" name="Content Placeholder 4"/>
          <p:cNvSpPr>
            <a:spLocks noGrp="1"/>
          </p:cNvSpPr>
          <p:nvPr>
            <p:ph idx="1"/>
          </p:nvPr>
        </p:nvSpPr>
        <p:spPr>
          <a:xfrm>
            <a:off x="152400" y="1582340"/>
            <a:ext cx="8763000" cy="5047059"/>
          </a:xfrm>
        </p:spPr>
        <p:txBody>
          <a:bodyPr>
            <a:normAutofit lnSpcReduction="10000"/>
          </a:bodyPr>
          <a:lstStyle/>
          <a:p>
            <a:pPr algn="just"/>
            <a:r>
              <a:rPr lang="en-US" dirty="0" smtClean="0"/>
              <a:t>Pure </a:t>
            </a:r>
            <a:r>
              <a:rPr lang="en-US" dirty="0" err="1"/>
              <a:t>inbreds</a:t>
            </a:r>
            <a:r>
              <a:rPr lang="en-US" dirty="0"/>
              <a:t> </a:t>
            </a:r>
            <a:r>
              <a:rPr lang="en-US" dirty="0" smtClean="0"/>
              <a:t>(extreme immobility</a:t>
            </a:r>
            <a:r>
              <a:rPr lang="en-US" dirty="0"/>
              <a:t>) </a:t>
            </a:r>
            <a:r>
              <a:rPr lang="en-US" dirty="0" smtClean="0"/>
              <a:t>produce 20% fewer articles </a:t>
            </a:r>
            <a:r>
              <a:rPr lang="en-US" dirty="0"/>
              <a:t>in international journals than non-</a:t>
            </a:r>
            <a:r>
              <a:rPr lang="en-US" dirty="0" err="1"/>
              <a:t>inbreds</a:t>
            </a:r>
            <a:r>
              <a:rPr lang="en-US" dirty="0"/>
              <a:t>, out-producing the latter only in </a:t>
            </a:r>
            <a:r>
              <a:rPr lang="en-US" dirty="0" smtClean="0"/>
              <a:t>the production </a:t>
            </a:r>
            <a:r>
              <a:rPr lang="en-US" dirty="0"/>
              <a:t>of articles in national journals by 28 %. </a:t>
            </a:r>
            <a:endParaRPr lang="en-US" dirty="0" smtClean="0"/>
          </a:p>
          <a:p>
            <a:pPr algn="just"/>
            <a:r>
              <a:rPr lang="en-US" dirty="0" smtClean="0"/>
              <a:t>Unlike </a:t>
            </a:r>
            <a:r>
              <a:rPr lang="en-US" dirty="0"/>
              <a:t>pure </a:t>
            </a:r>
            <a:r>
              <a:rPr lang="en-US" dirty="0" err="1"/>
              <a:t>inbreds</a:t>
            </a:r>
            <a:r>
              <a:rPr lang="en-US" dirty="0"/>
              <a:t>, mobile </a:t>
            </a:r>
            <a:r>
              <a:rPr lang="en-US" dirty="0" err="1" smtClean="0"/>
              <a:t>inbreds</a:t>
            </a:r>
            <a:r>
              <a:rPr lang="en-US" dirty="0" smtClean="0"/>
              <a:t> have </a:t>
            </a:r>
            <a:r>
              <a:rPr lang="en-US" dirty="0"/>
              <a:t>an output in terms of articles published in international journals that is </a:t>
            </a:r>
            <a:r>
              <a:rPr lang="en-US" dirty="0" smtClean="0"/>
              <a:t>indistinguishable of </a:t>
            </a:r>
            <a:r>
              <a:rPr lang="en-US" dirty="0"/>
              <a:t>that of </a:t>
            </a:r>
            <a:r>
              <a:rPr lang="en-US" dirty="0" smtClean="0"/>
              <a:t>non-</a:t>
            </a:r>
            <a:r>
              <a:rPr lang="en-US" dirty="0" err="1" smtClean="0"/>
              <a:t>inbreds</a:t>
            </a:r>
            <a:r>
              <a:rPr lang="en-US" dirty="0"/>
              <a:t> </a:t>
            </a:r>
            <a:r>
              <a:rPr lang="en-US" dirty="0" smtClean="0"/>
              <a:t>(</a:t>
            </a:r>
            <a:r>
              <a:rPr lang="en-US" b="1" dirty="0" smtClean="0"/>
              <a:t>but still smaller</a:t>
            </a:r>
            <a:r>
              <a:rPr lang="en-US" dirty="0" smtClean="0"/>
              <a:t>!)</a:t>
            </a:r>
          </a:p>
          <a:p>
            <a:pPr algn="just"/>
            <a:r>
              <a:rPr lang="en-US" dirty="0" smtClean="0"/>
              <a:t>Both </a:t>
            </a:r>
            <a:r>
              <a:rPr lang="en-US" dirty="0"/>
              <a:t>adherent and mobile </a:t>
            </a:r>
            <a:r>
              <a:rPr lang="en-US" dirty="0" err="1" smtClean="0"/>
              <a:t>inbreds</a:t>
            </a:r>
            <a:r>
              <a:rPr lang="en-US" dirty="0" smtClean="0"/>
              <a:t> publish </a:t>
            </a:r>
            <a:r>
              <a:rPr lang="en-US" dirty="0"/>
              <a:t>more articles in </a:t>
            </a:r>
            <a:r>
              <a:rPr lang="en-US" dirty="0" smtClean="0"/>
              <a:t>national journals </a:t>
            </a:r>
            <a:r>
              <a:rPr lang="en-US" dirty="0"/>
              <a:t>(adherents </a:t>
            </a:r>
            <a:r>
              <a:rPr lang="en-US" dirty="0" smtClean="0"/>
              <a:t>35% </a:t>
            </a:r>
            <a:r>
              <a:rPr lang="en-US" dirty="0"/>
              <a:t>more; mobile </a:t>
            </a:r>
            <a:r>
              <a:rPr lang="en-US" dirty="0" err="1"/>
              <a:t>inbreds</a:t>
            </a:r>
            <a:r>
              <a:rPr lang="en-US" dirty="0"/>
              <a:t> </a:t>
            </a:r>
            <a:r>
              <a:rPr lang="en-US" dirty="0" smtClean="0"/>
              <a:t>46% </a:t>
            </a:r>
            <a:r>
              <a:rPr lang="en-US" dirty="0"/>
              <a:t>more) than mobile </a:t>
            </a:r>
            <a:r>
              <a:rPr lang="en-US" dirty="0" smtClean="0"/>
              <a:t>non-</a:t>
            </a:r>
            <a:r>
              <a:rPr lang="en-US" dirty="0" err="1" smtClean="0"/>
              <a:t>inbreds</a:t>
            </a:r>
            <a:r>
              <a:rPr lang="en-US" dirty="0"/>
              <a:t> </a:t>
            </a:r>
            <a:r>
              <a:rPr lang="en-US" dirty="0" smtClean="0"/>
              <a:t>– </a:t>
            </a:r>
            <a:r>
              <a:rPr lang="en-US" b="1" dirty="0" smtClean="0"/>
              <a:t>Specialization</a:t>
            </a:r>
            <a:r>
              <a:rPr lang="en-US" dirty="0" smtClean="0"/>
              <a:t>!</a:t>
            </a:r>
          </a:p>
          <a:p>
            <a:pPr algn="just"/>
            <a:r>
              <a:rPr lang="pt-PT" dirty="0" err="1"/>
              <a:t>A</a:t>
            </a:r>
            <a:r>
              <a:rPr lang="pt-PT" dirty="0" err="1" smtClean="0"/>
              <a:t>dherent</a:t>
            </a:r>
            <a:r>
              <a:rPr lang="pt-PT" dirty="0" smtClean="0"/>
              <a:t> </a:t>
            </a:r>
            <a:r>
              <a:rPr lang="pt-PT" dirty="0" err="1" smtClean="0"/>
              <a:t>academics</a:t>
            </a:r>
            <a:r>
              <a:rPr lang="pt-PT" dirty="0" smtClean="0"/>
              <a:t> </a:t>
            </a:r>
            <a:r>
              <a:rPr lang="en-US" dirty="0" smtClean="0"/>
              <a:t>do </a:t>
            </a:r>
            <a:r>
              <a:rPr lang="en-US" dirty="0"/>
              <a:t>not produce as many articles in national journals (adherents 35 % more; </a:t>
            </a:r>
            <a:r>
              <a:rPr lang="en-US" dirty="0" smtClean="0"/>
              <a:t>silver-corded 75 </a:t>
            </a:r>
            <a:r>
              <a:rPr lang="en-US" dirty="0"/>
              <a:t>% more) when compared with the baseline of mobile non-</a:t>
            </a:r>
            <a:r>
              <a:rPr lang="en-US" dirty="0" err="1"/>
              <a:t>inbreds</a:t>
            </a:r>
            <a:r>
              <a:rPr lang="en-US" dirty="0"/>
              <a:t>.</a:t>
            </a:r>
            <a:endParaRPr lang="pt-PT" dirty="0"/>
          </a:p>
          <a:p>
            <a:endParaRPr lang="pt-PT" dirty="0"/>
          </a:p>
        </p:txBody>
      </p:sp>
    </p:spTree>
    <p:extLst>
      <p:ext uri="{BB962C8B-B14F-4D97-AF65-F5344CB8AC3E}">
        <p14:creationId xmlns:p14="http://schemas.microsoft.com/office/powerpoint/2010/main" xmlns="" val="2403659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1196" y="76200"/>
            <a:ext cx="8229600" cy="1143000"/>
          </a:xfrm>
        </p:spPr>
        <p:txBody>
          <a:bodyPr>
            <a:normAutofit/>
          </a:bodyPr>
          <a:lstStyle/>
          <a:p>
            <a:r>
              <a:rPr lang="pt-PT" dirty="0" err="1" smtClean="0"/>
              <a:t>Results</a:t>
            </a:r>
            <a:r>
              <a:rPr lang="pt-PT" dirty="0" smtClean="0"/>
              <a:t>: </a:t>
            </a:r>
            <a:r>
              <a:rPr lang="pt-PT" dirty="0" err="1" smtClean="0"/>
              <a:t>Articles</a:t>
            </a:r>
            <a:r>
              <a:rPr lang="pt-PT" dirty="0" smtClean="0"/>
              <a:t> </a:t>
            </a:r>
            <a:r>
              <a:rPr lang="pt-PT" dirty="0" err="1" smtClean="0"/>
              <a:t>international</a:t>
            </a:r>
            <a:r>
              <a:rPr lang="pt-PT" dirty="0" smtClean="0"/>
              <a:t> </a:t>
            </a:r>
            <a:r>
              <a:rPr lang="pt-PT" dirty="0" err="1" smtClean="0"/>
              <a:t>journals</a:t>
            </a:r>
            <a:endParaRPr lang="pt-PT"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pic>
        <p:nvPicPr>
          <p:cNvPr id="2049" name="Imagem 1" descr="international_articles.tif"/>
          <p:cNvPicPr>
            <a:picLocks noChangeAspect="1" noChangeArrowheads="1"/>
          </p:cNvPicPr>
          <p:nvPr/>
        </p:nvPicPr>
        <p:blipFill>
          <a:blip r:embed="rId2" cstate="print"/>
          <a:srcRect/>
          <a:stretch>
            <a:fillRect/>
          </a:stretch>
        </p:blipFill>
        <p:spPr bwMode="auto">
          <a:xfrm>
            <a:off x="107504" y="1340768"/>
            <a:ext cx="8856984" cy="4772000"/>
          </a:xfrm>
          <a:prstGeom prst="rect">
            <a:avLst/>
          </a:prstGeom>
          <a:noFill/>
        </p:spPr>
      </p:pic>
      <p:sp>
        <p:nvSpPr>
          <p:cNvPr id="2051" name="Rectangle 3"/>
          <p:cNvSpPr>
            <a:spLocks noChangeArrowheads="1"/>
          </p:cNvSpPr>
          <p:nvPr/>
        </p:nvSpPr>
        <p:spPr bwMode="auto">
          <a:xfrm>
            <a:off x="0" y="6257836"/>
            <a:ext cx="9144000"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Note: Non-inbred refers to mobile non </a:t>
            </a:r>
            <a:r>
              <a:rPr kumimoji="0" lang="en-US" sz="11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inbreds</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(baseline)</a:t>
            </a:r>
            <a:endParaRPr kumimoji="0" lang="pt-PT"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Predicted number of articles published in international journals in the last 3 years for several academic career paths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(with 95% confidence intervals)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9589797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90600"/>
          </a:xfrm>
        </p:spPr>
        <p:txBody>
          <a:bodyPr>
            <a:normAutofit/>
          </a:bodyPr>
          <a:lstStyle/>
          <a:p>
            <a:r>
              <a:rPr lang="pt-PT" dirty="0" err="1" smtClean="0"/>
              <a:t>Results</a:t>
            </a:r>
            <a:r>
              <a:rPr lang="pt-PT" dirty="0" smtClean="0"/>
              <a:t>: </a:t>
            </a:r>
            <a:r>
              <a:rPr lang="pt-PT" dirty="0" err="1" smtClean="0"/>
              <a:t>Articles</a:t>
            </a:r>
            <a:r>
              <a:rPr lang="pt-PT" dirty="0" smtClean="0"/>
              <a:t> </a:t>
            </a:r>
            <a:r>
              <a:rPr lang="pt-PT" dirty="0" err="1" smtClean="0"/>
              <a:t>national</a:t>
            </a:r>
            <a:r>
              <a:rPr lang="pt-PT" dirty="0" smtClean="0"/>
              <a:t> </a:t>
            </a:r>
            <a:r>
              <a:rPr lang="pt-PT" dirty="0" err="1" smtClean="0"/>
              <a:t>journals</a:t>
            </a:r>
            <a:endParaRPr lang="pt-PT" dirty="0"/>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pic>
        <p:nvPicPr>
          <p:cNvPr id="25601" name="Imagem 2" descr="national_articles.tif"/>
          <p:cNvPicPr>
            <a:picLocks noChangeAspect="1" noChangeArrowheads="1"/>
          </p:cNvPicPr>
          <p:nvPr/>
        </p:nvPicPr>
        <p:blipFill>
          <a:blip r:embed="rId2" cstate="print"/>
          <a:srcRect/>
          <a:stretch>
            <a:fillRect/>
          </a:stretch>
        </p:blipFill>
        <p:spPr bwMode="auto">
          <a:xfrm>
            <a:off x="107504" y="1628800"/>
            <a:ext cx="8856984" cy="4551412"/>
          </a:xfrm>
          <a:prstGeom prst="rect">
            <a:avLst/>
          </a:prstGeom>
          <a:noFill/>
        </p:spPr>
      </p:pic>
      <p:sp>
        <p:nvSpPr>
          <p:cNvPr id="25603" name="Rectangle 3"/>
          <p:cNvSpPr>
            <a:spLocks noChangeArrowheads="1"/>
          </p:cNvSpPr>
          <p:nvPr/>
        </p:nvSpPr>
        <p:spPr bwMode="auto">
          <a:xfrm>
            <a:off x="0" y="6257836"/>
            <a:ext cx="9144000"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Note: Non-inbred refers to mobile non </a:t>
            </a:r>
            <a:r>
              <a:rPr kumimoji="0" lang="en-US" sz="11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inbreds</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(baseline)</a:t>
            </a:r>
            <a:endParaRPr kumimoji="0" lang="pt-PT"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Predicted number of articles published in national journals in the last 3 years for several academic career paths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(with 95% confidence intervals)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6063119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76200"/>
            <a:ext cx="8229600" cy="1143000"/>
          </a:xfrm>
        </p:spPr>
        <p:txBody>
          <a:bodyPr/>
          <a:lstStyle/>
          <a:p>
            <a:r>
              <a:rPr lang="pt-PT" dirty="0" err="1" smtClean="0"/>
              <a:t>Contributions</a:t>
            </a:r>
            <a:r>
              <a:rPr lang="pt-PT" dirty="0" smtClean="0"/>
              <a:t> </a:t>
            </a:r>
            <a:r>
              <a:rPr lang="pt-PT" dirty="0" err="1" smtClean="0"/>
              <a:t>of</a:t>
            </a:r>
            <a:r>
              <a:rPr lang="pt-PT" dirty="0" smtClean="0"/>
              <a:t> </a:t>
            </a:r>
            <a:r>
              <a:rPr lang="pt-PT" dirty="0" err="1" smtClean="0"/>
              <a:t>this</a:t>
            </a:r>
            <a:r>
              <a:rPr lang="pt-PT" dirty="0" smtClean="0"/>
              <a:t> </a:t>
            </a:r>
            <a:r>
              <a:rPr lang="pt-PT" dirty="0" err="1" smtClean="0"/>
              <a:t>study</a:t>
            </a:r>
            <a:endParaRPr lang="pt-PT" dirty="0"/>
          </a:p>
        </p:txBody>
      </p:sp>
      <p:sp>
        <p:nvSpPr>
          <p:cNvPr id="3" name="Marcador de Posição de Conteúdo 2"/>
          <p:cNvSpPr>
            <a:spLocks noGrp="1"/>
          </p:cNvSpPr>
          <p:nvPr>
            <p:ph idx="1"/>
          </p:nvPr>
        </p:nvSpPr>
        <p:spPr>
          <a:xfrm>
            <a:off x="152400" y="1124744"/>
            <a:ext cx="8915400" cy="5504656"/>
          </a:xfrm>
        </p:spPr>
        <p:txBody>
          <a:bodyPr>
            <a:normAutofit fontScale="62500" lnSpcReduction="20000"/>
          </a:bodyPr>
          <a:lstStyle/>
          <a:p>
            <a:pPr algn="just"/>
            <a:r>
              <a:rPr lang="en-US" sz="3500" dirty="0" smtClean="0"/>
              <a:t>“Silver-corded" academics cannot be considered </a:t>
            </a:r>
            <a:r>
              <a:rPr lang="en-US" sz="3500" dirty="0" err="1" smtClean="0"/>
              <a:t>inbreds</a:t>
            </a:r>
            <a:r>
              <a:rPr lang="en-US" sz="3500" dirty="0" smtClean="0"/>
              <a:t> and can be considered as competitive academics in terms of research productivity; </a:t>
            </a:r>
          </a:p>
          <a:p>
            <a:pPr algn="just"/>
            <a:endParaRPr lang="pt-PT" sz="3500" dirty="0" smtClean="0"/>
          </a:p>
          <a:p>
            <a:pPr algn="just"/>
            <a:r>
              <a:rPr lang="en-US" sz="3500" dirty="0" smtClean="0"/>
              <a:t>“Adherent" academics (those who moved only once from the university where they concluded their PhD to the university where they are currently working) have information exchange behaviors and scientific productivity that are closer to the ones of mobile </a:t>
            </a:r>
            <a:r>
              <a:rPr lang="en-US" sz="3500" dirty="0" err="1" smtClean="0"/>
              <a:t>inbreds</a:t>
            </a:r>
            <a:r>
              <a:rPr lang="en-US" sz="3500" dirty="0" smtClean="0"/>
              <a:t> rather than to non-</a:t>
            </a:r>
            <a:r>
              <a:rPr lang="en-US" sz="3500" dirty="0" err="1" smtClean="0"/>
              <a:t>inbreds</a:t>
            </a:r>
            <a:r>
              <a:rPr lang="en-US" sz="3500" dirty="0" smtClean="0"/>
              <a:t>, thus validating Dutton’s (1980) concerns; </a:t>
            </a:r>
          </a:p>
          <a:p>
            <a:pPr algn="just"/>
            <a:endParaRPr lang="pt-PT" sz="3500" dirty="0" smtClean="0"/>
          </a:p>
          <a:p>
            <a:pPr algn="just"/>
            <a:r>
              <a:rPr lang="en-US" sz="3500" dirty="0" smtClean="0"/>
              <a:t>Results of pure/mobile </a:t>
            </a:r>
            <a:r>
              <a:rPr lang="en-US" sz="3500" dirty="0" err="1" smtClean="0"/>
              <a:t>inbreds</a:t>
            </a:r>
            <a:r>
              <a:rPr lang="en-US" sz="3500" dirty="0" smtClean="0"/>
              <a:t> underlines the need for a new conceptual understanding of academic inbreeding, which takes into consideration the changes in science and higher education in the last 60 years. </a:t>
            </a:r>
            <a:r>
              <a:rPr lang="pt-PT" sz="3500" dirty="0" err="1" smtClean="0"/>
              <a:t>But</a:t>
            </a:r>
            <a:r>
              <a:rPr lang="pt-PT" sz="3500" dirty="0" smtClean="0"/>
              <a:t> in general </a:t>
            </a:r>
            <a:r>
              <a:rPr lang="pt-PT" sz="3500" dirty="0" err="1" smtClean="0"/>
              <a:t>the</a:t>
            </a:r>
            <a:r>
              <a:rPr lang="pt-PT" sz="3500" dirty="0" smtClean="0"/>
              <a:t> </a:t>
            </a:r>
            <a:r>
              <a:rPr lang="pt-PT" sz="3500" dirty="0" err="1" smtClean="0"/>
              <a:t>same</a:t>
            </a:r>
            <a:r>
              <a:rPr lang="pt-PT" sz="3500" dirty="0" smtClean="0"/>
              <a:t> “</a:t>
            </a:r>
            <a:r>
              <a:rPr lang="pt-PT" sz="3500" dirty="0" err="1" smtClean="0"/>
              <a:t>sympthons</a:t>
            </a:r>
            <a:r>
              <a:rPr lang="pt-PT" sz="3500" dirty="0" smtClean="0"/>
              <a:t>” are </a:t>
            </a:r>
            <a:r>
              <a:rPr lang="pt-PT" sz="3500" dirty="0" err="1" smtClean="0"/>
              <a:t>there</a:t>
            </a:r>
            <a:r>
              <a:rPr lang="pt-PT" sz="3500" dirty="0" smtClean="0"/>
              <a:t> for </a:t>
            </a:r>
            <a:r>
              <a:rPr lang="pt-PT" sz="3500" dirty="0" err="1" smtClean="0"/>
              <a:t>both</a:t>
            </a:r>
            <a:r>
              <a:rPr lang="pt-PT" sz="3500" dirty="0" smtClean="0"/>
              <a:t> </a:t>
            </a:r>
            <a:r>
              <a:rPr lang="pt-PT" sz="3500" dirty="0" err="1" smtClean="0"/>
              <a:t>and</a:t>
            </a:r>
            <a:r>
              <a:rPr lang="pt-PT" sz="3500" dirty="0" smtClean="0"/>
              <a:t> </a:t>
            </a:r>
            <a:r>
              <a:rPr lang="pt-PT" sz="3500" dirty="0" err="1" smtClean="0"/>
              <a:t>the</a:t>
            </a:r>
            <a:r>
              <a:rPr lang="pt-PT" sz="3500" dirty="0" smtClean="0"/>
              <a:t> </a:t>
            </a:r>
            <a:r>
              <a:rPr lang="pt-PT" sz="3500" dirty="0" err="1" smtClean="0"/>
              <a:t>key</a:t>
            </a:r>
            <a:r>
              <a:rPr lang="pt-PT" sz="3500" dirty="0" smtClean="0"/>
              <a:t> </a:t>
            </a:r>
            <a:r>
              <a:rPr lang="pt-PT" sz="3500" dirty="0" err="1" smtClean="0"/>
              <a:t>is</a:t>
            </a:r>
            <a:r>
              <a:rPr lang="pt-PT" sz="3500" dirty="0" smtClean="0"/>
              <a:t> </a:t>
            </a:r>
            <a:r>
              <a:rPr lang="pt-PT" sz="3500" dirty="0" err="1" smtClean="0"/>
              <a:t>that</a:t>
            </a:r>
            <a:r>
              <a:rPr lang="pt-PT" sz="3500" dirty="0" smtClean="0"/>
              <a:t>:</a:t>
            </a:r>
          </a:p>
          <a:p>
            <a:pPr marL="0" indent="0" algn="just">
              <a:buNone/>
            </a:pPr>
            <a:endParaRPr lang="pt-PT" sz="3500" dirty="0"/>
          </a:p>
          <a:p>
            <a:pPr marL="0" indent="0" algn="ctr">
              <a:buNone/>
            </a:pPr>
            <a:r>
              <a:rPr lang="pt-PT" sz="3500" b="1" dirty="0" smtClean="0"/>
              <a:t>MOBILITY IN THE ACADEMIC CAREER MATTERS</a:t>
            </a:r>
          </a:p>
          <a:p>
            <a:pPr>
              <a:buNone/>
            </a:pPr>
            <a:endParaRPr lang="pt-PT" dirty="0"/>
          </a:p>
        </p:txBody>
      </p:sp>
    </p:spTree>
    <p:extLst>
      <p:ext uri="{BB962C8B-B14F-4D97-AF65-F5344CB8AC3E}">
        <p14:creationId xmlns:p14="http://schemas.microsoft.com/office/powerpoint/2010/main" xmlns="" val="715999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39825"/>
          </a:xfrm>
        </p:spPr>
        <p:txBody>
          <a:bodyPr>
            <a:normAutofit fontScale="90000"/>
          </a:bodyPr>
          <a:lstStyle/>
          <a:p>
            <a:r>
              <a:rPr lang="pt-PT" i="1" dirty="0" err="1" smtClean="0"/>
              <a:t>Thank</a:t>
            </a:r>
            <a:r>
              <a:rPr lang="pt-PT" i="1" dirty="0" smtClean="0"/>
              <a:t> </a:t>
            </a:r>
            <a:r>
              <a:rPr lang="pt-PT" i="1" dirty="0" err="1" smtClean="0"/>
              <a:t>you</a:t>
            </a:r>
            <a:r>
              <a:rPr lang="pt-PT" i="1" dirty="0" smtClean="0"/>
              <a:t>! </a:t>
            </a:r>
            <a:r>
              <a:rPr lang="ru-RU" dirty="0"/>
              <a:t>спасибо</a:t>
            </a:r>
            <a:r>
              <a:rPr lang="pt-PT" i="1" dirty="0" smtClean="0"/>
              <a:t>!</a:t>
            </a:r>
            <a:br>
              <a:rPr lang="pt-PT" i="1" dirty="0" smtClean="0"/>
            </a:br>
            <a:endParaRPr lang="pt-PT" i="1" dirty="0"/>
          </a:p>
        </p:txBody>
      </p:sp>
      <p:sp>
        <p:nvSpPr>
          <p:cNvPr id="3" name="TextBox 2"/>
          <p:cNvSpPr txBox="1"/>
          <p:nvPr/>
        </p:nvSpPr>
        <p:spPr>
          <a:xfrm>
            <a:off x="457200" y="2590800"/>
            <a:ext cx="8305800" cy="3139321"/>
          </a:xfrm>
          <a:prstGeom prst="rect">
            <a:avLst/>
          </a:prstGeom>
          <a:noFill/>
        </p:spPr>
        <p:txBody>
          <a:bodyPr wrap="square" rtlCol="0">
            <a:spAutoFit/>
          </a:bodyPr>
          <a:lstStyle/>
          <a:p>
            <a:r>
              <a:rPr lang="pt-PT" dirty="0" err="1" smtClean="0"/>
              <a:t>Details</a:t>
            </a:r>
            <a:r>
              <a:rPr lang="pt-PT" dirty="0" smtClean="0"/>
              <a:t> </a:t>
            </a:r>
            <a:r>
              <a:rPr lang="pt-PT" dirty="0" err="1" smtClean="0"/>
              <a:t>on</a:t>
            </a:r>
            <a:r>
              <a:rPr lang="pt-PT" dirty="0" smtClean="0"/>
              <a:t> </a:t>
            </a:r>
            <a:r>
              <a:rPr lang="pt-PT" dirty="0" err="1" smtClean="0"/>
              <a:t>these</a:t>
            </a:r>
            <a:r>
              <a:rPr lang="pt-PT" dirty="0" smtClean="0"/>
              <a:t> </a:t>
            </a:r>
            <a:r>
              <a:rPr lang="pt-PT" dirty="0" err="1" smtClean="0"/>
              <a:t>results</a:t>
            </a:r>
            <a:r>
              <a:rPr lang="pt-PT" dirty="0" smtClean="0"/>
              <a:t> can </a:t>
            </a:r>
            <a:r>
              <a:rPr lang="pt-PT" dirty="0" err="1" smtClean="0"/>
              <a:t>be</a:t>
            </a:r>
            <a:r>
              <a:rPr lang="pt-PT" dirty="0" smtClean="0"/>
              <a:t> </a:t>
            </a:r>
            <a:r>
              <a:rPr lang="pt-PT" dirty="0" err="1" smtClean="0"/>
              <a:t>found</a:t>
            </a:r>
            <a:r>
              <a:rPr lang="pt-PT" dirty="0" smtClean="0"/>
              <a:t> </a:t>
            </a:r>
            <a:r>
              <a:rPr lang="pt-PT" dirty="0" err="1" smtClean="0"/>
              <a:t>at</a:t>
            </a:r>
            <a:r>
              <a:rPr lang="pt-PT" dirty="0" smtClean="0"/>
              <a:t>:</a:t>
            </a:r>
          </a:p>
          <a:p>
            <a:endParaRPr lang="pt-PT" dirty="0"/>
          </a:p>
          <a:p>
            <a:r>
              <a:rPr lang="en-US" dirty="0" err="1"/>
              <a:t>Horta</a:t>
            </a:r>
            <a:r>
              <a:rPr lang="en-US" dirty="0"/>
              <a:t>, H., “Deepening our understanding of academic inbreeding effects on research information exchange and scientific output: new insights for academic based research” (Accepted at </a:t>
            </a:r>
            <a:r>
              <a:rPr lang="en-US" i="1" dirty="0"/>
              <a:t>Higher Education; 2012</a:t>
            </a:r>
            <a:r>
              <a:rPr lang="en-US" dirty="0"/>
              <a:t>)</a:t>
            </a:r>
            <a:endParaRPr lang="pt-PT" dirty="0"/>
          </a:p>
          <a:p>
            <a:endParaRPr lang="pt-PT" dirty="0" smtClean="0"/>
          </a:p>
          <a:p>
            <a:r>
              <a:rPr lang="pt-PT" dirty="0">
                <a:hlinkClick r:id="rId2"/>
              </a:rPr>
              <a:t>http://www.springerlink.com/content/1j026734243844r8</a:t>
            </a:r>
            <a:r>
              <a:rPr lang="pt-PT" dirty="0" smtClean="0">
                <a:hlinkClick r:id="rId2"/>
              </a:rPr>
              <a:t>/</a:t>
            </a:r>
            <a:endParaRPr lang="pt-PT" dirty="0" smtClean="0"/>
          </a:p>
          <a:p>
            <a:endParaRPr lang="pt-PT" dirty="0" smtClean="0"/>
          </a:p>
          <a:p>
            <a:endParaRPr lang="pt-PT" dirty="0"/>
          </a:p>
          <a:p>
            <a:endParaRPr lang="pt-PT" dirty="0" smtClean="0"/>
          </a:p>
          <a:p>
            <a:endParaRPr lang="pt-PT" dirty="0"/>
          </a:p>
        </p:txBody>
      </p:sp>
    </p:spTree>
    <p:extLst>
      <p:ext uri="{BB962C8B-B14F-4D97-AF65-F5344CB8AC3E}">
        <p14:creationId xmlns:p14="http://schemas.microsoft.com/office/powerpoint/2010/main" xmlns="" val="74504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 </a:t>
            </a:r>
            <a:r>
              <a:rPr lang="pt-PT" dirty="0" err="1" smtClean="0"/>
              <a:t>quote</a:t>
            </a:r>
            <a:endParaRPr lang="pt-PT" dirty="0"/>
          </a:p>
        </p:txBody>
      </p:sp>
      <p:sp>
        <p:nvSpPr>
          <p:cNvPr id="3" name="Content Placeholder 2"/>
          <p:cNvSpPr>
            <a:spLocks noGrp="1"/>
          </p:cNvSpPr>
          <p:nvPr>
            <p:ph idx="1"/>
          </p:nvPr>
        </p:nvSpPr>
        <p:spPr>
          <a:xfrm>
            <a:off x="457200" y="1600201"/>
            <a:ext cx="8229600" cy="1752600"/>
          </a:xfrm>
        </p:spPr>
        <p:txBody>
          <a:bodyPr/>
          <a:lstStyle/>
          <a:p>
            <a:pPr marL="0" indent="0">
              <a:buNone/>
            </a:pPr>
            <a:r>
              <a:rPr lang="pt-PT" dirty="0" smtClean="0"/>
              <a:t>“</a:t>
            </a:r>
            <a:r>
              <a:rPr lang="pt-PT" dirty="0" err="1" smtClean="0"/>
              <a:t>It</a:t>
            </a:r>
            <a:r>
              <a:rPr lang="pt-PT" dirty="0" smtClean="0"/>
              <a:t> </a:t>
            </a:r>
            <a:r>
              <a:rPr lang="pt-PT" dirty="0" err="1" smtClean="0"/>
              <a:t>is</a:t>
            </a:r>
            <a:r>
              <a:rPr lang="pt-PT" dirty="0" smtClean="0"/>
              <a:t> natural </a:t>
            </a:r>
            <a:r>
              <a:rPr lang="pt-PT" dirty="0" err="1" smtClean="0"/>
              <a:t>but</a:t>
            </a:r>
            <a:r>
              <a:rPr lang="pt-PT" dirty="0" smtClean="0"/>
              <a:t> </a:t>
            </a:r>
            <a:r>
              <a:rPr lang="pt-PT" dirty="0" err="1" smtClean="0"/>
              <a:t>not</a:t>
            </a:r>
            <a:r>
              <a:rPr lang="pt-PT" dirty="0" smtClean="0"/>
              <a:t> </a:t>
            </a:r>
            <a:r>
              <a:rPr lang="pt-PT" dirty="0" err="1" smtClean="0"/>
              <a:t>wise</a:t>
            </a:r>
            <a:r>
              <a:rPr lang="pt-PT" dirty="0" smtClean="0"/>
              <a:t> for a </a:t>
            </a:r>
            <a:r>
              <a:rPr lang="pt-PT" dirty="0" err="1" smtClean="0"/>
              <a:t>university</a:t>
            </a:r>
            <a:r>
              <a:rPr lang="pt-PT" dirty="0" smtClean="0"/>
              <a:t> to </a:t>
            </a:r>
            <a:r>
              <a:rPr lang="pt-PT" dirty="0" err="1" smtClean="0"/>
              <a:t>hire</a:t>
            </a:r>
            <a:r>
              <a:rPr lang="pt-PT" dirty="0" smtClean="0"/>
              <a:t> </a:t>
            </a:r>
            <a:r>
              <a:rPr lang="pt-PT" dirty="0" err="1" smtClean="0"/>
              <a:t>its</a:t>
            </a:r>
            <a:r>
              <a:rPr lang="pt-PT" dirty="0" smtClean="0"/>
              <a:t> </a:t>
            </a:r>
            <a:r>
              <a:rPr lang="pt-PT" dirty="0" err="1" smtClean="0"/>
              <a:t>own</a:t>
            </a:r>
            <a:r>
              <a:rPr lang="pt-PT" dirty="0" smtClean="0"/>
              <a:t> </a:t>
            </a:r>
            <a:r>
              <a:rPr lang="pt-PT" dirty="0" err="1" smtClean="0"/>
              <a:t>graduates</a:t>
            </a:r>
            <a:r>
              <a:rPr lang="pt-PT" dirty="0" smtClean="0"/>
              <a:t> </a:t>
            </a:r>
            <a:r>
              <a:rPr lang="pt-PT" dirty="0" err="1" smtClean="0"/>
              <a:t>because</a:t>
            </a:r>
            <a:r>
              <a:rPr lang="pt-PT" dirty="0" smtClean="0"/>
              <a:t> </a:t>
            </a:r>
            <a:r>
              <a:rPr lang="pt-PT" dirty="0" err="1" smtClean="0"/>
              <a:t>breeding</a:t>
            </a:r>
            <a:r>
              <a:rPr lang="pt-PT" dirty="0" smtClean="0"/>
              <a:t> in </a:t>
            </a:r>
            <a:r>
              <a:rPr lang="pt-PT" dirty="0" err="1" smtClean="0"/>
              <a:t>and</a:t>
            </a:r>
            <a:r>
              <a:rPr lang="pt-PT" dirty="0" smtClean="0"/>
              <a:t> in </a:t>
            </a:r>
            <a:r>
              <a:rPr lang="pt-PT" dirty="0" err="1" smtClean="0"/>
              <a:t>has</a:t>
            </a:r>
            <a:r>
              <a:rPr lang="pt-PT" dirty="0" smtClean="0"/>
              <a:t> grave </a:t>
            </a:r>
            <a:r>
              <a:rPr lang="pt-PT" dirty="0" err="1" smtClean="0"/>
              <a:t>dangers</a:t>
            </a:r>
            <a:r>
              <a:rPr lang="pt-PT" dirty="0" smtClean="0"/>
              <a:t> for a </a:t>
            </a:r>
            <a:r>
              <a:rPr lang="pt-PT" dirty="0" err="1" smtClean="0"/>
              <a:t>university</a:t>
            </a:r>
            <a:r>
              <a:rPr lang="pt-PT" dirty="0" smtClean="0"/>
              <a:t>”</a:t>
            </a:r>
            <a:endParaRPr lang="pt-PT" dirty="0"/>
          </a:p>
        </p:txBody>
      </p:sp>
      <p:sp>
        <p:nvSpPr>
          <p:cNvPr id="4" name="TextBox 3"/>
          <p:cNvSpPr txBox="1"/>
          <p:nvPr/>
        </p:nvSpPr>
        <p:spPr>
          <a:xfrm>
            <a:off x="914400" y="3429000"/>
            <a:ext cx="7086600" cy="646331"/>
          </a:xfrm>
          <a:prstGeom prst="rect">
            <a:avLst/>
          </a:prstGeom>
          <a:noFill/>
        </p:spPr>
        <p:txBody>
          <a:bodyPr wrap="square" rtlCol="0">
            <a:spAutoFit/>
          </a:bodyPr>
          <a:lstStyle/>
          <a:p>
            <a:r>
              <a:rPr lang="pt-PT" dirty="0" smtClean="0"/>
              <a:t>Charles E. </a:t>
            </a:r>
            <a:r>
              <a:rPr lang="pt-PT" dirty="0" err="1" smtClean="0"/>
              <a:t>Eliot</a:t>
            </a:r>
            <a:r>
              <a:rPr lang="pt-PT" dirty="0" smtClean="0"/>
              <a:t>, </a:t>
            </a:r>
            <a:r>
              <a:rPr lang="pt-PT" dirty="0" err="1" smtClean="0"/>
              <a:t>President</a:t>
            </a:r>
            <a:r>
              <a:rPr lang="pt-PT" dirty="0" smtClean="0"/>
              <a:t> </a:t>
            </a:r>
            <a:r>
              <a:rPr lang="pt-PT" dirty="0" err="1" smtClean="0"/>
              <a:t>of</a:t>
            </a:r>
            <a:r>
              <a:rPr lang="pt-PT" dirty="0" smtClean="0"/>
              <a:t> Harvard </a:t>
            </a:r>
            <a:r>
              <a:rPr lang="pt-PT" dirty="0" err="1" smtClean="0"/>
              <a:t>University</a:t>
            </a:r>
            <a:r>
              <a:rPr lang="pt-PT" dirty="0" smtClean="0"/>
              <a:t>, </a:t>
            </a:r>
            <a:r>
              <a:rPr lang="pt-PT" b="1" u="sng" dirty="0" smtClean="0"/>
              <a:t>1908</a:t>
            </a:r>
            <a:r>
              <a:rPr lang="pt-PT" dirty="0" smtClean="0"/>
              <a:t> </a:t>
            </a:r>
            <a:r>
              <a:rPr lang="pt-PT" dirty="0" err="1" smtClean="0"/>
              <a:t>on</a:t>
            </a:r>
            <a:r>
              <a:rPr lang="pt-PT" dirty="0" smtClean="0"/>
              <a:t> </a:t>
            </a:r>
            <a:r>
              <a:rPr lang="pt-PT" dirty="0" err="1" smtClean="0"/>
              <a:t>his</a:t>
            </a:r>
            <a:r>
              <a:rPr lang="pt-PT" dirty="0" smtClean="0"/>
              <a:t> </a:t>
            </a:r>
            <a:r>
              <a:rPr lang="pt-PT" dirty="0" err="1" smtClean="0"/>
              <a:t>book</a:t>
            </a:r>
            <a:r>
              <a:rPr lang="pt-PT" dirty="0" smtClean="0"/>
              <a:t> </a:t>
            </a:r>
            <a:r>
              <a:rPr lang="pt-PT" dirty="0" err="1" smtClean="0"/>
              <a:t>on</a:t>
            </a:r>
            <a:r>
              <a:rPr lang="pt-PT" dirty="0" smtClean="0"/>
              <a:t> </a:t>
            </a:r>
            <a:r>
              <a:rPr lang="pt-PT" dirty="0" err="1" smtClean="0"/>
              <a:t>University</a:t>
            </a:r>
            <a:r>
              <a:rPr lang="pt-PT" dirty="0" smtClean="0"/>
              <a:t> </a:t>
            </a:r>
            <a:r>
              <a:rPr lang="pt-PT" dirty="0" err="1" smtClean="0"/>
              <a:t>Administration</a:t>
            </a:r>
            <a:endParaRPr lang="pt-PT" dirty="0"/>
          </a:p>
        </p:txBody>
      </p:sp>
      <p:sp>
        <p:nvSpPr>
          <p:cNvPr id="5" name="Rectangle 3"/>
          <p:cNvSpPr txBox="1">
            <a:spLocks noChangeArrowheads="1"/>
          </p:cNvSpPr>
          <p:nvPr/>
        </p:nvSpPr>
        <p:spPr>
          <a:xfrm>
            <a:off x="0" y="5257800"/>
            <a:ext cx="9144000" cy="15240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just"/>
            <a:r>
              <a:rPr lang="en-US" smtClean="0"/>
              <a:t>Prevalent practice in several countries: Spain, Portugal, France, Russia, Korea, China, Japan, Mexican among others (e.g, Navarro and Rivero, 2001; Yamanoi, 2005; </a:t>
            </a:r>
            <a:r>
              <a:rPr lang="pt-PT" smtClean="0"/>
              <a:t>Yimin and Lei 2003</a:t>
            </a:r>
            <a:r>
              <a:rPr lang="en-US" smtClean="0"/>
              <a:t>). </a:t>
            </a:r>
            <a:endParaRPr lang="en-US" dirty="0"/>
          </a:p>
        </p:txBody>
      </p:sp>
    </p:spTree>
    <p:extLst>
      <p:ext uri="{BB962C8B-B14F-4D97-AF65-F5344CB8AC3E}">
        <p14:creationId xmlns:p14="http://schemas.microsoft.com/office/powerpoint/2010/main" xmlns="" val="98376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smtClean="0"/>
              <a:t>What is Academic inbreeding?</a:t>
            </a:r>
            <a:endParaRPr lang="pt-PT" dirty="0"/>
          </a:p>
        </p:txBody>
      </p:sp>
      <p:sp>
        <p:nvSpPr>
          <p:cNvPr id="3" name="Marcador de Posição de Conteúdo 2"/>
          <p:cNvSpPr>
            <a:spLocks noGrp="1"/>
          </p:cNvSpPr>
          <p:nvPr>
            <p:ph idx="1"/>
          </p:nvPr>
        </p:nvSpPr>
        <p:spPr/>
        <p:txBody>
          <a:bodyPr>
            <a:normAutofit fontScale="92500"/>
          </a:bodyPr>
          <a:lstStyle/>
          <a:p>
            <a:pPr algn="just"/>
            <a:r>
              <a:rPr lang="en-US" dirty="0" smtClean="0"/>
              <a:t>Practice by which universities hire as academics their doctoral students right after their graduation studies are completed</a:t>
            </a:r>
          </a:p>
          <a:p>
            <a:pPr algn="just"/>
            <a:endParaRPr lang="en-US" dirty="0" smtClean="0"/>
          </a:p>
          <a:p>
            <a:pPr algn="just"/>
            <a:r>
              <a:rPr lang="en-US" dirty="0" smtClean="0"/>
              <a:t>Implies that academic career was spent continuously at same institution where doctoral degree was obtained (</a:t>
            </a:r>
            <a:r>
              <a:rPr lang="en-US" u="sng" dirty="0" smtClean="0"/>
              <a:t>no mobility throughout the career</a:t>
            </a:r>
            <a:r>
              <a:rPr lang="en-US" dirty="0" smtClean="0"/>
              <a:t>)</a:t>
            </a:r>
          </a:p>
          <a:p>
            <a:pPr algn="just"/>
            <a:endParaRPr lang="en-US" dirty="0" smtClean="0"/>
          </a:p>
          <a:p>
            <a:pPr algn="just"/>
            <a:r>
              <a:rPr lang="en-US" dirty="0" smtClean="0"/>
              <a:t>Academics that leave the university where they earned the PhD for some years and then are recruited back are not inbred</a:t>
            </a:r>
          </a:p>
          <a:p>
            <a:pPr lvl="1" algn="just"/>
            <a:r>
              <a:rPr lang="en-US" dirty="0" smtClean="0"/>
              <a:t>They are called in the literature “silver corded”</a:t>
            </a:r>
          </a:p>
          <a:p>
            <a:pPr lvl="1" algn="just">
              <a:buNone/>
            </a:pPr>
            <a:endParaRPr lang="en-US" dirty="0" smtClean="0"/>
          </a:p>
          <a:p>
            <a:pPr lvl="1" algn="just">
              <a:buNone/>
            </a:pPr>
            <a:r>
              <a:rPr lang="en-US" b="1" i="1" dirty="0" smtClean="0"/>
              <a:t>The definition above is the one given by </a:t>
            </a:r>
            <a:r>
              <a:rPr lang="en-US" b="1" i="1" dirty="0" err="1" smtClean="0"/>
              <a:t>Berelson</a:t>
            </a:r>
            <a:r>
              <a:rPr lang="en-US" b="1" i="1" dirty="0" smtClean="0"/>
              <a:t> in 1960</a:t>
            </a:r>
          </a:p>
          <a:p>
            <a:pPr>
              <a:buNone/>
            </a:pPr>
            <a:endParaRPr lang="pt-PT" dirty="0"/>
          </a:p>
        </p:txBody>
      </p:sp>
    </p:spTree>
    <p:extLst>
      <p:ext uri="{BB962C8B-B14F-4D97-AF65-F5344CB8AC3E}">
        <p14:creationId xmlns:p14="http://schemas.microsoft.com/office/powerpoint/2010/main" xmlns="" val="1719356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7384"/>
            <a:ext cx="8229600" cy="1143000"/>
          </a:xfrm>
        </p:spPr>
        <p:txBody>
          <a:bodyPr>
            <a:normAutofit fontScale="90000"/>
          </a:bodyPr>
          <a:lstStyle/>
          <a:p>
            <a:r>
              <a:rPr lang="pt-PT" dirty="0" smtClean="0"/>
              <a:t>Research </a:t>
            </a:r>
            <a:r>
              <a:rPr lang="pt-PT" dirty="0" err="1" smtClean="0"/>
              <a:t>on</a:t>
            </a:r>
            <a:r>
              <a:rPr lang="pt-PT" dirty="0" smtClean="0"/>
              <a:t> </a:t>
            </a:r>
            <a:r>
              <a:rPr lang="pt-PT" dirty="0" err="1" smtClean="0"/>
              <a:t>inbreeding</a:t>
            </a:r>
            <a:r>
              <a:rPr lang="pt-PT" dirty="0" smtClean="0"/>
              <a:t>: </a:t>
            </a:r>
            <a:r>
              <a:rPr lang="pt-PT" dirty="0" err="1" smtClean="0"/>
              <a:t>two</a:t>
            </a:r>
            <a:r>
              <a:rPr lang="pt-PT" dirty="0" smtClean="0"/>
              <a:t> perspectives</a:t>
            </a:r>
            <a:endParaRPr lang="pt-PT" dirty="0"/>
          </a:p>
        </p:txBody>
      </p:sp>
      <p:sp>
        <p:nvSpPr>
          <p:cNvPr id="3" name="Marcador de Posição de Conteúdo 2"/>
          <p:cNvSpPr>
            <a:spLocks noGrp="1"/>
          </p:cNvSpPr>
          <p:nvPr>
            <p:ph sz="quarter" idx="1"/>
          </p:nvPr>
        </p:nvSpPr>
        <p:spPr>
          <a:xfrm>
            <a:off x="251520" y="980728"/>
            <a:ext cx="8712968" cy="5544616"/>
          </a:xfrm>
        </p:spPr>
        <p:txBody>
          <a:bodyPr>
            <a:normAutofit lnSpcReduction="10000"/>
          </a:bodyPr>
          <a:lstStyle/>
          <a:p>
            <a:pPr algn="just"/>
            <a:endParaRPr lang="pt-PT" dirty="0" smtClean="0"/>
          </a:p>
          <a:p>
            <a:pPr marL="514350" indent="-514350" algn="just">
              <a:buAutoNum type="arabicParenR"/>
            </a:pPr>
            <a:r>
              <a:rPr lang="en-US" u="sng" dirty="0" smtClean="0"/>
              <a:t>Behavioral</a:t>
            </a:r>
            <a:r>
              <a:rPr lang="pt-PT" dirty="0" smtClean="0"/>
              <a:t> </a:t>
            </a:r>
            <a:r>
              <a:rPr lang="pt-PT" dirty="0"/>
              <a:t>(</a:t>
            </a:r>
            <a:r>
              <a:rPr lang="pt-PT" dirty="0" err="1"/>
              <a:t>less</a:t>
            </a:r>
            <a:r>
              <a:rPr lang="pt-PT" dirty="0"/>
              <a:t> </a:t>
            </a:r>
            <a:r>
              <a:rPr lang="pt-PT" dirty="0" err="1"/>
              <a:t>creative</a:t>
            </a:r>
            <a:r>
              <a:rPr lang="pt-PT" dirty="0"/>
              <a:t>, </a:t>
            </a:r>
            <a:r>
              <a:rPr lang="pt-PT" dirty="0" err="1"/>
              <a:t>independent</a:t>
            </a:r>
            <a:r>
              <a:rPr lang="pt-PT" dirty="0"/>
              <a:t>, </a:t>
            </a:r>
            <a:r>
              <a:rPr lang="pt-PT" dirty="0" err="1"/>
              <a:t>flexible</a:t>
            </a:r>
            <a:r>
              <a:rPr lang="pt-PT" dirty="0"/>
              <a:t>): </a:t>
            </a:r>
            <a:r>
              <a:rPr lang="en-US" dirty="0" err="1"/>
              <a:t>Pelz</a:t>
            </a:r>
            <a:r>
              <a:rPr lang="en-US" dirty="0"/>
              <a:t> and Andrews, 1966, </a:t>
            </a:r>
            <a:r>
              <a:rPr lang="en-US" dirty="0" err="1"/>
              <a:t>Horta</a:t>
            </a:r>
            <a:r>
              <a:rPr lang="en-US" dirty="0"/>
              <a:t> et al., 2010) </a:t>
            </a:r>
          </a:p>
          <a:p>
            <a:pPr marL="514350" indent="-514350" algn="just">
              <a:buAutoNum type="arabicParenR"/>
            </a:pPr>
            <a:r>
              <a:rPr lang="pt-PT" u="sng" dirty="0" smtClean="0"/>
              <a:t>Research </a:t>
            </a:r>
            <a:r>
              <a:rPr lang="pt-PT" u="sng" dirty="0" err="1" smtClean="0"/>
              <a:t>productivity</a:t>
            </a:r>
            <a:r>
              <a:rPr lang="pt-PT" u="sng" dirty="0" smtClean="0"/>
              <a:t> </a:t>
            </a:r>
            <a:r>
              <a:rPr lang="pt-PT" dirty="0" smtClean="0"/>
              <a:t>(</a:t>
            </a:r>
            <a:r>
              <a:rPr lang="pt-PT" dirty="0" err="1" smtClean="0"/>
              <a:t>inbreds</a:t>
            </a:r>
            <a:r>
              <a:rPr lang="pt-PT" dirty="0" smtClean="0"/>
              <a:t> </a:t>
            </a:r>
            <a:r>
              <a:rPr lang="pt-PT" dirty="0" err="1" smtClean="0"/>
              <a:t>produces</a:t>
            </a:r>
            <a:r>
              <a:rPr lang="pt-PT" dirty="0" smtClean="0"/>
              <a:t> </a:t>
            </a:r>
            <a:r>
              <a:rPr lang="pt-PT" dirty="0" err="1" smtClean="0"/>
              <a:t>less</a:t>
            </a:r>
            <a:r>
              <a:rPr lang="pt-PT" dirty="0" smtClean="0"/>
              <a:t> </a:t>
            </a:r>
            <a:r>
              <a:rPr lang="pt-PT" dirty="0" err="1" smtClean="0"/>
              <a:t>than</a:t>
            </a:r>
            <a:r>
              <a:rPr lang="pt-PT" dirty="0" smtClean="0"/>
              <a:t> </a:t>
            </a:r>
            <a:r>
              <a:rPr lang="pt-PT" dirty="0" err="1" smtClean="0"/>
              <a:t>others</a:t>
            </a:r>
            <a:r>
              <a:rPr lang="pt-PT" dirty="0" smtClean="0"/>
              <a:t>): </a:t>
            </a:r>
            <a:r>
              <a:rPr lang="en-US" dirty="0" err="1" smtClean="0"/>
              <a:t>Soler</a:t>
            </a:r>
            <a:r>
              <a:rPr lang="en-US" dirty="0" smtClean="0"/>
              <a:t> 2001; </a:t>
            </a:r>
            <a:r>
              <a:rPr lang="en-US" dirty="0" err="1" smtClean="0"/>
              <a:t>Hargens</a:t>
            </a:r>
            <a:r>
              <a:rPr lang="en-US" dirty="0" smtClean="0"/>
              <a:t> and Farr, 1973; </a:t>
            </a:r>
            <a:r>
              <a:rPr lang="en-US" dirty="0" err="1" smtClean="0"/>
              <a:t>Inanc</a:t>
            </a:r>
            <a:r>
              <a:rPr lang="en-US" dirty="0" smtClean="0"/>
              <a:t> and </a:t>
            </a:r>
            <a:r>
              <a:rPr lang="en-US" dirty="0" err="1" smtClean="0"/>
              <a:t>Tuncer</a:t>
            </a:r>
            <a:r>
              <a:rPr lang="en-US" dirty="0" smtClean="0"/>
              <a:t>, 2011; Horta et al., 2010; </a:t>
            </a:r>
            <a:r>
              <a:rPr lang="en-US" dirty="0" err="1" smtClean="0"/>
              <a:t>Sanz-Menéndez</a:t>
            </a:r>
            <a:r>
              <a:rPr lang="en-US" dirty="0" smtClean="0"/>
              <a:t> and Castro, 2011</a:t>
            </a:r>
          </a:p>
          <a:p>
            <a:pPr algn="just">
              <a:buNone/>
            </a:pPr>
            <a:endParaRPr lang="pt-PT" dirty="0"/>
          </a:p>
          <a:p>
            <a:pPr algn="just"/>
            <a:r>
              <a:rPr lang="pt-PT" dirty="0" err="1" smtClean="0"/>
              <a:t>Research</a:t>
            </a:r>
            <a:r>
              <a:rPr lang="pt-PT" dirty="0" smtClean="0"/>
              <a:t> </a:t>
            </a:r>
            <a:r>
              <a:rPr lang="pt-PT" dirty="0" err="1" smtClean="0"/>
              <a:t>finds</a:t>
            </a:r>
            <a:r>
              <a:rPr lang="pt-PT" dirty="0" smtClean="0"/>
              <a:t> </a:t>
            </a:r>
            <a:r>
              <a:rPr lang="pt-PT" dirty="0" err="1" smtClean="0"/>
              <a:t>inbreds</a:t>
            </a:r>
            <a:r>
              <a:rPr lang="pt-PT" dirty="0" smtClean="0"/>
              <a:t> to </a:t>
            </a:r>
            <a:r>
              <a:rPr lang="pt-PT" dirty="0" err="1" smtClean="0"/>
              <a:t>be</a:t>
            </a:r>
            <a:r>
              <a:rPr lang="pt-PT" dirty="0" smtClean="0"/>
              <a:t> </a:t>
            </a:r>
            <a:r>
              <a:rPr lang="pt-PT" dirty="0" err="1" smtClean="0"/>
              <a:t>less</a:t>
            </a:r>
            <a:r>
              <a:rPr lang="pt-PT" dirty="0" smtClean="0"/>
              <a:t> </a:t>
            </a:r>
            <a:r>
              <a:rPr lang="pt-PT" dirty="0" err="1" smtClean="0"/>
              <a:t>productive</a:t>
            </a:r>
            <a:r>
              <a:rPr lang="pt-PT" dirty="0" smtClean="0"/>
              <a:t> (</a:t>
            </a:r>
            <a:r>
              <a:rPr lang="en-US" dirty="0" err="1" smtClean="0"/>
              <a:t>Soler</a:t>
            </a:r>
            <a:r>
              <a:rPr lang="en-US" dirty="0" smtClean="0"/>
              <a:t> 2001), less effective and visible (</a:t>
            </a:r>
            <a:r>
              <a:rPr lang="en-US" dirty="0" err="1" smtClean="0"/>
              <a:t>Inanc</a:t>
            </a:r>
            <a:r>
              <a:rPr lang="en-US" dirty="0" smtClean="0"/>
              <a:t> and </a:t>
            </a:r>
            <a:r>
              <a:rPr lang="en-US" dirty="0" err="1" smtClean="0"/>
              <a:t>Tuncer</a:t>
            </a:r>
            <a:r>
              <a:rPr lang="en-US" dirty="0" smtClean="0"/>
              <a:t>, 2011), </a:t>
            </a:r>
          </a:p>
          <a:p>
            <a:pPr algn="just"/>
            <a:r>
              <a:rPr lang="en-US" dirty="0" smtClean="0"/>
              <a:t>their lesser productivity is related to the fact that they are inward looking (Horta et al., 2010), </a:t>
            </a:r>
          </a:p>
          <a:p>
            <a:pPr algn="just"/>
            <a:r>
              <a:rPr lang="en-US" dirty="0" smtClean="0"/>
              <a:t>they are strongly socially embedded in their Alma Mater cultures (Horta et al., 2011), </a:t>
            </a:r>
          </a:p>
          <a:p>
            <a:pPr algn="just"/>
            <a:r>
              <a:rPr lang="en-US" dirty="0" smtClean="0"/>
              <a:t>but that take as much time as non-</a:t>
            </a:r>
            <a:r>
              <a:rPr lang="en-US" dirty="0" err="1" smtClean="0"/>
              <a:t>inbreds</a:t>
            </a:r>
            <a:r>
              <a:rPr lang="en-US" dirty="0" smtClean="0"/>
              <a:t> to progress in the career  in some </a:t>
            </a:r>
            <a:r>
              <a:rPr lang="en-US" dirty="0" err="1" smtClean="0"/>
              <a:t>coutries</a:t>
            </a:r>
            <a:r>
              <a:rPr lang="en-US" dirty="0" smtClean="0"/>
              <a:t> (</a:t>
            </a:r>
            <a:r>
              <a:rPr lang="en-US" dirty="0" err="1" smtClean="0"/>
              <a:t>Sanz</a:t>
            </a:r>
            <a:r>
              <a:rPr lang="en-US" dirty="0" smtClean="0"/>
              <a:t>-Menéndez and Castro, 2011).</a:t>
            </a:r>
            <a:endParaRPr lang="pt-PT" dirty="0"/>
          </a:p>
        </p:txBody>
      </p:sp>
    </p:spTree>
    <p:extLst>
      <p:ext uri="{BB962C8B-B14F-4D97-AF65-F5344CB8AC3E}">
        <p14:creationId xmlns:p14="http://schemas.microsoft.com/office/powerpoint/2010/main" xmlns="" val="1540737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878160"/>
          </a:xfrm>
        </p:spPr>
        <p:txBody>
          <a:bodyPr>
            <a:normAutofit/>
          </a:bodyPr>
          <a:lstStyle/>
          <a:p>
            <a:pPr algn="ctr"/>
            <a:r>
              <a:rPr lang="pt-PT" dirty="0" err="1" smtClean="0"/>
              <a:t>The</a:t>
            </a:r>
            <a:r>
              <a:rPr lang="pt-PT" dirty="0" smtClean="0"/>
              <a:t> </a:t>
            </a:r>
            <a:r>
              <a:rPr lang="pt-PT" dirty="0" err="1" smtClean="0"/>
              <a:t>why’s</a:t>
            </a:r>
            <a:r>
              <a:rPr lang="pt-PT" dirty="0" smtClean="0"/>
              <a:t> </a:t>
            </a:r>
            <a:r>
              <a:rPr lang="pt-PT" dirty="0" err="1" smtClean="0"/>
              <a:t>of</a:t>
            </a:r>
            <a:r>
              <a:rPr lang="pt-PT" dirty="0" smtClean="0"/>
              <a:t> </a:t>
            </a:r>
            <a:r>
              <a:rPr lang="pt-PT" dirty="0" err="1" smtClean="0"/>
              <a:t>this</a:t>
            </a:r>
            <a:r>
              <a:rPr lang="pt-PT" dirty="0" smtClean="0"/>
              <a:t> </a:t>
            </a:r>
            <a:r>
              <a:rPr lang="pt-PT" dirty="0" err="1" smtClean="0"/>
              <a:t>study</a:t>
            </a:r>
            <a:endParaRPr lang="pt-PT" dirty="0"/>
          </a:p>
        </p:txBody>
      </p:sp>
      <p:sp>
        <p:nvSpPr>
          <p:cNvPr id="3" name="Marcador de Posição de Conteúdo 2"/>
          <p:cNvSpPr>
            <a:spLocks noGrp="1"/>
          </p:cNvSpPr>
          <p:nvPr>
            <p:ph idx="1"/>
          </p:nvPr>
        </p:nvSpPr>
        <p:spPr>
          <a:xfrm>
            <a:off x="76200" y="914400"/>
            <a:ext cx="8991600" cy="5943600"/>
          </a:xfrm>
        </p:spPr>
        <p:txBody>
          <a:bodyPr>
            <a:noAutofit/>
          </a:bodyPr>
          <a:lstStyle/>
          <a:p>
            <a:pPr algn="just">
              <a:buNone/>
            </a:pPr>
            <a:r>
              <a:rPr lang="pt-PT" sz="2400" dirty="0" err="1" smtClean="0"/>
              <a:t>Empirically</a:t>
            </a:r>
            <a:r>
              <a:rPr lang="pt-PT" sz="2400" dirty="0" smtClean="0"/>
              <a:t>:</a:t>
            </a:r>
          </a:p>
          <a:p>
            <a:pPr algn="just">
              <a:buNone/>
            </a:pPr>
            <a:endParaRPr lang="pt-PT" sz="2400" dirty="0"/>
          </a:p>
          <a:p>
            <a:pPr algn="just"/>
            <a:r>
              <a:rPr lang="pt-PT" sz="2400" dirty="0" err="1" smtClean="0"/>
              <a:t>the</a:t>
            </a:r>
            <a:r>
              <a:rPr lang="pt-PT" sz="2400" dirty="0" smtClean="0"/>
              <a:t> </a:t>
            </a:r>
            <a:r>
              <a:rPr lang="pt-PT" sz="2400" dirty="0" err="1" smtClean="0"/>
              <a:t>argument</a:t>
            </a:r>
            <a:r>
              <a:rPr lang="pt-PT" sz="2400" dirty="0" smtClean="0"/>
              <a:t> </a:t>
            </a:r>
            <a:r>
              <a:rPr lang="pt-PT" sz="2400" dirty="0" err="1" smtClean="0"/>
              <a:t>that</a:t>
            </a:r>
            <a:r>
              <a:rPr lang="pt-PT" sz="2400" dirty="0" smtClean="0"/>
              <a:t> “</a:t>
            </a:r>
            <a:r>
              <a:rPr lang="pt-PT" sz="2400" dirty="0" err="1" smtClean="0"/>
              <a:t>silver-corded</a:t>
            </a:r>
            <a:r>
              <a:rPr lang="pt-PT" sz="2400" dirty="0" smtClean="0"/>
              <a:t>” </a:t>
            </a:r>
            <a:r>
              <a:rPr lang="pt-PT" sz="2400" dirty="0" err="1" smtClean="0"/>
              <a:t>academics</a:t>
            </a:r>
            <a:r>
              <a:rPr lang="pt-PT" sz="2400" dirty="0" smtClean="0"/>
              <a:t> are </a:t>
            </a:r>
            <a:r>
              <a:rPr lang="pt-PT" sz="2400" dirty="0" err="1" smtClean="0"/>
              <a:t>different</a:t>
            </a:r>
            <a:r>
              <a:rPr lang="pt-PT" sz="2400" dirty="0" smtClean="0"/>
              <a:t> </a:t>
            </a:r>
            <a:r>
              <a:rPr lang="pt-PT" sz="2400" dirty="0" err="1" smtClean="0"/>
              <a:t>than</a:t>
            </a:r>
            <a:r>
              <a:rPr lang="pt-PT" sz="2400" dirty="0" smtClean="0"/>
              <a:t> “</a:t>
            </a:r>
            <a:r>
              <a:rPr lang="pt-PT" sz="2400" dirty="0" err="1" smtClean="0"/>
              <a:t>inbreds</a:t>
            </a:r>
            <a:r>
              <a:rPr lang="pt-PT" sz="2400" dirty="0" smtClean="0"/>
              <a:t>”, </a:t>
            </a:r>
            <a:r>
              <a:rPr lang="pt-PT" sz="2400" dirty="0" err="1" smtClean="0"/>
              <a:t>and</a:t>
            </a:r>
            <a:r>
              <a:rPr lang="pt-PT" sz="2400" dirty="0" smtClean="0"/>
              <a:t> more </a:t>
            </a:r>
            <a:r>
              <a:rPr lang="pt-PT" sz="2400" dirty="0" err="1" smtClean="0"/>
              <a:t>competitive</a:t>
            </a:r>
            <a:r>
              <a:rPr lang="pt-PT" sz="2400" dirty="0" smtClean="0"/>
              <a:t> </a:t>
            </a:r>
            <a:r>
              <a:rPr lang="pt-PT" sz="2400" dirty="0" err="1" smtClean="0"/>
              <a:t>than</a:t>
            </a:r>
            <a:r>
              <a:rPr lang="pt-PT" sz="2400" dirty="0" smtClean="0"/>
              <a:t> “non-</a:t>
            </a:r>
            <a:r>
              <a:rPr lang="pt-PT" sz="2400" dirty="0" err="1" smtClean="0"/>
              <a:t>inbreds</a:t>
            </a:r>
            <a:r>
              <a:rPr lang="pt-PT" sz="2400" dirty="0" smtClean="0"/>
              <a:t>” </a:t>
            </a:r>
            <a:r>
              <a:rPr lang="pt-PT" sz="2400" dirty="0" err="1" smtClean="0"/>
              <a:t>was</a:t>
            </a:r>
            <a:r>
              <a:rPr lang="pt-PT" sz="2400" dirty="0" smtClean="0"/>
              <a:t> </a:t>
            </a:r>
            <a:r>
              <a:rPr lang="pt-PT" sz="2400" dirty="0" err="1" smtClean="0"/>
              <a:t>never</a:t>
            </a:r>
            <a:r>
              <a:rPr lang="pt-PT" sz="2400" dirty="0" smtClean="0"/>
              <a:t> </a:t>
            </a:r>
            <a:r>
              <a:rPr lang="pt-PT" sz="2400" dirty="0" err="1" smtClean="0"/>
              <a:t>empirically</a:t>
            </a:r>
            <a:r>
              <a:rPr lang="pt-PT" sz="2400" dirty="0" smtClean="0"/>
              <a:t> </a:t>
            </a:r>
            <a:r>
              <a:rPr lang="pt-PT" sz="2400" dirty="0" err="1" smtClean="0"/>
              <a:t>validated</a:t>
            </a:r>
            <a:r>
              <a:rPr lang="pt-PT" sz="2400" dirty="0" smtClean="0"/>
              <a:t> (</a:t>
            </a:r>
            <a:r>
              <a:rPr lang="pt-PT" sz="2400" dirty="0" err="1" smtClean="0"/>
              <a:t>Caplow</a:t>
            </a:r>
            <a:r>
              <a:rPr lang="pt-PT" sz="2400" dirty="0" smtClean="0"/>
              <a:t> </a:t>
            </a:r>
            <a:r>
              <a:rPr lang="pt-PT" sz="2400" dirty="0" err="1" smtClean="0"/>
              <a:t>and</a:t>
            </a:r>
            <a:r>
              <a:rPr lang="pt-PT" sz="2400" dirty="0" smtClean="0"/>
              <a:t> </a:t>
            </a:r>
            <a:r>
              <a:rPr lang="pt-PT" sz="2400" dirty="0" err="1" smtClean="0"/>
              <a:t>McGee</a:t>
            </a:r>
            <a:r>
              <a:rPr lang="pt-PT" sz="2400" dirty="0" smtClean="0"/>
              <a:t>, 1958).</a:t>
            </a:r>
          </a:p>
          <a:p>
            <a:pPr algn="just">
              <a:buNone/>
            </a:pPr>
            <a:endParaRPr lang="pt-PT" sz="2400" dirty="0" smtClean="0"/>
          </a:p>
          <a:p>
            <a:pPr algn="just"/>
            <a:r>
              <a:rPr lang="pt-PT" sz="2400" dirty="0" err="1" smtClean="0"/>
              <a:t>Dutton’s</a:t>
            </a:r>
            <a:r>
              <a:rPr lang="pt-PT" sz="2400" dirty="0" smtClean="0"/>
              <a:t> </a:t>
            </a:r>
            <a:r>
              <a:rPr lang="pt-PT" dirty="0" err="1"/>
              <a:t>argument</a:t>
            </a:r>
            <a:r>
              <a:rPr lang="pt-PT" dirty="0"/>
              <a:t> (</a:t>
            </a:r>
            <a:r>
              <a:rPr lang="pt-PT" sz="2400" dirty="0" smtClean="0"/>
              <a:t>1980) </a:t>
            </a:r>
            <a:r>
              <a:rPr lang="pt-PT" sz="2400" dirty="0" err="1" smtClean="0"/>
              <a:t>that</a:t>
            </a:r>
            <a:r>
              <a:rPr lang="pt-PT" sz="2400" dirty="0" smtClean="0"/>
              <a:t> </a:t>
            </a:r>
            <a:r>
              <a:rPr lang="pt-PT" sz="2400" dirty="0" err="1" smtClean="0"/>
              <a:t>faculty</a:t>
            </a:r>
            <a:r>
              <a:rPr lang="pt-PT" sz="2400" dirty="0" smtClean="0"/>
              <a:t> </a:t>
            </a:r>
            <a:r>
              <a:rPr lang="pt-PT" sz="2400" dirty="0" err="1" smtClean="0"/>
              <a:t>that</a:t>
            </a:r>
            <a:r>
              <a:rPr lang="pt-PT" sz="2400" dirty="0" smtClean="0"/>
              <a:t> </a:t>
            </a:r>
            <a:r>
              <a:rPr lang="pt-PT" sz="2400" dirty="0" err="1" smtClean="0"/>
              <a:t>only</a:t>
            </a:r>
            <a:r>
              <a:rPr lang="pt-PT" sz="2400" dirty="0" smtClean="0"/>
              <a:t> </a:t>
            </a:r>
            <a:r>
              <a:rPr lang="pt-PT" sz="2400" dirty="0" err="1" smtClean="0"/>
              <a:t>worked</a:t>
            </a:r>
            <a:r>
              <a:rPr lang="pt-PT" sz="2400" dirty="0" smtClean="0"/>
              <a:t> in </a:t>
            </a:r>
            <a:r>
              <a:rPr lang="pt-PT" sz="2400" dirty="0" err="1" smtClean="0"/>
              <a:t>one</a:t>
            </a:r>
            <a:r>
              <a:rPr lang="pt-PT" sz="2400" dirty="0" smtClean="0"/>
              <a:t> </a:t>
            </a:r>
            <a:r>
              <a:rPr lang="pt-PT" sz="2400" dirty="0" err="1" smtClean="0"/>
              <a:t>university</a:t>
            </a:r>
            <a:r>
              <a:rPr lang="pt-PT" sz="2400" dirty="0" smtClean="0"/>
              <a:t> </a:t>
            </a:r>
            <a:r>
              <a:rPr lang="pt-PT" sz="2400" dirty="0" err="1" smtClean="0"/>
              <a:t>throughout</a:t>
            </a:r>
            <a:r>
              <a:rPr lang="pt-PT" sz="2400" dirty="0" smtClean="0"/>
              <a:t> </a:t>
            </a:r>
            <a:r>
              <a:rPr lang="pt-PT" sz="2400" dirty="0" err="1" smtClean="0"/>
              <a:t>their</a:t>
            </a:r>
            <a:r>
              <a:rPr lang="pt-PT" sz="2400" dirty="0" smtClean="0"/>
              <a:t> </a:t>
            </a:r>
            <a:r>
              <a:rPr lang="pt-PT" sz="2400" dirty="0" err="1" smtClean="0"/>
              <a:t>career</a:t>
            </a:r>
            <a:r>
              <a:rPr lang="pt-PT" sz="2400" dirty="0" smtClean="0"/>
              <a:t> </a:t>
            </a:r>
            <a:r>
              <a:rPr lang="pt-PT" sz="2400" dirty="0" err="1" smtClean="0"/>
              <a:t>after</a:t>
            </a:r>
            <a:r>
              <a:rPr lang="pt-PT" sz="2400" dirty="0" smtClean="0"/>
              <a:t> </a:t>
            </a:r>
            <a:r>
              <a:rPr lang="pt-PT" sz="2400" dirty="0" err="1" smtClean="0"/>
              <a:t>moving</a:t>
            </a:r>
            <a:r>
              <a:rPr lang="pt-PT" sz="2400" dirty="0" smtClean="0"/>
              <a:t> </a:t>
            </a:r>
            <a:r>
              <a:rPr lang="pt-PT" sz="2400" dirty="0" err="1" smtClean="0"/>
              <a:t>from</a:t>
            </a:r>
            <a:r>
              <a:rPr lang="pt-PT" sz="2400" dirty="0" smtClean="0"/>
              <a:t> </a:t>
            </a:r>
            <a:r>
              <a:rPr lang="pt-PT" sz="2400" dirty="0" err="1" smtClean="0"/>
              <a:t>the</a:t>
            </a:r>
            <a:r>
              <a:rPr lang="pt-PT" sz="2400" dirty="0" smtClean="0"/>
              <a:t> Alma Mater (</a:t>
            </a:r>
            <a:r>
              <a:rPr lang="pt-PT" sz="2400" dirty="0" err="1" smtClean="0"/>
              <a:t>coined</a:t>
            </a:r>
            <a:r>
              <a:rPr lang="pt-PT" sz="2400" dirty="0" smtClean="0"/>
              <a:t> “</a:t>
            </a:r>
            <a:r>
              <a:rPr lang="pt-PT" sz="2400" dirty="0" err="1" smtClean="0"/>
              <a:t>adherents</a:t>
            </a:r>
            <a:r>
              <a:rPr lang="pt-PT" sz="2400" dirty="0" smtClean="0"/>
              <a:t>”) </a:t>
            </a:r>
            <a:r>
              <a:rPr lang="pt-PT" sz="2400" dirty="0" err="1" smtClean="0"/>
              <a:t>would</a:t>
            </a:r>
            <a:r>
              <a:rPr lang="pt-PT" sz="2400" dirty="0" smtClean="0"/>
              <a:t> </a:t>
            </a:r>
            <a:r>
              <a:rPr lang="pt-PT" sz="2400" dirty="0" err="1" smtClean="0"/>
              <a:t>have</a:t>
            </a:r>
            <a:r>
              <a:rPr lang="pt-PT" sz="2400" dirty="0" smtClean="0"/>
              <a:t> a similar research </a:t>
            </a:r>
            <a:r>
              <a:rPr lang="pt-PT" sz="2400" dirty="0" err="1" smtClean="0"/>
              <a:t>productivity</a:t>
            </a:r>
            <a:r>
              <a:rPr lang="pt-PT" sz="2400" dirty="0" smtClean="0"/>
              <a:t> to </a:t>
            </a:r>
            <a:r>
              <a:rPr lang="pt-PT" sz="2400" dirty="0" err="1" smtClean="0"/>
              <a:t>inbreds</a:t>
            </a:r>
            <a:r>
              <a:rPr lang="pt-PT" sz="2400" dirty="0" smtClean="0"/>
              <a:t> </a:t>
            </a:r>
            <a:r>
              <a:rPr lang="pt-PT" sz="2400" dirty="0" err="1" smtClean="0"/>
              <a:t>was</a:t>
            </a:r>
            <a:r>
              <a:rPr lang="pt-PT" sz="2400" dirty="0" smtClean="0"/>
              <a:t> </a:t>
            </a:r>
            <a:r>
              <a:rPr lang="pt-PT" sz="2400" dirty="0" err="1" smtClean="0"/>
              <a:t>never</a:t>
            </a:r>
            <a:r>
              <a:rPr lang="pt-PT" sz="2400" dirty="0" smtClean="0"/>
              <a:t> </a:t>
            </a:r>
            <a:r>
              <a:rPr lang="pt-PT" sz="2400" dirty="0" err="1" smtClean="0"/>
              <a:t>tested</a:t>
            </a:r>
            <a:r>
              <a:rPr lang="pt-PT" sz="2400" dirty="0" smtClean="0"/>
              <a:t>.</a:t>
            </a:r>
          </a:p>
          <a:p>
            <a:pPr algn="just">
              <a:buFontTx/>
              <a:buChar char="-"/>
            </a:pPr>
            <a:endParaRPr lang="pt-PT" sz="2400" dirty="0"/>
          </a:p>
        </p:txBody>
      </p:sp>
    </p:spTree>
    <p:extLst>
      <p:ext uri="{BB962C8B-B14F-4D97-AF65-F5344CB8AC3E}">
        <p14:creationId xmlns:p14="http://schemas.microsoft.com/office/powerpoint/2010/main" xmlns="" val="4242344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878160"/>
          </a:xfrm>
        </p:spPr>
        <p:txBody>
          <a:bodyPr>
            <a:normAutofit/>
          </a:bodyPr>
          <a:lstStyle/>
          <a:p>
            <a:pPr algn="ctr"/>
            <a:r>
              <a:rPr lang="pt-PT" dirty="0" err="1" smtClean="0"/>
              <a:t>The</a:t>
            </a:r>
            <a:r>
              <a:rPr lang="pt-PT" dirty="0" smtClean="0"/>
              <a:t> </a:t>
            </a:r>
            <a:r>
              <a:rPr lang="pt-PT" dirty="0" err="1" smtClean="0"/>
              <a:t>why’s</a:t>
            </a:r>
            <a:r>
              <a:rPr lang="pt-PT" dirty="0" smtClean="0"/>
              <a:t> </a:t>
            </a:r>
            <a:r>
              <a:rPr lang="pt-PT" dirty="0" err="1" smtClean="0"/>
              <a:t>of</a:t>
            </a:r>
            <a:r>
              <a:rPr lang="pt-PT" dirty="0" smtClean="0"/>
              <a:t> </a:t>
            </a:r>
            <a:r>
              <a:rPr lang="pt-PT" dirty="0" err="1" smtClean="0"/>
              <a:t>this</a:t>
            </a:r>
            <a:r>
              <a:rPr lang="pt-PT" dirty="0" smtClean="0"/>
              <a:t> </a:t>
            </a:r>
            <a:r>
              <a:rPr lang="pt-PT" dirty="0" err="1" smtClean="0"/>
              <a:t>study</a:t>
            </a:r>
            <a:endParaRPr lang="pt-PT" dirty="0"/>
          </a:p>
        </p:txBody>
      </p:sp>
      <p:sp>
        <p:nvSpPr>
          <p:cNvPr id="3" name="Marcador de Posição de Conteúdo 2"/>
          <p:cNvSpPr>
            <a:spLocks noGrp="1"/>
          </p:cNvSpPr>
          <p:nvPr>
            <p:ph idx="1"/>
          </p:nvPr>
        </p:nvSpPr>
        <p:spPr>
          <a:xfrm>
            <a:off x="76200" y="914400"/>
            <a:ext cx="8991600" cy="5943600"/>
          </a:xfrm>
        </p:spPr>
        <p:txBody>
          <a:bodyPr>
            <a:noAutofit/>
          </a:bodyPr>
          <a:lstStyle/>
          <a:p>
            <a:pPr algn="just">
              <a:buNone/>
            </a:pPr>
            <a:r>
              <a:rPr lang="pt-PT" sz="2400" dirty="0" err="1" smtClean="0"/>
              <a:t>Conceptually</a:t>
            </a:r>
            <a:r>
              <a:rPr lang="pt-PT" sz="2400" dirty="0" smtClean="0"/>
              <a:t>:</a:t>
            </a:r>
          </a:p>
          <a:p>
            <a:pPr algn="just">
              <a:buNone/>
            </a:pPr>
            <a:endParaRPr lang="pt-PT" sz="2400" dirty="0"/>
          </a:p>
          <a:p>
            <a:pPr algn="just"/>
            <a:r>
              <a:rPr lang="pt-PT" sz="2400" dirty="0" err="1" smtClean="0"/>
              <a:t>Analitically</a:t>
            </a:r>
            <a:r>
              <a:rPr lang="pt-PT" sz="2400" dirty="0" smtClean="0"/>
              <a:t> </a:t>
            </a:r>
            <a:r>
              <a:rPr lang="pt-PT" sz="2400" dirty="0" err="1" smtClean="0"/>
              <a:t>inbreeding</a:t>
            </a:r>
            <a:r>
              <a:rPr lang="pt-PT" sz="2400" dirty="0" smtClean="0"/>
              <a:t> </a:t>
            </a:r>
            <a:r>
              <a:rPr lang="pt-PT" sz="2400" dirty="0" err="1" smtClean="0"/>
              <a:t>needs</a:t>
            </a:r>
            <a:r>
              <a:rPr lang="pt-PT" sz="2400" dirty="0" smtClean="0"/>
              <a:t> to </a:t>
            </a:r>
            <a:r>
              <a:rPr lang="pt-PT" sz="2400" dirty="0" err="1" smtClean="0"/>
              <a:t>be</a:t>
            </a:r>
            <a:r>
              <a:rPr lang="pt-PT" sz="2400" dirty="0" smtClean="0"/>
              <a:t> </a:t>
            </a:r>
            <a:r>
              <a:rPr lang="pt-PT" sz="2400" dirty="0" err="1" smtClean="0"/>
              <a:t>thought</a:t>
            </a:r>
            <a:r>
              <a:rPr lang="pt-PT" sz="2400" dirty="0" smtClean="0"/>
              <a:t> </a:t>
            </a:r>
            <a:r>
              <a:rPr lang="pt-PT" sz="2400" dirty="0" err="1" smtClean="0"/>
              <a:t>over</a:t>
            </a:r>
            <a:r>
              <a:rPr lang="pt-PT" sz="2400" dirty="0" smtClean="0"/>
              <a:t>: </a:t>
            </a:r>
            <a:r>
              <a:rPr lang="pt-PT" sz="2400" dirty="0" err="1" smtClean="0"/>
              <a:t>Its</a:t>
            </a:r>
            <a:r>
              <a:rPr lang="pt-PT" sz="2400" dirty="0" smtClean="0"/>
              <a:t> </a:t>
            </a:r>
            <a:r>
              <a:rPr lang="en-US" sz="2400" dirty="0" smtClean="0"/>
              <a:t>definition</a:t>
            </a:r>
            <a:r>
              <a:rPr lang="pt-PT" sz="2400" dirty="0" smtClean="0"/>
              <a:t> – </a:t>
            </a:r>
            <a:r>
              <a:rPr lang="pt-PT" sz="2400" dirty="0" err="1" smtClean="0"/>
              <a:t>by</a:t>
            </a:r>
            <a:r>
              <a:rPr lang="pt-PT" sz="2400" dirty="0" smtClean="0"/>
              <a:t> </a:t>
            </a:r>
            <a:r>
              <a:rPr lang="pt-PT" sz="2400" dirty="0" err="1" smtClean="0"/>
              <a:t>Berelson</a:t>
            </a:r>
            <a:r>
              <a:rPr lang="pt-PT" sz="2400" dirty="0" smtClean="0"/>
              <a:t>, 1960 - </a:t>
            </a:r>
            <a:r>
              <a:rPr lang="pt-PT" sz="2400" dirty="0" err="1" smtClean="0"/>
              <a:t>is</a:t>
            </a:r>
            <a:r>
              <a:rPr lang="pt-PT" sz="2400" dirty="0" smtClean="0"/>
              <a:t> more </a:t>
            </a:r>
            <a:r>
              <a:rPr lang="pt-PT" sz="2400" dirty="0" err="1" smtClean="0"/>
              <a:t>than</a:t>
            </a:r>
            <a:r>
              <a:rPr lang="pt-PT" sz="2400" dirty="0" smtClean="0"/>
              <a:t> 50 </a:t>
            </a:r>
            <a:r>
              <a:rPr lang="pt-PT" sz="2400" dirty="0" err="1" smtClean="0"/>
              <a:t>years</a:t>
            </a:r>
            <a:r>
              <a:rPr lang="pt-PT" sz="2400" dirty="0" smtClean="0"/>
              <a:t> </a:t>
            </a:r>
            <a:r>
              <a:rPr lang="pt-PT" sz="2400" dirty="0" err="1" smtClean="0"/>
              <a:t>old</a:t>
            </a:r>
            <a:r>
              <a:rPr lang="pt-PT" sz="2400" dirty="0" smtClean="0"/>
              <a:t> </a:t>
            </a:r>
            <a:r>
              <a:rPr lang="pt-PT" sz="2400" dirty="0" err="1" smtClean="0"/>
              <a:t>and</a:t>
            </a:r>
            <a:r>
              <a:rPr lang="pt-PT" sz="2400" dirty="0" smtClean="0"/>
              <a:t> in </a:t>
            </a:r>
            <a:r>
              <a:rPr lang="pt-PT" sz="2400" dirty="0" err="1" smtClean="0"/>
              <a:t>these</a:t>
            </a:r>
            <a:r>
              <a:rPr lang="pt-PT" sz="2400" dirty="0" smtClean="0"/>
              <a:t> </a:t>
            </a:r>
            <a:r>
              <a:rPr lang="pt-PT" sz="2400" dirty="0" err="1" smtClean="0"/>
              <a:t>decades</a:t>
            </a:r>
            <a:r>
              <a:rPr lang="pt-PT" sz="2400" dirty="0" smtClean="0"/>
              <a:t> </a:t>
            </a:r>
            <a:r>
              <a:rPr lang="pt-PT" sz="2400" dirty="0" err="1" smtClean="0"/>
              <a:t>several</a:t>
            </a:r>
            <a:r>
              <a:rPr lang="pt-PT" sz="2400" dirty="0" smtClean="0"/>
              <a:t> </a:t>
            </a:r>
            <a:r>
              <a:rPr lang="pt-PT" sz="2400" dirty="0" err="1" smtClean="0"/>
              <a:t>changes</a:t>
            </a:r>
            <a:r>
              <a:rPr lang="pt-PT" sz="2400" dirty="0" smtClean="0"/>
              <a:t> </a:t>
            </a:r>
            <a:r>
              <a:rPr lang="pt-PT" sz="2400" dirty="0" err="1" smtClean="0"/>
              <a:t>happened</a:t>
            </a:r>
            <a:r>
              <a:rPr lang="pt-PT" sz="2400" dirty="0" smtClean="0"/>
              <a:t> in </a:t>
            </a:r>
            <a:r>
              <a:rPr lang="pt-PT" sz="2400" dirty="0" err="1" smtClean="0"/>
              <a:t>higher</a:t>
            </a:r>
            <a:r>
              <a:rPr lang="pt-PT" sz="2400" dirty="0" smtClean="0"/>
              <a:t> </a:t>
            </a:r>
            <a:r>
              <a:rPr lang="pt-PT" sz="2400" dirty="0" err="1" smtClean="0"/>
              <a:t>education</a:t>
            </a:r>
            <a:r>
              <a:rPr lang="pt-PT" sz="2400" dirty="0" smtClean="0"/>
              <a:t>, </a:t>
            </a:r>
            <a:r>
              <a:rPr lang="pt-PT" sz="2400" dirty="0" err="1" smtClean="0"/>
              <a:t>science</a:t>
            </a:r>
            <a:r>
              <a:rPr lang="pt-PT" sz="2400" dirty="0" smtClean="0"/>
              <a:t> </a:t>
            </a:r>
            <a:r>
              <a:rPr lang="pt-PT" sz="2400" dirty="0" err="1" smtClean="0"/>
              <a:t>and</a:t>
            </a:r>
            <a:r>
              <a:rPr lang="pt-PT" sz="2400" dirty="0" smtClean="0"/>
              <a:t> in </a:t>
            </a:r>
            <a:r>
              <a:rPr lang="pt-PT" sz="2400" dirty="0" err="1" smtClean="0"/>
              <a:t>academic</a:t>
            </a:r>
            <a:r>
              <a:rPr lang="pt-PT" sz="2400" dirty="0" smtClean="0"/>
              <a:t> </a:t>
            </a:r>
            <a:r>
              <a:rPr lang="pt-PT" sz="2400" dirty="0" err="1" smtClean="0"/>
              <a:t>careers</a:t>
            </a:r>
            <a:r>
              <a:rPr lang="pt-PT" sz="2400" dirty="0" smtClean="0"/>
              <a:t>.</a:t>
            </a:r>
          </a:p>
          <a:p>
            <a:pPr marL="0" indent="0" algn="just">
              <a:buNone/>
            </a:pPr>
            <a:endParaRPr lang="pt-PT" sz="2400" dirty="0" smtClean="0"/>
          </a:p>
          <a:p>
            <a:pPr lvl="1"/>
            <a:r>
              <a:rPr lang="en-US" sz="1800" b="1" dirty="0" smtClean="0"/>
              <a:t>The PhD experience is not necessarily a one university experience alone</a:t>
            </a:r>
            <a:r>
              <a:rPr lang="en-US" sz="1800" dirty="0" smtClean="0"/>
              <a:t>; </a:t>
            </a:r>
            <a:r>
              <a:rPr lang="en-US" sz="1800" dirty="0" smtClean="0">
                <a:solidFill>
                  <a:schemeClr val="tx1"/>
                </a:solidFill>
              </a:rPr>
              <a:t>emergence </a:t>
            </a:r>
            <a:r>
              <a:rPr lang="en-US" sz="1800" dirty="0">
                <a:solidFill>
                  <a:schemeClr val="tx1"/>
                </a:solidFill>
              </a:rPr>
              <a:t>of joint and dual </a:t>
            </a:r>
            <a:r>
              <a:rPr lang="en-US" sz="1800" dirty="0" smtClean="0">
                <a:solidFill>
                  <a:schemeClr val="tx1"/>
                </a:solidFill>
              </a:rPr>
              <a:t>doctoral programs </a:t>
            </a:r>
            <a:r>
              <a:rPr lang="en-US" sz="1800" dirty="0">
                <a:solidFill>
                  <a:schemeClr val="tx1"/>
                </a:solidFill>
              </a:rPr>
              <a:t>around the world, it is becoming increasingly common for doctoral students </a:t>
            </a:r>
            <a:r>
              <a:rPr lang="en-US" sz="1800" dirty="0" smtClean="0">
                <a:solidFill>
                  <a:schemeClr val="tx1"/>
                </a:solidFill>
              </a:rPr>
              <a:t>to spend </a:t>
            </a:r>
            <a:r>
              <a:rPr lang="en-US" sz="1800" dirty="0">
                <a:solidFill>
                  <a:schemeClr val="tx1"/>
                </a:solidFill>
              </a:rPr>
              <a:t>research periods outside the universities where their doctoral degree is based, </a:t>
            </a:r>
            <a:r>
              <a:rPr lang="en-US" sz="1800" dirty="0" smtClean="0">
                <a:solidFill>
                  <a:schemeClr val="tx1"/>
                </a:solidFill>
              </a:rPr>
              <a:t>not only </a:t>
            </a:r>
            <a:r>
              <a:rPr lang="en-US" sz="1800" dirty="0">
                <a:solidFill>
                  <a:schemeClr val="tx1"/>
                </a:solidFill>
              </a:rPr>
              <a:t>within the country, but also abroad (</a:t>
            </a:r>
            <a:r>
              <a:rPr lang="en-US" sz="1800" dirty="0" err="1">
                <a:solidFill>
                  <a:schemeClr val="tx1"/>
                </a:solidFill>
              </a:rPr>
              <a:t>Kyvik</a:t>
            </a:r>
            <a:r>
              <a:rPr lang="en-US" sz="1800" dirty="0">
                <a:solidFill>
                  <a:schemeClr val="tx1"/>
                </a:solidFill>
              </a:rPr>
              <a:t> et al. 1999</a:t>
            </a:r>
            <a:r>
              <a:rPr lang="en-US" sz="1800" dirty="0" smtClean="0">
                <a:solidFill>
                  <a:schemeClr val="tx1"/>
                </a:solidFill>
              </a:rPr>
              <a:t>).</a:t>
            </a:r>
          </a:p>
          <a:p>
            <a:pPr lvl="1"/>
            <a:r>
              <a:rPr lang="en-US" sz="1800" b="1" dirty="0" smtClean="0"/>
              <a:t>The rise of the postdoctoral position </a:t>
            </a:r>
            <a:r>
              <a:rPr lang="en-US" sz="1800" dirty="0" smtClean="0"/>
              <a:t>(Stephan and Ma, 2005) and its recognition for the academic career (</a:t>
            </a:r>
            <a:r>
              <a:rPr lang="en-US" sz="1800" dirty="0" err="1" smtClean="0"/>
              <a:t>Horta</a:t>
            </a:r>
            <a:r>
              <a:rPr lang="en-US" sz="1800" dirty="0" smtClean="0"/>
              <a:t>, 2009)</a:t>
            </a:r>
          </a:p>
          <a:p>
            <a:pPr algn="just"/>
            <a:endParaRPr lang="pt-PT" sz="2400" dirty="0" smtClean="0"/>
          </a:p>
          <a:p>
            <a:pPr marL="0" indent="0" algn="just">
              <a:buNone/>
            </a:pPr>
            <a:endParaRPr lang="pt-PT" sz="2400" dirty="0" smtClean="0"/>
          </a:p>
          <a:p>
            <a:pPr algn="just">
              <a:buFontTx/>
              <a:buChar char="-"/>
            </a:pPr>
            <a:endParaRPr lang="pt-PT" sz="2400" dirty="0"/>
          </a:p>
        </p:txBody>
      </p:sp>
    </p:spTree>
    <p:extLst>
      <p:ext uri="{BB962C8B-B14F-4D97-AF65-F5344CB8AC3E}">
        <p14:creationId xmlns:p14="http://schemas.microsoft.com/office/powerpoint/2010/main" xmlns="" val="3242959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4664"/>
            <a:ext cx="8229600" cy="1143000"/>
          </a:xfrm>
        </p:spPr>
        <p:txBody>
          <a:bodyPr/>
          <a:lstStyle/>
          <a:p>
            <a:r>
              <a:rPr lang="pt-PT" dirty="0" err="1" smtClean="0"/>
              <a:t>Research</a:t>
            </a:r>
            <a:r>
              <a:rPr lang="pt-PT" dirty="0" smtClean="0"/>
              <a:t> </a:t>
            </a:r>
            <a:r>
              <a:rPr lang="pt-PT" dirty="0" err="1" smtClean="0"/>
              <a:t>Questions</a:t>
            </a:r>
            <a:endParaRPr lang="pt-PT" dirty="0"/>
          </a:p>
        </p:txBody>
      </p:sp>
      <p:sp>
        <p:nvSpPr>
          <p:cNvPr id="3" name="Marcador de Posição de Conteúdo 2"/>
          <p:cNvSpPr>
            <a:spLocks noGrp="1"/>
          </p:cNvSpPr>
          <p:nvPr>
            <p:ph idx="1"/>
          </p:nvPr>
        </p:nvSpPr>
        <p:spPr>
          <a:xfrm>
            <a:off x="0" y="1600200"/>
            <a:ext cx="9144000" cy="4925144"/>
          </a:xfrm>
        </p:spPr>
        <p:txBody>
          <a:bodyPr>
            <a:normAutofit/>
          </a:bodyPr>
          <a:lstStyle/>
          <a:p>
            <a:pPr algn="just"/>
            <a:r>
              <a:rPr lang="pt-PT" dirty="0" smtClean="0"/>
              <a:t>Do “</a:t>
            </a:r>
            <a:r>
              <a:rPr lang="pt-PT" dirty="0" err="1" smtClean="0"/>
              <a:t>silver</a:t>
            </a:r>
            <a:r>
              <a:rPr lang="pt-PT" dirty="0" smtClean="0"/>
              <a:t> </a:t>
            </a:r>
            <a:r>
              <a:rPr lang="pt-PT" dirty="0" err="1" smtClean="0"/>
              <a:t>corded</a:t>
            </a:r>
            <a:r>
              <a:rPr lang="pt-PT" dirty="0" smtClean="0"/>
              <a:t>” </a:t>
            </a:r>
            <a:r>
              <a:rPr lang="pt-PT" dirty="0" err="1" smtClean="0"/>
              <a:t>academics</a:t>
            </a:r>
            <a:r>
              <a:rPr lang="pt-PT" dirty="0" smtClean="0"/>
              <a:t> </a:t>
            </a:r>
            <a:r>
              <a:rPr lang="pt-PT" dirty="0" err="1" smtClean="0"/>
              <a:t>have</a:t>
            </a:r>
            <a:r>
              <a:rPr lang="pt-PT" dirty="0" smtClean="0"/>
              <a:t> dissimilar </a:t>
            </a:r>
            <a:r>
              <a:rPr lang="pt-PT" dirty="0" err="1" smtClean="0"/>
              <a:t>communication</a:t>
            </a:r>
            <a:r>
              <a:rPr lang="pt-PT" dirty="0" smtClean="0"/>
              <a:t> </a:t>
            </a:r>
            <a:r>
              <a:rPr lang="pt-PT" dirty="0" err="1" smtClean="0"/>
              <a:t>behaviors</a:t>
            </a:r>
            <a:r>
              <a:rPr lang="pt-PT" dirty="0" smtClean="0"/>
              <a:t> </a:t>
            </a:r>
            <a:r>
              <a:rPr lang="pt-PT" dirty="0" err="1" smtClean="0"/>
              <a:t>and</a:t>
            </a:r>
            <a:r>
              <a:rPr lang="pt-PT" dirty="0" smtClean="0"/>
              <a:t> research </a:t>
            </a:r>
            <a:r>
              <a:rPr lang="pt-PT" dirty="0" err="1" smtClean="0"/>
              <a:t>productivity</a:t>
            </a:r>
            <a:r>
              <a:rPr lang="pt-PT" dirty="0" smtClean="0"/>
              <a:t> </a:t>
            </a:r>
            <a:r>
              <a:rPr lang="pt-PT" dirty="0" err="1" smtClean="0"/>
              <a:t>than</a:t>
            </a:r>
            <a:r>
              <a:rPr lang="pt-PT" dirty="0" smtClean="0"/>
              <a:t> </a:t>
            </a:r>
            <a:r>
              <a:rPr lang="pt-PT" dirty="0" err="1" smtClean="0"/>
              <a:t>inbreds</a:t>
            </a:r>
            <a:r>
              <a:rPr lang="pt-PT" dirty="0" smtClean="0"/>
              <a:t> </a:t>
            </a:r>
            <a:r>
              <a:rPr lang="pt-PT" dirty="0" err="1" smtClean="0"/>
              <a:t>and</a:t>
            </a:r>
            <a:r>
              <a:rPr lang="pt-PT" dirty="0" smtClean="0"/>
              <a:t> non-</a:t>
            </a:r>
            <a:r>
              <a:rPr lang="pt-PT" dirty="0" err="1" smtClean="0"/>
              <a:t>inbreds</a:t>
            </a:r>
            <a:r>
              <a:rPr lang="pt-PT" dirty="0" smtClean="0"/>
              <a:t>?</a:t>
            </a:r>
          </a:p>
          <a:p>
            <a:pPr marL="514350" indent="-514350" algn="just">
              <a:buAutoNum type="arabicParenR"/>
            </a:pPr>
            <a:endParaRPr lang="pt-PT" dirty="0" smtClean="0"/>
          </a:p>
          <a:p>
            <a:pPr algn="just"/>
            <a:r>
              <a:rPr lang="pt-PT" dirty="0" smtClean="0"/>
              <a:t>Do “</a:t>
            </a:r>
            <a:r>
              <a:rPr lang="pt-PT" dirty="0" err="1" smtClean="0"/>
              <a:t>Adherent</a:t>
            </a:r>
            <a:r>
              <a:rPr lang="pt-PT" dirty="0" smtClean="0"/>
              <a:t>” </a:t>
            </a:r>
            <a:r>
              <a:rPr lang="pt-PT" dirty="0" err="1" smtClean="0"/>
              <a:t>academics</a:t>
            </a:r>
            <a:r>
              <a:rPr lang="pt-PT" dirty="0" smtClean="0"/>
              <a:t> </a:t>
            </a:r>
            <a:r>
              <a:rPr lang="pt-PT" dirty="0" err="1" smtClean="0"/>
              <a:t>have</a:t>
            </a:r>
            <a:r>
              <a:rPr lang="pt-PT" dirty="0" smtClean="0"/>
              <a:t> a similar </a:t>
            </a:r>
            <a:r>
              <a:rPr lang="pt-PT" dirty="0" err="1" smtClean="0"/>
              <a:t>communication</a:t>
            </a:r>
            <a:r>
              <a:rPr lang="pt-PT" dirty="0" smtClean="0"/>
              <a:t> </a:t>
            </a:r>
            <a:r>
              <a:rPr lang="pt-PT" dirty="0" err="1" smtClean="0"/>
              <a:t>behaviors</a:t>
            </a:r>
            <a:r>
              <a:rPr lang="pt-PT" dirty="0" smtClean="0"/>
              <a:t> </a:t>
            </a:r>
            <a:r>
              <a:rPr lang="pt-PT" dirty="0" err="1" smtClean="0"/>
              <a:t>and</a:t>
            </a:r>
            <a:r>
              <a:rPr lang="pt-PT" dirty="0" smtClean="0"/>
              <a:t> </a:t>
            </a:r>
            <a:r>
              <a:rPr lang="pt-PT" dirty="0" err="1" smtClean="0"/>
              <a:t>research</a:t>
            </a:r>
            <a:r>
              <a:rPr lang="pt-PT" dirty="0" smtClean="0"/>
              <a:t> </a:t>
            </a:r>
            <a:r>
              <a:rPr lang="pt-PT" dirty="0" err="1" smtClean="0"/>
              <a:t>productivity</a:t>
            </a:r>
            <a:r>
              <a:rPr lang="pt-PT" dirty="0" smtClean="0"/>
              <a:t> to </a:t>
            </a:r>
            <a:r>
              <a:rPr lang="pt-PT" dirty="0" err="1" smtClean="0"/>
              <a:t>that</a:t>
            </a:r>
            <a:r>
              <a:rPr lang="pt-PT" dirty="0" smtClean="0"/>
              <a:t> </a:t>
            </a:r>
            <a:r>
              <a:rPr lang="pt-PT" dirty="0" err="1" smtClean="0"/>
              <a:t>of</a:t>
            </a:r>
            <a:r>
              <a:rPr lang="pt-PT" dirty="0" smtClean="0"/>
              <a:t> </a:t>
            </a:r>
            <a:r>
              <a:rPr lang="pt-PT" dirty="0" err="1" smtClean="0"/>
              <a:t>inbreds</a:t>
            </a:r>
            <a:r>
              <a:rPr lang="pt-PT" dirty="0" smtClean="0"/>
              <a:t>?</a:t>
            </a:r>
          </a:p>
          <a:p>
            <a:pPr marL="514350" indent="-514350" algn="just">
              <a:buAutoNum type="arabicParenR"/>
            </a:pPr>
            <a:endParaRPr lang="pt-PT" dirty="0" smtClean="0"/>
          </a:p>
          <a:p>
            <a:pPr algn="just"/>
            <a:r>
              <a:rPr lang="pt-PT" dirty="0" smtClean="0"/>
              <a:t>Does </a:t>
            </a:r>
            <a:r>
              <a:rPr lang="pt-PT" dirty="0" err="1" smtClean="0"/>
              <a:t>it</a:t>
            </a:r>
            <a:r>
              <a:rPr lang="pt-PT" dirty="0" smtClean="0"/>
              <a:t> </a:t>
            </a:r>
            <a:r>
              <a:rPr lang="pt-PT" dirty="0" err="1" smtClean="0"/>
              <a:t>make</a:t>
            </a:r>
            <a:r>
              <a:rPr lang="pt-PT" dirty="0" smtClean="0"/>
              <a:t> </a:t>
            </a:r>
            <a:r>
              <a:rPr lang="pt-PT" dirty="0" err="1" smtClean="0"/>
              <a:t>sense</a:t>
            </a:r>
            <a:r>
              <a:rPr lang="pt-PT" dirty="0"/>
              <a:t> </a:t>
            </a:r>
            <a:r>
              <a:rPr lang="pt-PT" dirty="0" smtClean="0"/>
              <a:t>to </a:t>
            </a:r>
            <a:r>
              <a:rPr lang="pt-PT" dirty="0" err="1" smtClean="0"/>
              <a:t>update</a:t>
            </a:r>
            <a:r>
              <a:rPr lang="pt-PT" dirty="0" smtClean="0"/>
              <a:t>/</a:t>
            </a:r>
            <a:r>
              <a:rPr lang="pt-PT" dirty="0" err="1" smtClean="0"/>
              <a:t>transform</a:t>
            </a:r>
            <a:r>
              <a:rPr lang="pt-PT" dirty="0" smtClean="0"/>
              <a:t> </a:t>
            </a:r>
            <a:r>
              <a:rPr lang="pt-PT" dirty="0" err="1" smtClean="0"/>
              <a:t>Berelson’s</a:t>
            </a:r>
            <a:r>
              <a:rPr lang="pt-PT" dirty="0" smtClean="0"/>
              <a:t> </a:t>
            </a:r>
            <a:r>
              <a:rPr lang="pt-PT" dirty="0" err="1" smtClean="0"/>
              <a:t>definition</a:t>
            </a:r>
            <a:r>
              <a:rPr lang="pt-PT" dirty="0" smtClean="0"/>
              <a:t>? </a:t>
            </a:r>
            <a:endParaRPr lang="pt-PT" dirty="0"/>
          </a:p>
        </p:txBody>
      </p:sp>
    </p:spTree>
    <p:extLst>
      <p:ext uri="{BB962C8B-B14F-4D97-AF65-F5344CB8AC3E}">
        <p14:creationId xmlns:p14="http://schemas.microsoft.com/office/powerpoint/2010/main" xmlns="" val="1038341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smtClean="0"/>
              <a:t>Data source and characteristics</a:t>
            </a:r>
            <a:endParaRPr lang="pt-PT" dirty="0"/>
          </a:p>
        </p:txBody>
      </p:sp>
      <p:sp>
        <p:nvSpPr>
          <p:cNvPr id="3" name="Marcador de Posição de Conteúdo 2"/>
          <p:cNvSpPr>
            <a:spLocks noGrp="1"/>
          </p:cNvSpPr>
          <p:nvPr>
            <p:ph idx="1"/>
          </p:nvPr>
        </p:nvSpPr>
        <p:spPr/>
        <p:txBody>
          <a:bodyPr>
            <a:normAutofit/>
          </a:bodyPr>
          <a:lstStyle/>
          <a:p>
            <a:pPr algn="just"/>
            <a:r>
              <a:rPr lang="en-US" dirty="0" smtClean="0"/>
              <a:t>Database composed by 1420 academics of all scientific fields from universities of the Portuguese higher education system (that provide doctoral education)</a:t>
            </a:r>
          </a:p>
          <a:p>
            <a:pPr marL="1292225" lvl="3" indent="-285750"/>
            <a:endParaRPr lang="en-US" sz="1800" dirty="0" smtClean="0"/>
          </a:p>
          <a:p>
            <a:r>
              <a:rPr lang="en-US" dirty="0" smtClean="0"/>
              <a:t>Includes information on</a:t>
            </a:r>
          </a:p>
          <a:p>
            <a:pPr lvl="1"/>
            <a:r>
              <a:rPr lang="en-US" sz="2200" dirty="0" smtClean="0"/>
              <a:t>Demographics</a:t>
            </a:r>
          </a:p>
          <a:p>
            <a:pPr lvl="1"/>
            <a:r>
              <a:rPr lang="en-US" sz="2200" dirty="0" smtClean="0"/>
              <a:t>Career mobility</a:t>
            </a:r>
          </a:p>
          <a:p>
            <a:pPr lvl="1"/>
            <a:r>
              <a:rPr lang="en-US" sz="2200" dirty="0" smtClean="0"/>
              <a:t>Work experience</a:t>
            </a:r>
          </a:p>
          <a:p>
            <a:pPr lvl="1"/>
            <a:r>
              <a:rPr lang="en-US" sz="2200" dirty="0" smtClean="0"/>
              <a:t>Work conditions and satisfaction levels</a:t>
            </a:r>
          </a:p>
          <a:p>
            <a:pPr lvl="1"/>
            <a:r>
              <a:rPr lang="en-US" sz="2200" dirty="0" smtClean="0"/>
              <a:t>Academic socialization, including forms of interaction in the context of working activities</a:t>
            </a:r>
          </a:p>
          <a:p>
            <a:pPr lvl="1"/>
            <a:r>
              <a:rPr lang="en-US" sz="2200" dirty="0" smtClean="0"/>
              <a:t>Scholarly results/outputs between 2006 and 2008</a:t>
            </a:r>
          </a:p>
          <a:p>
            <a:pPr>
              <a:buNone/>
            </a:pPr>
            <a:endParaRPr lang="pt-PT" dirty="0"/>
          </a:p>
        </p:txBody>
      </p:sp>
    </p:spTree>
    <p:extLst>
      <p:ext uri="{BB962C8B-B14F-4D97-AF65-F5344CB8AC3E}">
        <p14:creationId xmlns:p14="http://schemas.microsoft.com/office/powerpoint/2010/main" xmlns="" val="4159009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800" y="0"/>
            <a:ext cx="8731696" cy="1143000"/>
          </a:xfrm>
        </p:spPr>
        <p:txBody>
          <a:bodyPr>
            <a:normAutofit/>
          </a:bodyPr>
          <a:lstStyle/>
          <a:p>
            <a:r>
              <a:rPr lang="pt-PT" dirty="0" err="1" smtClean="0"/>
              <a:t>Taxonomy</a:t>
            </a:r>
            <a:r>
              <a:rPr lang="pt-PT" dirty="0" smtClean="0"/>
              <a:t> </a:t>
            </a:r>
            <a:r>
              <a:rPr lang="pt-PT" dirty="0" err="1" smtClean="0"/>
              <a:t>of</a:t>
            </a:r>
            <a:r>
              <a:rPr lang="pt-PT" dirty="0" smtClean="0"/>
              <a:t> </a:t>
            </a:r>
            <a:r>
              <a:rPr lang="pt-PT" dirty="0" err="1" smtClean="0"/>
              <a:t>academic</a:t>
            </a:r>
            <a:r>
              <a:rPr lang="pt-PT" dirty="0" smtClean="0"/>
              <a:t> </a:t>
            </a:r>
            <a:r>
              <a:rPr lang="pt-PT" dirty="0" err="1" smtClean="0"/>
              <a:t>careers</a:t>
            </a:r>
            <a:endParaRPr lang="pt-PT" dirty="0"/>
          </a:p>
        </p:txBody>
      </p:sp>
      <p:graphicFrame>
        <p:nvGraphicFramePr>
          <p:cNvPr id="4" name="Tabela 3"/>
          <p:cNvGraphicFramePr>
            <a:graphicFrameLocks noGrp="1"/>
          </p:cNvGraphicFramePr>
          <p:nvPr>
            <p:extLst>
              <p:ext uri="{D42A27DB-BD31-4B8C-83A1-F6EECF244321}">
                <p14:modId xmlns:p14="http://schemas.microsoft.com/office/powerpoint/2010/main" xmlns="" val="1081061086"/>
              </p:ext>
            </p:extLst>
          </p:nvPr>
        </p:nvGraphicFramePr>
        <p:xfrm>
          <a:off x="131064" y="844994"/>
          <a:ext cx="8774368" cy="4206240"/>
        </p:xfrm>
        <a:graphic>
          <a:graphicData uri="http://schemas.openxmlformats.org/drawingml/2006/table">
            <a:tbl>
              <a:tblPr firstRow="1" bandRow="1">
                <a:tableStyleId>{5C22544A-7EE6-4342-B048-85BDC9FD1C3A}</a:tableStyleId>
              </a:tblPr>
              <a:tblGrid>
                <a:gridCol w="1903921"/>
                <a:gridCol w="1688904"/>
                <a:gridCol w="1969955"/>
                <a:gridCol w="1605794"/>
                <a:gridCol w="1605794"/>
              </a:tblGrid>
              <a:tr h="370840">
                <a:tc>
                  <a:txBody>
                    <a:bodyPr/>
                    <a:lstStyle/>
                    <a:p>
                      <a:pPr algn="ctr"/>
                      <a:r>
                        <a:rPr lang="pt-PT" sz="2400" dirty="0" err="1" smtClean="0"/>
                        <a:t>Career</a:t>
                      </a:r>
                      <a:r>
                        <a:rPr lang="pt-PT" sz="2400" dirty="0" smtClean="0"/>
                        <a:t> </a:t>
                      </a:r>
                      <a:r>
                        <a:rPr lang="pt-PT" sz="2400" dirty="0" err="1" smtClean="0"/>
                        <a:t>path</a:t>
                      </a:r>
                      <a:endParaRPr lang="pt-PT" sz="2400" dirty="0"/>
                    </a:p>
                  </a:txBody>
                  <a:tcPr/>
                </a:tc>
                <a:tc>
                  <a:txBody>
                    <a:bodyPr/>
                    <a:lstStyle/>
                    <a:p>
                      <a:pPr algn="ctr"/>
                      <a:r>
                        <a:rPr lang="pt-PT" sz="2400" dirty="0" err="1" smtClean="0"/>
                        <a:t>During</a:t>
                      </a:r>
                      <a:r>
                        <a:rPr lang="pt-PT" sz="2400" dirty="0" smtClean="0"/>
                        <a:t> </a:t>
                      </a:r>
                      <a:r>
                        <a:rPr lang="pt-PT" sz="2400" dirty="0" err="1" smtClean="0"/>
                        <a:t>PhD</a:t>
                      </a:r>
                      <a:endParaRPr lang="pt-PT" sz="2400" dirty="0"/>
                    </a:p>
                  </a:txBody>
                  <a:tcPr/>
                </a:tc>
                <a:tc gridSpan="3">
                  <a:txBody>
                    <a:bodyPr/>
                    <a:lstStyle/>
                    <a:p>
                      <a:pPr algn="ctr"/>
                      <a:r>
                        <a:rPr lang="pt-PT" sz="2400" dirty="0" err="1" smtClean="0"/>
                        <a:t>Path</a:t>
                      </a:r>
                      <a:r>
                        <a:rPr lang="pt-PT" sz="2400" dirty="0" smtClean="0"/>
                        <a:t> </a:t>
                      </a:r>
                      <a:r>
                        <a:rPr lang="pt-PT" sz="2400" dirty="0" err="1" smtClean="0"/>
                        <a:t>after</a:t>
                      </a:r>
                      <a:r>
                        <a:rPr lang="pt-PT" sz="2400" dirty="0" smtClean="0"/>
                        <a:t> </a:t>
                      </a:r>
                      <a:r>
                        <a:rPr lang="pt-PT" sz="2400" dirty="0" err="1" smtClean="0"/>
                        <a:t>PhD</a:t>
                      </a:r>
                      <a:endParaRPr lang="pt-PT" sz="2400" dirty="0"/>
                    </a:p>
                  </a:txBody>
                  <a:tcPr/>
                </a:tc>
                <a:tc hMerge="1">
                  <a:txBody>
                    <a:bodyPr/>
                    <a:lstStyle/>
                    <a:p>
                      <a:endParaRPr lang="pt-PT" dirty="0"/>
                    </a:p>
                  </a:txBody>
                  <a:tcPr/>
                </a:tc>
                <a:tc hMerge="1">
                  <a:txBody>
                    <a:bodyPr/>
                    <a:lstStyle/>
                    <a:p>
                      <a:endParaRPr lang="pt-PT" dirty="0"/>
                    </a:p>
                  </a:txBody>
                  <a:tcPr/>
                </a:tc>
              </a:tr>
              <a:tr h="370840">
                <a:tc>
                  <a:txBody>
                    <a:bodyPr/>
                    <a:lstStyle/>
                    <a:p>
                      <a:pPr algn="ctr"/>
                      <a:r>
                        <a:rPr lang="pt-PT" sz="2400" dirty="0" err="1" smtClean="0"/>
                        <a:t>Non-inbred</a:t>
                      </a:r>
                      <a:endParaRPr lang="pt-PT" sz="2400" dirty="0"/>
                    </a:p>
                  </a:txBody>
                  <a:tcPr/>
                </a:tc>
                <a:tc>
                  <a:txBody>
                    <a:bodyPr/>
                    <a:lstStyle/>
                    <a:p>
                      <a:pPr algn="ctr"/>
                      <a:r>
                        <a:rPr lang="pt-PT" sz="2400" dirty="0" smtClean="0"/>
                        <a:t>A</a:t>
                      </a:r>
                      <a:endParaRPr lang="pt-PT" sz="2400" dirty="0"/>
                    </a:p>
                  </a:txBody>
                  <a:tcPr anchor="ctr"/>
                </a:tc>
                <a:tc>
                  <a:txBody>
                    <a:bodyPr/>
                    <a:lstStyle/>
                    <a:p>
                      <a:pPr algn="ctr"/>
                      <a:r>
                        <a:rPr lang="pt-PT" sz="2400" dirty="0" smtClean="0"/>
                        <a:t>B</a:t>
                      </a:r>
                      <a:endParaRPr lang="pt-PT" sz="2400" dirty="0"/>
                    </a:p>
                  </a:txBody>
                  <a:tcPr anchor="ctr"/>
                </a:tc>
                <a:tc>
                  <a:txBody>
                    <a:bodyPr/>
                    <a:lstStyle/>
                    <a:p>
                      <a:pPr algn="ctr"/>
                      <a:r>
                        <a:rPr lang="pt-PT" sz="2400" dirty="0" smtClean="0"/>
                        <a:t>C</a:t>
                      </a:r>
                      <a:endParaRPr lang="pt-PT" sz="2400" dirty="0"/>
                    </a:p>
                  </a:txBody>
                  <a:tcPr anchor="ctr"/>
                </a:tc>
                <a:tc>
                  <a:txBody>
                    <a:bodyPr/>
                    <a:lstStyle/>
                    <a:p>
                      <a:pPr algn="ctr"/>
                      <a:r>
                        <a:rPr lang="pt-PT" sz="2400" dirty="0" smtClean="0"/>
                        <a:t>D</a:t>
                      </a:r>
                      <a:endParaRPr lang="pt-PT" sz="2400" dirty="0"/>
                    </a:p>
                  </a:txBody>
                  <a:tcPr/>
                </a:tc>
              </a:tr>
              <a:tr h="370840">
                <a:tc>
                  <a:txBody>
                    <a:bodyPr/>
                    <a:lstStyle/>
                    <a:p>
                      <a:pPr algn="ctr"/>
                      <a:r>
                        <a:rPr lang="pt-PT" sz="2400" dirty="0" err="1" smtClean="0"/>
                        <a:t>Silver</a:t>
                      </a:r>
                      <a:r>
                        <a:rPr lang="pt-PT" sz="2400" dirty="0" smtClean="0"/>
                        <a:t> </a:t>
                      </a:r>
                      <a:r>
                        <a:rPr lang="pt-PT" sz="2400" dirty="0" err="1" smtClean="0"/>
                        <a:t>Corded</a:t>
                      </a:r>
                      <a:endParaRPr lang="pt-PT" sz="2400" dirty="0"/>
                    </a:p>
                  </a:txBody>
                  <a:tcPr/>
                </a:tc>
                <a:tc>
                  <a:txBody>
                    <a:bodyPr/>
                    <a:lstStyle/>
                    <a:p>
                      <a:pPr algn="ctr"/>
                      <a:r>
                        <a:rPr lang="pt-PT" sz="2400" dirty="0" smtClean="0"/>
                        <a:t>A</a:t>
                      </a:r>
                      <a:endParaRPr lang="pt-PT" sz="2400" dirty="0"/>
                    </a:p>
                  </a:txBody>
                  <a:tcPr anchor="ctr"/>
                </a:tc>
                <a:tc>
                  <a:txBody>
                    <a:bodyPr/>
                    <a:lstStyle/>
                    <a:p>
                      <a:pPr algn="ctr"/>
                      <a:r>
                        <a:rPr lang="pt-PT" sz="2400" dirty="0" smtClean="0"/>
                        <a:t>B</a:t>
                      </a:r>
                      <a:endParaRPr lang="pt-PT" sz="2400" dirty="0"/>
                    </a:p>
                  </a:txBody>
                  <a:tcPr anchor="ctr"/>
                </a:tc>
                <a:tc>
                  <a:txBody>
                    <a:bodyPr/>
                    <a:lstStyle/>
                    <a:p>
                      <a:pPr algn="ctr"/>
                      <a:r>
                        <a:rPr lang="pt-PT" sz="2400" dirty="0" smtClean="0"/>
                        <a:t>A</a:t>
                      </a:r>
                      <a:endParaRPr lang="pt-PT" sz="2400" dirty="0"/>
                    </a:p>
                  </a:txBody>
                  <a:tcPr anchor="ctr"/>
                </a:tc>
                <a:tc>
                  <a:txBody>
                    <a:bodyPr/>
                    <a:lstStyle/>
                    <a:p>
                      <a:pPr algn="ctr"/>
                      <a:endParaRPr lang="pt-PT" sz="2400"/>
                    </a:p>
                  </a:txBody>
                  <a:tcPr/>
                </a:tc>
              </a:tr>
              <a:tr h="370840">
                <a:tc>
                  <a:txBody>
                    <a:bodyPr/>
                    <a:lstStyle/>
                    <a:p>
                      <a:pPr algn="ctr"/>
                      <a:r>
                        <a:rPr lang="pt-PT" sz="2400" dirty="0" err="1" smtClean="0"/>
                        <a:t>Adherents</a:t>
                      </a:r>
                      <a:endParaRPr lang="pt-PT" sz="2400" dirty="0"/>
                    </a:p>
                  </a:txBody>
                  <a:tcPr/>
                </a:tc>
                <a:tc>
                  <a:txBody>
                    <a:bodyPr/>
                    <a:lstStyle/>
                    <a:p>
                      <a:pPr algn="ctr"/>
                      <a:r>
                        <a:rPr lang="pt-PT" sz="2400" dirty="0" smtClean="0"/>
                        <a:t>A</a:t>
                      </a:r>
                      <a:endParaRPr lang="pt-PT" sz="2400" dirty="0"/>
                    </a:p>
                  </a:txBody>
                  <a:tcPr anchor="ctr"/>
                </a:tc>
                <a:tc>
                  <a:txBody>
                    <a:bodyPr/>
                    <a:lstStyle/>
                    <a:p>
                      <a:pPr algn="ctr"/>
                      <a:r>
                        <a:rPr lang="pt-PT" sz="2400" dirty="0" smtClean="0"/>
                        <a:t>B</a:t>
                      </a:r>
                      <a:endParaRPr lang="pt-PT" sz="2400" dirty="0"/>
                    </a:p>
                  </a:txBody>
                  <a:tcPr anchor="ctr"/>
                </a:tc>
                <a:tc>
                  <a:txBody>
                    <a:bodyPr/>
                    <a:lstStyle/>
                    <a:p>
                      <a:pPr algn="ctr"/>
                      <a:endParaRPr lang="pt-PT" sz="2400" dirty="0"/>
                    </a:p>
                  </a:txBody>
                  <a:tcPr anchor="ctr"/>
                </a:tc>
                <a:tc>
                  <a:txBody>
                    <a:bodyPr/>
                    <a:lstStyle/>
                    <a:p>
                      <a:pPr algn="ctr"/>
                      <a:endParaRPr lang="pt-PT" sz="2400"/>
                    </a:p>
                  </a:txBody>
                  <a:tcPr/>
                </a:tc>
              </a:tr>
              <a:tr h="370840">
                <a:tc>
                  <a:txBody>
                    <a:bodyPr/>
                    <a:lstStyle/>
                    <a:p>
                      <a:pPr algn="ctr"/>
                      <a:r>
                        <a:rPr lang="pt-PT" sz="2400" dirty="0" smtClean="0"/>
                        <a:t>Mobile </a:t>
                      </a:r>
                      <a:r>
                        <a:rPr lang="pt-PT" sz="2400" dirty="0" err="1" smtClean="0"/>
                        <a:t>inbreds</a:t>
                      </a:r>
                      <a:endParaRPr lang="pt-PT" sz="2400" dirty="0"/>
                    </a:p>
                  </a:txBody>
                  <a:tcPr/>
                </a:tc>
                <a:tc>
                  <a:txBody>
                    <a:bodyPr/>
                    <a:lstStyle/>
                    <a:p>
                      <a:pPr algn="ctr"/>
                      <a:r>
                        <a:rPr lang="pt-PT" sz="2400" dirty="0" smtClean="0"/>
                        <a:t>A (E)</a:t>
                      </a:r>
                      <a:endParaRPr lang="pt-PT" sz="2400" dirty="0"/>
                    </a:p>
                  </a:txBody>
                  <a:tcPr anchor="ctr"/>
                </a:tc>
                <a:tc>
                  <a:txBody>
                    <a:bodyPr/>
                    <a:lstStyle/>
                    <a:p>
                      <a:pPr algn="ctr"/>
                      <a:r>
                        <a:rPr lang="pt-PT" sz="2400" dirty="0" smtClean="0"/>
                        <a:t>A </a:t>
                      </a:r>
                      <a:r>
                        <a:rPr lang="pt-PT" sz="2400" baseline="0" dirty="0" smtClean="0"/>
                        <a:t> </a:t>
                      </a:r>
                      <a:r>
                        <a:rPr lang="pt-PT" sz="2400" dirty="0" smtClean="0"/>
                        <a:t>(E)</a:t>
                      </a:r>
                      <a:endParaRPr lang="pt-PT" sz="2400" dirty="0"/>
                    </a:p>
                  </a:txBody>
                  <a:tcPr anchor="ctr"/>
                </a:tc>
                <a:tc>
                  <a:txBody>
                    <a:bodyPr/>
                    <a:lstStyle/>
                    <a:p>
                      <a:pPr algn="ctr"/>
                      <a:endParaRPr lang="pt-PT" sz="2400" dirty="0"/>
                    </a:p>
                  </a:txBody>
                  <a:tcPr anchor="ctr"/>
                </a:tc>
                <a:tc>
                  <a:txBody>
                    <a:bodyPr/>
                    <a:lstStyle/>
                    <a:p>
                      <a:pPr algn="ctr"/>
                      <a:endParaRPr lang="pt-PT" sz="2400"/>
                    </a:p>
                  </a:txBody>
                  <a:tcPr/>
                </a:tc>
              </a:tr>
              <a:tr h="370840">
                <a:tc>
                  <a:txBody>
                    <a:bodyPr/>
                    <a:lstStyle/>
                    <a:p>
                      <a:pPr algn="ctr"/>
                      <a:r>
                        <a:rPr lang="pt-PT" sz="2400" dirty="0" err="1" smtClean="0"/>
                        <a:t>Pure</a:t>
                      </a:r>
                      <a:r>
                        <a:rPr lang="pt-PT" sz="2400" dirty="0" smtClean="0"/>
                        <a:t> </a:t>
                      </a:r>
                      <a:r>
                        <a:rPr lang="pt-PT" sz="2400" dirty="0" err="1" smtClean="0"/>
                        <a:t>inbreds</a:t>
                      </a:r>
                      <a:endParaRPr lang="pt-PT" sz="2400" dirty="0"/>
                    </a:p>
                  </a:txBody>
                  <a:tcPr/>
                </a:tc>
                <a:tc>
                  <a:txBody>
                    <a:bodyPr/>
                    <a:lstStyle/>
                    <a:p>
                      <a:pPr algn="ctr"/>
                      <a:r>
                        <a:rPr lang="pt-PT" sz="2400" dirty="0" smtClean="0"/>
                        <a:t>A</a:t>
                      </a:r>
                      <a:endParaRPr lang="pt-PT" sz="2400" dirty="0"/>
                    </a:p>
                  </a:txBody>
                  <a:tcPr anchor="ctr"/>
                </a:tc>
                <a:tc>
                  <a:txBody>
                    <a:bodyPr/>
                    <a:lstStyle/>
                    <a:p>
                      <a:pPr algn="ctr"/>
                      <a:r>
                        <a:rPr lang="pt-PT" sz="2400" dirty="0" smtClean="0"/>
                        <a:t>A</a:t>
                      </a:r>
                      <a:endParaRPr lang="pt-PT" sz="2400" dirty="0"/>
                    </a:p>
                  </a:txBody>
                  <a:tcPr anchor="ctr"/>
                </a:tc>
                <a:tc>
                  <a:txBody>
                    <a:bodyPr/>
                    <a:lstStyle/>
                    <a:p>
                      <a:pPr algn="ctr"/>
                      <a:endParaRPr lang="pt-PT" sz="2400" dirty="0"/>
                    </a:p>
                  </a:txBody>
                  <a:tcPr anchor="ctr"/>
                </a:tc>
                <a:tc>
                  <a:txBody>
                    <a:bodyPr/>
                    <a:lstStyle/>
                    <a:p>
                      <a:pPr algn="ctr"/>
                      <a:endParaRPr lang="pt-PT" sz="2400" dirty="0"/>
                    </a:p>
                  </a:txBody>
                  <a:tcPr/>
                </a:tc>
              </a:tr>
            </a:tbl>
          </a:graphicData>
        </a:graphic>
      </p:graphicFrame>
      <p:sp>
        <p:nvSpPr>
          <p:cNvPr id="5" name="CaixaDeTexto 4"/>
          <p:cNvSpPr txBox="1"/>
          <p:nvPr/>
        </p:nvSpPr>
        <p:spPr>
          <a:xfrm>
            <a:off x="0" y="5085184"/>
            <a:ext cx="9036496" cy="1631216"/>
          </a:xfrm>
          <a:prstGeom prst="rect">
            <a:avLst/>
          </a:prstGeom>
          <a:noFill/>
        </p:spPr>
        <p:txBody>
          <a:bodyPr wrap="square" rtlCol="0">
            <a:spAutoFit/>
          </a:bodyPr>
          <a:lstStyle/>
          <a:p>
            <a:r>
              <a:rPr lang="pt-PT" sz="2000" dirty="0" smtClean="0"/>
              <a:t>A – Alma Mater – </a:t>
            </a:r>
            <a:r>
              <a:rPr lang="pt-PT" sz="2000" dirty="0" err="1" smtClean="0"/>
              <a:t>where</a:t>
            </a:r>
            <a:r>
              <a:rPr lang="pt-PT" sz="2000" dirty="0" smtClean="0"/>
              <a:t> </a:t>
            </a:r>
            <a:r>
              <a:rPr lang="pt-PT" sz="2000" dirty="0" err="1" smtClean="0"/>
              <a:t>the</a:t>
            </a:r>
            <a:r>
              <a:rPr lang="pt-PT" sz="2000" dirty="0" smtClean="0"/>
              <a:t> </a:t>
            </a:r>
            <a:r>
              <a:rPr lang="pt-PT" sz="2000" dirty="0" err="1" smtClean="0"/>
              <a:t>academic</a:t>
            </a:r>
            <a:r>
              <a:rPr lang="pt-PT" sz="2000" dirty="0" smtClean="0"/>
              <a:t> </a:t>
            </a:r>
            <a:r>
              <a:rPr lang="pt-PT" sz="2000" dirty="0" err="1" smtClean="0"/>
              <a:t>did</a:t>
            </a:r>
            <a:r>
              <a:rPr lang="pt-PT" sz="2000" dirty="0" smtClean="0"/>
              <a:t> </a:t>
            </a:r>
            <a:r>
              <a:rPr lang="pt-PT" sz="2000" dirty="0" err="1" smtClean="0"/>
              <a:t>the</a:t>
            </a:r>
            <a:r>
              <a:rPr lang="pt-PT" sz="2000" dirty="0" smtClean="0"/>
              <a:t> PHD</a:t>
            </a:r>
          </a:p>
          <a:p>
            <a:r>
              <a:rPr lang="pt-PT" sz="2000" dirty="0" smtClean="0"/>
              <a:t>B – </a:t>
            </a:r>
            <a:r>
              <a:rPr lang="pt-PT" sz="2000" dirty="0" err="1" smtClean="0"/>
              <a:t>First</a:t>
            </a:r>
            <a:r>
              <a:rPr lang="pt-PT" sz="2000" dirty="0" smtClean="0"/>
              <a:t> </a:t>
            </a:r>
            <a:r>
              <a:rPr lang="pt-PT" sz="2000" dirty="0" err="1" smtClean="0"/>
              <a:t>academic</a:t>
            </a:r>
            <a:r>
              <a:rPr lang="pt-PT" sz="2000" dirty="0" smtClean="0"/>
              <a:t> </a:t>
            </a:r>
            <a:r>
              <a:rPr lang="pt-PT" sz="2000" dirty="0" err="1" smtClean="0"/>
              <a:t>position</a:t>
            </a:r>
            <a:r>
              <a:rPr lang="pt-PT" sz="2000" dirty="0" smtClean="0"/>
              <a:t> </a:t>
            </a:r>
            <a:r>
              <a:rPr lang="pt-PT" sz="2000" dirty="0" err="1" smtClean="0"/>
              <a:t>at</a:t>
            </a:r>
            <a:r>
              <a:rPr lang="pt-PT" sz="2000" dirty="0" smtClean="0"/>
              <a:t> </a:t>
            </a:r>
            <a:r>
              <a:rPr lang="pt-PT" sz="2000" dirty="0" err="1" smtClean="0"/>
              <a:t>other</a:t>
            </a:r>
            <a:r>
              <a:rPr lang="pt-PT" sz="2000" dirty="0" smtClean="0"/>
              <a:t> </a:t>
            </a:r>
            <a:r>
              <a:rPr lang="pt-PT" sz="2000" dirty="0" err="1" smtClean="0"/>
              <a:t>university</a:t>
            </a:r>
            <a:r>
              <a:rPr lang="pt-PT" sz="2000" dirty="0" smtClean="0"/>
              <a:t> (</a:t>
            </a:r>
            <a:r>
              <a:rPr lang="pt-PT" sz="2000" dirty="0" err="1" smtClean="0"/>
              <a:t>starting</a:t>
            </a:r>
            <a:r>
              <a:rPr lang="pt-PT" sz="2000" dirty="0" smtClean="0"/>
              <a:t> as </a:t>
            </a:r>
            <a:r>
              <a:rPr lang="pt-PT" sz="2000" dirty="0" err="1" smtClean="0"/>
              <a:t>assistant</a:t>
            </a:r>
            <a:r>
              <a:rPr lang="pt-PT" sz="2000" dirty="0" smtClean="0"/>
              <a:t> professor)</a:t>
            </a:r>
          </a:p>
          <a:p>
            <a:r>
              <a:rPr lang="pt-PT" sz="2000" dirty="0" smtClean="0"/>
              <a:t>C, D </a:t>
            </a:r>
            <a:r>
              <a:rPr lang="pt-PT" sz="2000" dirty="0" err="1" smtClean="0"/>
              <a:t>–Other</a:t>
            </a:r>
            <a:r>
              <a:rPr lang="pt-PT" sz="2000" dirty="0" smtClean="0"/>
              <a:t> </a:t>
            </a:r>
            <a:r>
              <a:rPr lang="pt-PT" sz="2000" dirty="0" err="1" smtClean="0"/>
              <a:t>academic</a:t>
            </a:r>
            <a:r>
              <a:rPr lang="pt-PT" sz="2000" dirty="0" smtClean="0"/>
              <a:t> </a:t>
            </a:r>
            <a:r>
              <a:rPr lang="pt-PT" sz="2000" dirty="0" err="1" smtClean="0"/>
              <a:t>positions</a:t>
            </a:r>
            <a:r>
              <a:rPr lang="pt-PT" sz="2000" dirty="0" smtClean="0"/>
              <a:t> </a:t>
            </a:r>
            <a:r>
              <a:rPr lang="pt-PT" sz="2000" dirty="0" err="1" smtClean="0"/>
              <a:t>at</a:t>
            </a:r>
            <a:r>
              <a:rPr lang="pt-PT" sz="2000" dirty="0" smtClean="0"/>
              <a:t> </a:t>
            </a:r>
            <a:r>
              <a:rPr lang="pt-PT" sz="2000" dirty="0" err="1" smtClean="0"/>
              <a:t>other</a:t>
            </a:r>
            <a:r>
              <a:rPr lang="pt-PT" sz="2000" dirty="0" smtClean="0"/>
              <a:t> </a:t>
            </a:r>
            <a:r>
              <a:rPr lang="pt-PT" sz="2000" dirty="0" err="1" smtClean="0"/>
              <a:t>universities</a:t>
            </a:r>
            <a:endParaRPr lang="pt-PT" sz="2000" dirty="0" smtClean="0"/>
          </a:p>
          <a:p>
            <a:r>
              <a:rPr lang="pt-PT" sz="2000" dirty="0" smtClean="0"/>
              <a:t>(E) – </a:t>
            </a:r>
            <a:r>
              <a:rPr lang="pt-PT" sz="2000" dirty="0" err="1" smtClean="0"/>
              <a:t>Did</a:t>
            </a:r>
            <a:r>
              <a:rPr lang="pt-PT" sz="2000" dirty="0" smtClean="0"/>
              <a:t> </a:t>
            </a:r>
            <a:r>
              <a:rPr lang="pt-PT" sz="2000" dirty="0" err="1" smtClean="0"/>
              <a:t>research</a:t>
            </a:r>
            <a:r>
              <a:rPr lang="pt-PT" sz="2000" dirty="0" smtClean="0"/>
              <a:t> </a:t>
            </a:r>
            <a:r>
              <a:rPr lang="pt-PT" sz="2000" dirty="0" err="1" smtClean="0"/>
              <a:t>at</a:t>
            </a:r>
            <a:r>
              <a:rPr lang="pt-PT" sz="2000" dirty="0" smtClean="0"/>
              <a:t> </a:t>
            </a:r>
            <a:r>
              <a:rPr lang="pt-PT" sz="2000" dirty="0" err="1" smtClean="0"/>
              <a:t>other</a:t>
            </a:r>
            <a:r>
              <a:rPr lang="pt-PT" sz="2000" dirty="0" smtClean="0"/>
              <a:t> </a:t>
            </a:r>
            <a:r>
              <a:rPr lang="pt-PT" sz="2000" dirty="0" err="1" smtClean="0"/>
              <a:t>university</a:t>
            </a:r>
            <a:r>
              <a:rPr lang="pt-PT" sz="2000" dirty="0" smtClean="0"/>
              <a:t> </a:t>
            </a:r>
            <a:r>
              <a:rPr lang="pt-PT" sz="2000" dirty="0" err="1" smtClean="0"/>
              <a:t>during</a:t>
            </a:r>
            <a:r>
              <a:rPr lang="pt-PT" sz="2000" dirty="0" smtClean="0"/>
              <a:t> </a:t>
            </a:r>
            <a:r>
              <a:rPr lang="pt-PT" sz="2000" dirty="0" err="1" smtClean="0"/>
              <a:t>the</a:t>
            </a:r>
            <a:r>
              <a:rPr lang="pt-PT" sz="2000" dirty="0" smtClean="0"/>
              <a:t> </a:t>
            </a:r>
            <a:r>
              <a:rPr lang="pt-PT" sz="2000" dirty="0" err="1" smtClean="0"/>
              <a:t>PhD</a:t>
            </a:r>
            <a:r>
              <a:rPr lang="pt-PT" sz="2000" dirty="0" smtClean="0"/>
              <a:t> </a:t>
            </a:r>
            <a:r>
              <a:rPr lang="pt-PT" sz="2000" dirty="0" err="1" smtClean="0"/>
              <a:t>or</a:t>
            </a:r>
            <a:r>
              <a:rPr lang="pt-PT" sz="2000" dirty="0" smtClean="0"/>
              <a:t> </a:t>
            </a:r>
            <a:r>
              <a:rPr lang="pt-PT" sz="2000" dirty="0" err="1" smtClean="0"/>
              <a:t>did</a:t>
            </a:r>
            <a:r>
              <a:rPr lang="pt-PT" sz="2000" dirty="0" smtClean="0"/>
              <a:t> a </a:t>
            </a:r>
            <a:r>
              <a:rPr lang="pt-PT" sz="2000" dirty="0" err="1" smtClean="0"/>
              <a:t>post-doc</a:t>
            </a:r>
            <a:r>
              <a:rPr lang="pt-PT" sz="2000" dirty="0" smtClean="0"/>
              <a:t> </a:t>
            </a:r>
            <a:r>
              <a:rPr lang="pt-PT" sz="2000" dirty="0" err="1" smtClean="0"/>
              <a:t>elsewhere</a:t>
            </a:r>
            <a:r>
              <a:rPr lang="pt-PT" sz="2000" dirty="0" smtClean="0"/>
              <a:t> </a:t>
            </a:r>
            <a:r>
              <a:rPr lang="pt-PT" sz="2000" dirty="0" err="1" smtClean="0"/>
              <a:t>other</a:t>
            </a:r>
            <a:r>
              <a:rPr lang="pt-PT" sz="2000" dirty="0" smtClean="0"/>
              <a:t> </a:t>
            </a:r>
            <a:r>
              <a:rPr lang="pt-PT" sz="2000" dirty="0" err="1" smtClean="0"/>
              <a:t>than</a:t>
            </a:r>
            <a:r>
              <a:rPr lang="pt-PT" sz="2000" dirty="0" smtClean="0"/>
              <a:t> </a:t>
            </a:r>
            <a:r>
              <a:rPr lang="pt-PT" sz="2000" dirty="0" err="1" smtClean="0"/>
              <a:t>the</a:t>
            </a:r>
            <a:r>
              <a:rPr lang="pt-PT" sz="2000" dirty="0" smtClean="0"/>
              <a:t> Alma Mater</a:t>
            </a:r>
            <a:endParaRPr lang="pt-PT" sz="2000" dirty="0"/>
          </a:p>
        </p:txBody>
      </p:sp>
      <p:sp>
        <p:nvSpPr>
          <p:cNvPr id="6" name="Seta para a direita 5"/>
          <p:cNvSpPr/>
          <p:nvPr/>
        </p:nvSpPr>
        <p:spPr>
          <a:xfrm>
            <a:off x="3482827" y="4294849"/>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Seta para a direita 6"/>
          <p:cNvSpPr/>
          <p:nvPr/>
        </p:nvSpPr>
        <p:spPr>
          <a:xfrm>
            <a:off x="3479809" y="3631609"/>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Seta para a direita 7"/>
          <p:cNvSpPr/>
          <p:nvPr/>
        </p:nvSpPr>
        <p:spPr>
          <a:xfrm>
            <a:off x="3482827" y="2997207"/>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Seta para a direita 8"/>
          <p:cNvSpPr/>
          <p:nvPr/>
        </p:nvSpPr>
        <p:spPr>
          <a:xfrm>
            <a:off x="5521684" y="2420888"/>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Seta para a direita 9"/>
          <p:cNvSpPr/>
          <p:nvPr/>
        </p:nvSpPr>
        <p:spPr>
          <a:xfrm>
            <a:off x="3482827" y="2361126"/>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Seta para a direita 10"/>
          <p:cNvSpPr/>
          <p:nvPr/>
        </p:nvSpPr>
        <p:spPr>
          <a:xfrm>
            <a:off x="7092280" y="1839383"/>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eta para a direita 11"/>
          <p:cNvSpPr/>
          <p:nvPr/>
        </p:nvSpPr>
        <p:spPr>
          <a:xfrm>
            <a:off x="5508104" y="1839383"/>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Seta para a direita 12"/>
          <p:cNvSpPr/>
          <p:nvPr/>
        </p:nvSpPr>
        <p:spPr>
          <a:xfrm>
            <a:off x="3482827" y="1844824"/>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xmlns="" val="24699363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19A1754C7C16294E9BE50F207DEFED42" ma:contentTypeVersion="0" ma:contentTypeDescription="Создание документа." ma:contentTypeScope="" ma:versionID="545428e253d65f772d316b3e12ed98c3">
  <xsd:schema xmlns:xsd="http://www.w3.org/2001/XMLSchema" xmlns:p="http://schemas.microsoft.com/office/2006/metadata/properties" targetNamespace="http://schemas.microsoft.com/office/2006/metadata/properties" ma:root="true" ma:fieldsID="53974d1da0c14f073d2cc649cae9f3e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содержимого" ma:readOnly="true"/>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E0BA307-AD9C-414E-BE8F-B9CA39348DD0}"/>
</file>

<file path=customXml/itemProps2.xml><?xml version="1.0" encoding="utf-8"?>
<ds:datastoreItem xmlns:ds="http://schemas.openxmlformats.org/officeDocument/2006/customXml" ds:itemID="{F9736CBF-8137-4779-A2F8-AE89E461CD01}"/>
</file>

<file path=customXml/itemProps3.xml><?xml version="1.0" encoding="utf-8"?>
<ds:datastoreItem xmlns:ds="http://schemas.openxmlformats.org/officeDocument/2006/customXml" ds:itemID="{FD9636BD-37F3-448D-9C5B-FD62B7C417B3}"/>
</file>

<file path=docProps/app.xml><?xml version="1.0" encoding="utf-8"?>
<Properties xmlns="http://schemas.openxmlformats.org/officeDocument/2006/extended-properties" xmlns:vt="http://schemas.openxmlformats.org/officeDocument/2006/docPropsVTypes">
  <Template>Clarity</Template>
  <TotalTime>3061</TotalTime>
  <Words>1453</Words>
  <Application>Microsoft Office PowerPoint</Application>
  <PresentationFormat>Экран (4:3)</PresentationFormat>
  <Paragraphs>196</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Clarity</vt:lpstr>
      <vt:lpstr>Inbreds, silver-corded, adherents, their scientific productivity and information exchange dynamics: the case of Portugal</vt:lpstr>
      <vt:lpstr>A quote</vt:lpstr>
      <vt:lpstr>What is Academic inbreeding?</vt:lpstr>
      <vt:lpstr>Research on inbreeding: two perspectives</vt:lpstr>
      <vt:lpstr>The why’s of this study</vt:lpstr>
      <vt:lpstr>The why’s of this study</vt:lpstr>
      <vt:lpstr>Research Questions</vt:lpstr>
      <vt:lpstr>Data source and characteristics</vt:lpstr>
      <vt:lpstr>Taxonomy of academic careers</vt:lpstr>
      <vt:lpstr>Data – Critical Variables </vt:lpstr>
      <vt:lpstr>Data – Control Variables </vt:lpstr>
      <vt:lpstr>Results: External R&amp;D information exchange</vt:lpstr>
      <vt:lpstr>Main results: research productivity</vt:lpstr>
      <vt:lpstr>Main results: research productivity</vt:lpstr>
      <vt:lpstr>Results: Articles international journals</vt:lpstr>
      <vt:lpstr>Results: Articles national journals</vt:lpstr>
      <vt:lpstr>Contributions of this study</vt:lpstr>
      <vt:lpstr>Thank you! спасибо!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Проф Hugo Horta, Center for Innovation, Technology and Policy Research IN+/IST</dc:title>
  <dc:creator>Hugo</dc:creator>
  <cp:lastModifiedBy>1</cp:lastModifiedBy>
  <cp:revision>29</cp:revision>
  <dcterms:created xsi:type="dcterms:W3CDTF">2007-06-07T06:48:07Z</dcterms:created>
  <dcterms:modified xsi:type="dcterms:W3CDTF">2012-11-01T11:40:51Z</dcterms:modified>
  <cp:contentType>Документ</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0x01010019A1754C7C16294E9BE50F207DEFED42</vt:lpwstr>
  </property>
</Properties>
</file>