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emf" ContentType="image/x-em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58" r:id="rId2"/>
    <p:sldId id="259" r:id="rId3"/>
    <p:sldId id="261" r:id="rId4"/>
    <p:sldId id="282" r:id="rId5"/>
    <p:sldId id="280" r:id="rId6"/>
    <p:sldId id="262" r:id="rId7"/>
    <p:sldId id="281" r:id="rId8"/>
    <p:sldId id="264" r:id="rId9"/>
    <p:sldId id="265" r:id="rId10"/>
    <p:sldId id="266" r:id="rId11"/>
    <p:sldId id="267" r:id="rId12"/>
    <p:sldId id="283" r:id="rId13"/>
    <p:sldId id="26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F9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176" y="-96"/>
      </p:cViewPr>
      <p:guideLst>
        <p:guide orient="horz" pos="216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4D3911-3B68-3349-ABDB-39EBF64F9E3C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2D65E10-9366-1041-8A39-339773E7D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1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BD363-8063-C544-B9CD-63C8E6A53EB8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5741E-890E-9C41-98B5-4A8780E6A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513A3-C550-7B46-8CB6-A17428C86038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41DEC-E1FD-2347-A458-24B6EFC8A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BC00B-6A8E-3A4A-957C-0AB475FB5C9C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8A55E-E6D7-7D49-873D-69EA0CB4D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ADADB2-6092-2442-B05A-6DEC25C9270B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E3A3-12A7-0A4B-ACA9-1DDA873CE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5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EFA8C-63BC-1846-9C68-E2C863272883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4D13D-5F58-5D41-B0BF-EC1971D62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C1F65-5C03-3640-B43A-DC3C6D8A8B46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613C5-BE52-424E-B952-D6190D7FAE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0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30AB38-1355-C941-9D62-FF62CA60B963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A8500-9978-EE4A-B12D-65EDF9BCF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F09BF-53DE-F842-A9B0-A0CA62402740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7CF0F-A2A8-9845-B9BD-BCBB31D85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058A9-28C9-9F44-94A5-A7EE33F32285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6137-CE3C-9E42-A03E-6904E2EF0C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8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6DB70-4771-9045-8DE1-CE9ABC342C30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2BBB1-150B-6449-9496-F80459C44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0096E3-26DA-7847-851A-B9FEB6D3B256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F022C-597B-C041-8E65-755E95E3B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70CFC-F970-6E48-A880-2E5C0F4CE9B5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C8DC0-CBC0-2B45-BF68-C28C50DA1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5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60AA6D-E43C-6047-B3AD-7D35EA37803C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2FA07-7281-4740-A1D3-5CB24EF3F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4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7D873-8DB9-5341-9809-26E0D11FB049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E6021-264E-614E-8A66-1E7A089E16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6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AB9EBE9-E0CF-C443-AEEF-1E9B258C4377}" type="datetimeFigureOut">
              <a:rPr lang="en-US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3470D71-1F1B-0844-97CB-38D2E27609C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11" descr="Making_History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30337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Pratt_125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0"/>
            <a:ext cx="16827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3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227065014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4"/>
          <p:cNvSpPr txBox="1">
            <a:spLocks noChangeArrowheads="1"/>
          </p:cNvSpPr>
          <p:nvPr/>
        </p:nvSpPr>
        <p:spPr bwMode="auto">
          <a:xfrm>
            <a:off x="-1608138" y="3381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051" name="TextBox 16"/>
          <p:cNvSpPr txBox="1">
            <a:spLocks noChangeArrowheads="1"/>
          </p:cNvSpPr>
          <p:nvPr/>
        </p:nvSpPr>
        <p:spPr bwMode="auto">
          <a:xfrm>
            <a:off x="-1739900" y="7429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052" name="Picture 10" descr="Pratt_12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0"/>
            <a:ext cx="168275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Making_Histor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464300"/>
            <a:ext cx="30337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62063" y="338138"/>
            <a:ext cx="7258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2400" b="1"/>
              <a:t>III International Conference of the Russian Association of Higher Education Researchers </a:t>
            </a:r>
            <a:r>
              <a:rPr lang="ja-JP" altLang="en-US" sz="2400" b="1"/>
              <a:t>“</a:t>
            </a:r>
            <a:r>
              <a:rPr lang="en-US" sz="2400" b="1"/>
              <a:t>The Birth and Revival of Universities</a:t>
            </a:r>
            <a:r>
              <a:rPr lang="ja-JP" altLang="en-US" sz="2400" b="1"/>
              <a:t>”</a:t>
            </a:r>
            <a:endParaRPr lang="en-US" sz="2400" b="1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3038" y="2351088"/>
            <a:ext cx="8748712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3600" b="1">
                <a:solidFill>
                  <a:srgbClr val="DF9E1E"/>
                </a:solidFill>
                <a:latin typeface="Palatino Linotype" charset="0"/>
              </a:rPr>
              <a:t>Institutional Change, Leadership and Strategic Planning: The Case Study of Pratt Institute</a:t>
            </a:r>
            <a:r>
              <a:rPr lang="en-US" sz="440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785938" y="4484688"/>
            <a:ext cx="57467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2000"/>
              <a:t>Vladimir Briller, Ed.D., Executive Director of Strategic Planning and Institutional Research,</a:t>
            </a:r>
          </a:p>
          <a:p>
            <a:pPr algn="ctr" defTabSz="914400" eaLnBrk="1" hangingPunct="1">
              <a:spcBef>
                <a:spcPct val="50000"/>
              </a:spcBef>
            </a:pPr>
            <a:r>
              <a:rPr lang="en-US" sz="2000"/>
              <a:t>Pratt Institute, New York, U.S.A.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Select Strategic Decisions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Focus on campus and facilities</a:t>
            </a:r>
          </a:p>
          <a:p>
            <a:pPr eaLnBrk="1" hangingPunct="1">
              <a:buFont typeface="Arial" charset="0"/>
              <a:buNone/>
            </a:pPr>
            <a:endParaRPr lang="en-US" sz="2800" dirty="0">
              <a:latin typeface="Calibri" charset="0"/>
            </a:endParaRPr>
          </a:p>
          <a:p>
            <a:pPr eaLnBrk="1" hangingPunct="1"/>
            <a:r>
              <a:rPr lang="en-US" sz="2800" dirty="0" smtClean="0">
                <a:latin typeface="Calibri" charset="0"/>
              </a:rPr>
              <a:t>Buy land and property</a:t>
            </a:r>
            <a:endParaRPr lang="en-US" sz="2800" dirty="0">
              <a:latin typeface="Calibri" charset="0"/>
            </a:endParaRPr>
          </a:p>
          <a:p>
            <a:pPr eaLnBrk="1" hangingPunct="1"/>
            <a:endParaRPr lang="en-US" sz="2800" dirty="0">
              <a:latin typeface="Calibri" charset="0"/>
            </a:endParaRP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pic>
        <p:nvPicPr>
          <p:cNvPr id="11268" name="Picture 6" descr="Myrtle_Hal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246563"/>
            <a:ext cx="3832225" cy="2190750"/>
          </a:xfrm>
        </p:spPr>
      </p:pic>
      <p:pic>
        <p:nvPicPr>
          <p:cNvPr id="11269" name="Picture 12" descr="P10002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3476625" cy="26082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Select Strategic Decisions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811713" cy="4525963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</a:rPr>
              <a:t>Full-time/part-time faculty ratio</a:t>
            </a:r>
          </a:p>
          <a:p>
            <a:pPr eaLnBrk="1" hangingPunct="1"/>
            <a:r>
              <a:rPr lang="en-US" sz="2800">
                <a:latin typeface="Calibri" charset="0"/>
              </a:rPr>
              <a:t>Invest in the programs with the greatest potential – example – Fashion Design</a:t>
            </a:r>
          </a:p>
          <a:p>
            <a:pPr eaLnBrk="1" hangingPunct="1">
              <a:buFont typeface="Arial" charset="0"/>
              <a:buNone/>
            </a:pPr>
            <a:endParaRPr lang="en-US" sz="2800">
              <a:latin typeface="Calibri" charset="0"/>
            </a:endParaRPr>
          </a:p>
        </p:txBody>
      </p:sp>
      <p:pic>
        <p:nvPicPr>
          <p:cNvPr id="12292" name="Picture 4" descr="Budget_Fashion_Sh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5488" y="1600200"/>
            <a:ext cx="2511425" cy="3175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275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Developing 2012-2017 Strategic Plan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Complete institutional transparency;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An expanded and representational planning committee;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A professional administrative planning director;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An outside professional planning consulting group;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Engaged and expanded group of administrators, staff, and faculty throughout the Institution (more than 1000 hours of discussions and roundtables with students, faculty, staff, administrators, Board of Trustees and community).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>
                <a:latin typeface="Calibri" charset="0"/>
              </a:rPr>
              <a:t>Thank you for your time,</a:t>
            </a: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6000" b="1">
                <a:latin typeface="Calibri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Introduction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12400" b="1">
                <a:latin typeface="Calibri" charset="0"/>
                <a:hlinkClick r:id="rId2"/>
              </a:rPr>
              <a:t>Pratt</a:t>
            </a:r>
            <a:endParaRPr lang="en-US" sz="124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Pratt Institute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sz="half" idx="1"/>
          </p:nvPr>
        </p:nvSpPr>
        <p:spPr>
          <a:xfrm>
            <a:off x="231775" y="1600200"/>
            <a:ext cx="4778952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latin typeface="Calibri" charset="0"/>
              </a:rPr>
              <a:t>Pratt Institute</a:t>
            </a:r>
            <a:r>
              <a:rPr lang="en-US" sz="2400" dirty="0">
                <a:latin typeface="Calibri" charset="0"/>
              </a:rPr>
              <a:t> is a private art college located in Brooklyn, New York, with satellite campuses in Manhattan and Utica. Pratt offers </a:t>
            </a:r>
            <a:r>
              <a:rPr lang="en-US" sz="2400" dirty="0" smtClean="0">
                <a:latin typeface="Calibri" charset="0"/>
              </a:rPr>
              <a:t>degrees</a:t>
            </a:r>
            <a:r>
              <a:rPr lang="ru-RU" sz="2400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in Architecture;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 Interior, Industrial</a:t>
            </a:r>
            <a:r>
              <a:rPr lang="en-US" sz="2400" dirty="0">
                <a:latin typeface="Calibri" charset="0"/>
              </a:rPr>
              <a:t>, Communications,  Fashion </a:t>
            </a:r>
            <a:r>
              <a:rPr lang="en-US" sz="2400" dirty="0">
                <a:latin typeface="Calibri" charset="0"/>
              </a:rPr>
              <a:t>and other </a:t>
            </a:r>
            <a:r>
              <a:rPr lang="en-US" sz="2400" dirty="0" smtClean="0">
                <a:latin typeface="Calibri" charset="0"/>
              </a:rPr>
              <a:t>design programs; </a:t>
            </a:r>
            <a:r>
              <a:rPr lang="en-US" sz="2400" dirty="0">
                <a:latin typeface="Calibri" charset="0"/>
              </a:rPr>
              <a:t>Fine Arts; Digital Arts; Creative Writing; Library and Information Science, and other areas. </a:t>
            </a:r>
          </a:p>
        </p:txBody>
      </p:sp>
      <p:pic>
        <p:nvPicPr>
          <p:cNvPr id="4100" name="Picture 4" descr="Main_w_Rose_Gard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599" y="2535238"/>
            <a:ext cx="3652837" cy="24003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History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The Institute opened on October 17, 1887 with a drawing class of 12 students, and quickly expanded its course offerings, attracting more than 1,000 students by fall 1888.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Calibri" charset="0"/>
              </a:rPr>
              <a:t>Reflecting Charles Pratt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concern with the welfare of the general public, the Institute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library, which opened in January 1888, served as Brooklyn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first free public library. 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Charles Pratt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117600"/>
            <a:ext cx="44338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</a:rPr>
              <a:t>From the first day of classes in October 1887 to the opening of Myrtle Hall in December 2011, Pratt Institute has offered students and faculty members the opportunity to make a tangible difference on a local, national, and international scale. While the Institute's curriculum and scope have evolved in the decades since its founding, its programs remain true to the founder's vision, </a:t>
            </a:r>
            <a:r>
              <a:rPr lang="ja-JP" altLang="en-US" sz="2400">
                <a:latin typeface="Calibri" charset="0"/>
              </a:rPr>
              <a:t>“</a:t>
            </a:r>
            <a:r>
              <a:rPr lang="en-US" sz="2400">
                <a:latin typeface="Calibri" charset="0"/>
              </a:rPr>
              <a:t>Be true to your work and your work will be true to you.</a:t>
            </a:r>
            <a:r>
              <a:rPr lang="ja-JP" altLang="en-US" sz="2400">
                <a:latin typeface="Calibri" charset="0"/>
              </a:rPr>
              <a:t>”</a:t>
            </a:r>
            <a:r>
              <a:rPr lang="en-US" sz="2400">
                <a:latin typeface="Calibri" charset="0"/>
              </a:rPr>
              <a:t>  </a:t>
            </a:r>
          </a:p>
        </p:txBody>
      </p:sp>
      <p:pic>
        <p:nvPicPr>
          <p:cNvPr id="6148" name="Picture 4" descr="Charles_Pra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6363" y="1800225"/>
            <a:ext cx="2700337" cy="3759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Thomas F. Schutte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868863" cy="4670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Calibri" charset="0"/>
              </a:rPr>
              <a:t>When President Thomas F. Schutte took office, he articulated a vision for the institution that emphasized one dominant principle: quality. To reach the goal of total quality, an ambitious strategy had to be set forth and numerous fronts tackled at once - improving educational programs, increasing enrollment while maintaining selectivity, building relationships within the community surrounding Pratt, and renovating and improving Pratt campus and its many landmark buildings. </a:t>
            </a:r>
          </a:p>
        </p:txBody>
      </p:sp>
      <p:pic>
        <p:nvPicPr>
          <p:cNvPr id="7172" name="Picture 5" descr="TFS_becomes_11th_Presid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3275" y="1881188"/>
            <a:ext cx="2981325" cy="37211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6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1993-2012 comparisons</a:t>
            </a:r>
          </a:p>
        </p:txBody>
      </p:sp>
      <p:graphicFrame>
        <p:nvGraphicFramePr>
          <p:cNvPr id="45101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659825"/>
              </p:ext>
            </p:extLst>
          </p:nvPr>
        </p:nvGraphicFramePr>
        <p:xfrm>
          <a:off x="457200" y="1417638"/>
          <a:ext cx="8229600" cy="4482518"/>
        </p:xfrm>
        <a:graphic>
          <a:graphicData uri="http://schemas.openxmlformats.org/drawingml/2006/table">
            <a:tbl>
              <a:tblPr/>
              <a:tblGrid>
                <a:gridCol w="2328863"/>
                <a:gridCol w="2700337"/>
                <a:gridCol w="3200400"/>
              </a:tblGrid>
              <a:tr h="65322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3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Enrollment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2,400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4,700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6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Finance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Debt: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14.5 mln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Endowment:  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$102 mln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8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Budget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$48 mln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$200 mln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0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National Ranking (A&amp;D)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n/a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7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Faculty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1,055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Dime Bank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Condition of Help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Pratt had to retain a planning consultant from the Dime</a:t>
            </a:r>
            <a:r>
              <a:rPr lang="ja-JP" altLang="en-US" sz="2800">
                <a:latin typeface="Calibri" charset="0"/>
              </a:rPr>
              <a:t>’</a:t>
            </a:r>
            <a:r>
              <a:rPr lang="en-US" sz="2800">
                <a:latin typeface="Calibri" charset="0"/>
              </a:rPr>
              <a:t>s accounting firm, Coopers and Lybrand to develop and implement a strategic plan for the next five years.  Thus began now institutionalized five-year strategic planning commitment and program. 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alibri" charset="0"/>
              </a:rPr>
              <a:t>Pratt has successfully implemented three five-year strategic plans: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>
                <a:latin typeface="Calibri" charset="0"/>
              </a:rPr>
              <a:t>                1996 – 2000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>
                <a:latin typeface="Calibri" charset="0"/>
              </a:rPr>
              <a:t>                2001 – 2005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>
                <a:latin typeface="Calibri" charset="0"/>
              </a:rPr>
              <a:t>                2006 –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2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Tough Strategic Decisions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552575"/>
            <a:ext cx="8229600" cy="4573588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1993 – closing School of Engineering</a:t>
            </a:r>
          </a:p>
          <a:p>
            <a:pPr eaLnBrk="1" hangingPunct="1"/>
            <a:r>
              <a:rPr lang="en-US">
                <a:latin typeface="Calibri" charset="0"/>
              </a:rPr>
              <a:t>1994 – changing from local into national school</a:t>
            </a:r>
          </a:p>
          <a:p>
            <a:pPr eaLnBrk="1" hangingPunct="1"/>
            <a:r>
              <a:rPr lang="en-US">
                <a:latin typeface="Calibri" charset="0"/>
              </a:rPr>
              <a:t>1994/1995 – selling property</a:t>
            </a:r>
          </a:p>
          <a:p>
            <a:pPr eaLnBrk="1" hangingPunct="1"/>
            <a:r>
              <a:rPr lang="en-US">
                <a:latin typeface="Calibri" charset="0"/>
              </a:rPr>
              <a:t>1999 and 2011 – voluntary salary freezes for non-unionized employees</a:t>
            </a:r>
          </a:p>
          <a:p>
            <a:pPr eaLnBrk="1" hangingPunct="1"/>
            <a:r>
              <a:rPr lang="en-US">
                <a:latin typeface="Calibri" charset="0"/>
              </a:rPr>
              <a:t>2011 – hiring freeze</a:t>
            </a:r>
          </a:p>
          <a:p>
            <a:pPr eaLnBrk="1" hangingPunct="1"/>
            <a:r>
              <a:rPr lang="en-US">
                <a:latin typeface="Calibri" charset="0"/>
              </a:rPr>
              <a:t>Minimizing administrative staff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531</Words>
  <Application>Microsoft Macintosh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Introduction</vt:lpstr>
      <vt:lpstr>Pratt Institute</vt:lpstr>
      <vt:lpstr>History</vt:lpstr>
      <vt:lpstr>Charles Pratt</vt:lpstr>
      <vt:lpstr>Thomas F. Schutte</vt:lpstr>
      <vt:lpstr>1993-2012 comparisons</vt:lpstr>
      <vt:lpstr>Dime Bank’s Condition of Help</vt:lpstr>
      <vt:lpstr>Tough Strategic Decisions</vt:lpstr>
      <vt:lpstr>Select Strategic Decisions</vt:lpstr>
      <vt:lpstr>Select Strategic Decisions</vt:lpstr>
      <vt:lpstr>Developing 2012-2017 Strategic Plan</vt:lpstr>
      <vt:lpstr>PowerPoint Presentation</vt:lpstr>
    </vt:vector>
  </TitlesOfParts>
  <Company>Pratt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Quinalan</dc:creator>
  <cp:lastModifiedBy>Pratt Institute</cp:lastModifiedBy>
  <cp:revision>84</cp:revision>
  <cp:lastPrinted>2012-10-15T19:53:23Z</cp:lastPrinted>
  <dcterms:created xsi:type="dcterms:W3CDTF">2012-03-01T22:16:10Z</dcterms:created>
  <dcterms:modified xsi:type="dcterms:W3CDTF">2012-10-15T20:04:58Z</dcterms:modified>
</cp:coreProperties>
</file>